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6" r:id="rId8"/>
    <p:sldId id="270" r:id="rId9"/>
    <p:sldId id="274" r:id="rId10"/>
    <p:sldId id="272" r:id="rId11"/>
    <p:sldId id="273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4B3CD-BB14-47E2-A8DA-DA124AFC69D5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D3376-4D17-4256-BD2F-A05F30438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D0A02-67C6-4A83-8BDF-229146A0B3C4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89EA2-91D8-4338-BA7A-9069A655E5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260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D433-8F26-4F09-8EBF-88D253855EE0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35C65-7051-4001-B7BC-B64DE68456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26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85622-36EA-45AF-812E-6E59C47D07AE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28D3F-ED4E-4CA8-AF7B-61D382685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83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D54D7-0212-4693-8CAA-1D8C1B3BDD7D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751BD-2A55-4AA9-89E5-8B4FCFFDA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01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41763-2B15-4B69-80CF-172CF2D08759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7A6E8-8E30-4002-812B-949560317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8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C1CF4-16CD-43A2-8A3D-08B2A948F691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EDB5-27AA-4487-A084-4E12B69F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47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F962A-4EA6-4201-92C7-0F3EEB01744E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A3194-4938-485A-B2C6-C00D57879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8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4BF2E-ECA9-470A-8C04-3FE489BE4DAE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DBC41-DFFB-4C6A-8097-FFA581ACB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5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BE93E-7D1C-4A12-890C-81764EADAE32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0668C-5277-4465-B3F0-25D53581BC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9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B44D2-E30F-4695-A564-2A47406A44A6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A0414-35B2-4EBC-935B-1A2EF83DB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7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3F9740-5255-467B-AA14-F8347E2056D3}" type="datetimeFigureOut">
              <a:rPr lang="en-US"/>
              <a:pPr>
                <a:defRPr/>
              </a:pPr>
              <a:t>12/15/2023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7E95FE-F6D3-48D9-8B68-E5BA9352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TransitContracting@coloradosprings.gov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3013"/>
            <a:ext cx="9144000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09800"/>
            <a:ext cx="2713431" cy="16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Conclusion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>
                <a:latin typeface="Book Antiqua" panose="02040602050305030304" pitchFamily="18" charset="0"/>
              </a:rPr>
              <a:t>Thank you for your participation today and we look forward to receiving your proposals.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403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53013"/>
            <a:ext cx="9144000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752600"/>
            <a:ext cx="3667125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943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2057400"/>
            <a:ext cx="7696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Book Antiqua" panose="02040602050305030304" pitchFamily="18" charset="0"/>
              </a:rPr>
              <a:t>ADA Accessible Cutaway Vehicle Purchase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709246" y="4343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Lao UI" panose="020B0502040204020203" pitchFamily="34" charset="0"/>
              </a:rPr>
              <a:t>R23-144AB</a:t>
            </a:r>
          </a:p>
          <a:p>
            <a:r>
              <a:rPr lang="en-US" dirty="0">
                <a:latin typeface="Lao UI" panose="020B0502040204020203" pitchFamily="34" charset="0"/>
                <a:cs typeface="Lao UI" panose="020B0502040204020203" pitchFamily="34" charset="0"/>
              </a:rPr>
              <a:t>December 04, 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1828800"/>
            <a:ext cx="32672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Book Antiqua" panose="02040602050305030304" pitchFamily="18" charset="0"/>
              </a:rPr>
              <a:t>Introductions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762000" y="2992178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000" dirty="0">
              <a:latin typeface="Book Antiqua" panose="02040602050305030304" pitchFamily="18" charset="0"/>
            </a:endParaRP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endParaRPr lang="en-US" sz="2000" dirty="0">
              <a:latin typeface="Book Antiqua" panose="0204060205030503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Sign In</a:t>
            </a: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 copy of the sign in sheet will be posted with the addendum.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89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Due Date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Book Antiqua" panose="02040602050305030304" pitchFamily="18" charset="0"/>
              </a:rPr>
              <a:t>	The due date for your proposal is </a:t>
            </a:r>
          </a:p>
          <a:p>
            <a:pPr marL="0" indent="0">
              <a:buNone/>
            </a:pPr>
            <a:r>
              <a:rPr lang="en-US" sz="2400" dirty="0">
                <a:latin typeface="Book Antiqua" panose="02040602050305030304" pitchFamily="18" charset="0"/>
              </a:rPr>
              <a:t>	</a:t>
            </a:r>
            <a:r>
              <a:rPr lang="en-US" sz="2000" b="1" dirty="0">
                <a:latin typeface="Book Antiqua" panose="02040602050305030304" pitchFamily="18" charset="0"/>
              </a:rPr>
              <a:t>             </a:t>
            </a:r>
            <a:r>
              <a:rPr lang="en-US" sz="2000" b="1" u="sng" dirty="0">
                <a:latin typeface="Book Antiqua" panose="02040602050305030304" pitchFamily="18" charset="0"/>
              </a:rPr>
              <a:t>Friday, January 05, 2024 5:00 PM MST</a:t>
            </a:r>
          </a:p>
          <a:p>
            <a:pPr marL="0" indent="0">
              <a:buNone/>
            </a:pPr>
            <a:endParaRPr lang="en-US" sz="2000" b="1" u="sng" dirty="0">
              <a:latin typeface="Book Antiqua" panose="0204060205030503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Book Antiqua" panose="02040602050305030304" pitchFamily="18" charset="0"/>
              </a:rPr>
              <a:t>Proposals are to be submitted </a:t>
            </a:r>
            <a:r>
              <a:rPr lang="en-US" sz="2000" u="sng" dirty="0">
                <a:latin typeface="Book Antiqua" panose="02040602050305030304" pitchFamily="18" charset="0"/>
              </a:rPr>
              <a:t>electronically</a:t>
            </a:r>
            <a:r>
              <a:rPr lang="en-US" sz="2000" dirty="0">
                <a:latin typeface="Book Antiqua" panose="02040602050305030304" pitchFamily="18" charset="0"/>
              </a:rPr>
              <a:t> on the </a:t>
            </a:r>
            <a:r>
              <a:rPr lang="en-US" sz="2000" dirty="0" err="1">
                <a:latin typeface="Book Antiqua" panose="02040602050305030304" pitchFamily="18" charset="0"/>
              </a:rPr>
              <a:t>Bidnet</a:t>
            </a:r>
            <a:r>
              <a:rPr lang="en-US" sz="2000" dirty="0">
                <a:latin typeface="Book Antiqua" panose="02040602050305030304" pitchFamily="18" charset="0"/>
              </a:rPr>
              <a:t> Procurement Platform (</a:t>
            </a:r>
            <a:r>
              <a:rPr lang="en-US" sz="2000" u="sng" dirty="0">
                <a:latin typeface="Book Antiqua" panose="02040602050305030304" pitchFamily="18" charset="0"/>
              </a:rPr>
              <a:t>www.bidnetdirect.com</a:t>
            </a:r>
            <a:r>
              <a:rPr lang="en-US" sz="2000" dirty="0">
                <a:latin typeface="Book Antiqua" panose="02040602050305030304" pitchFamily="18" charset="0"/>
              </a:rPr>
              <a:t>)</a:t>
            </a:r>
          </a:p>
          <a:p>
            <a:pPr marL="457200" lvl="1" indent="0">
              <a:buNone/>
            </a:pPr>
            <a:endParaRPr lang="en-US" sz="2000" dirty="0">
              <a:latin typeface="Book Antiqua" panose="0204060205030503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Book Antiqua" panose="02040602050305030304" pitchFamily="18" charset="0"/>
              </a:rPr>
              <a:t>Please review the submission requirements </a:t>
            </a:r>
            <a:r>
              <a:rPr lang="en-US" sz="2000" i="1" u="sng" dirty="0">
                <a:latin typeface="Book Antiqua" panose="02040602050305030304" pitchFamily="18" charset="0"/>
              </a:rPr>
              <a:t>well in advance</a:t>
            </a:r>
            <a:r>
              <a:rPr lang="en-US" sz="2000" u="sng" dirty="0"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of submission date and time; and </a:t>
            </a:r>
            <a:r>
              <a:rPr lang="en-US" sz="2000" u="sng" dirty="0">
                <a:latin typeface="Book Antiqua" panose="02040602050305030304" pitchFamily="18" charset="0"/>
              </a:rPr>
              <a:t>allow for ample time to upload </a:t>
            </a:r>
            <a:r>
              <a:rPr lang="en-US" sz="2000" dirty="0">
                <a:latin typeface="Book Antiqua" panose="02040602050305030304" pitchFamily="18" charset="0"/>
              </a:rPr>
              <a:t>each required document.  It is recommended that Offerors begin the submission process </a:t>
            </a:r>
            <a:r>
              <a:rPr lang="en-US" sz="2000" u="sng" dirty="0">
                <a:latin typeface="Book Antiqua" panose="02040602050305030304" pitchFamily="18" charset="0"/>
              </a:rPr>
              <a:t>at least one (1) day in advance </a:t>
            </a:r>
            <a:r>
              <a:rPr lang="en-US" sz="2000" dirty="0">
                <a:latin typeface="Book Antiqua" panose="02040602050305030304" pitchFamily="18" charset="0"/>
              </a:rPr>
              <a:t>of the proposal deadline</a:t>
            </a:r>
          </a:p>
          <a:p>
            <a:pPr marL="0" indent="0">
              <a:buNone/>
            </a:pPr>
            <a:r>
              <a:rPr lang="en-US" sz="1600" dirty="0">
                <a:latin typeface="Book Antiqua" panose="02040602050305030304" pitchFamily="18" charset="0"/>
              </a:rPr>
              <a:t>	        </a:t>
            </a:r>
            <a:r>
              <a:rPr lang="en-US" sz="2400" dirty="0">
                <a:latin typeface="Book Antiqua" panose="02040602050305030304" pitchFamily="18" charset="0"/>
              </a:rPr>
              <a:t>*</a:t>
            </a:r>
            <a:r>
              <a:rPr lang="en-US" sz="2400" b="1" dirty="0">
                <a:latin typeface="Book Antiqua" panose="02040602050305030304" pitchFamily="18" charset="0"/>
              </a:rPr>
              <a:t>Late proposals will not be accepted*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729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Addenda/Amendments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Book Antiqua" panose="02040602050305030304" pitchFamily="18" charset="0"/>
              </a:rPr>
              <a:t>The City reserves the right to amend the solicitation.  If an amendment is issued, it will be posted on the </a:t>
            </a:r>
            <a:r>
              <a:rPr lang="en-US" sz="2000" u="sng" dirty="0">
                <a:latin typeface="Book Antiqua" panose="02040602050305030304" pitchFamily="18" charset="0"/>
              </a:rPr>
              <a:t>www.rockymountbidsystem.com </a:t>
            </a:r>
            <a:r>
              <a:rPr lang="en-US" sz="2000" dirty="0">
                <a:latin typeface="Book Antiqua" panose="02040602050305030304" pitchFamily="18" charset="0"/>
              </a:rPr>
              <a:t>website.  If you are not registered for automatic notification of changes, we recommend that you check the website for updates regularly. </a:t>
            </a:r>
          </a:p>
          <a:p>
            <a:pPr marL="0" indent="0">
              <a:buNone/>
            </a:pPr>
            <a:r>
              <a:rPr lang="en-US" sz="2000" dirty="0">
                <a:latin typeface="Book Antiqua" panose="02040602050305030304" pitchFamily="18" charset="0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>
                <a:latin typeface="Book Antiqua" panose="02040602050305030304" pitchFamily="18" charset="0"/>
              </a:rPr>
              <a:t>All amendments or addenda issued must be acknowledged in your proposal.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63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678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RFP Process Overview</a:t>
            </a:r>
          </a:p>
          <a:p>
            <a:r>
              <a:rPr lang="en-US" sz="1600" dirty="0">
                <a:latin typeface="Book Antiqua" panose="02040602050305030304" pitchFamily="18" charset="0"/>
              </a:rPr>
              <a:t>Forms to be filled out: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Proposal Certification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Exceptions  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Minimum Insurance Requirements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Qualifications Statement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Bidder/Proposers List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Motor Vehicle Safety and Pollution Certificate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Certification of Compliance with Standards, Certifications and Regulations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Federal Transit Administration (FTA) Certifications</a:t>
            </a:r>
          </a:p>
          <a:p>
            <a:pPr lvl="1"/>
            <a:r>
              <a:rPr lang="en-US" sz="1600" dirty="0">
                <a:latin typeface="Book Antiqua" panose="02040602050305030304" pitchFamily="18" charset="0"/>
              </a:rPr>
              <a:t>Schedule A, B and 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latin typeface="Book Antiqua" panose="02040602050305030304" pitchFamily="18" charset="0"/>
              </a:rPr>
              <a:t>Schedule: Questions due December 06, 2023 by 5:00 PM MST to </a:t>
            </a:r>
            <a:r>
              <a:rPr lang="en-US" sz="1600" dirty="0">
                <a:latin typeface="Book Antiqua" panose="02040602050305030304" pitchFamily="18" charset="0"/>
                <a:hlinkClick r:id="rId2"/>
              </a:rPr>
              <a:t>TransitContracting@coloradosprings.gov</a:t>
            </a:r>
            <a:r>
              <a:rPr lang="en-US" sz="1600" dirty="0">
                <a:latin typeface="Book Antiqua" panose="02040602050305030304" pitchFamily="18" charset="0"/>
              </a:rPr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600" dirty="0">
              <a:latin typeface="Book Antiqua" panose="02040602050305030304" pitchFamily="18" charset="0"/>
            </a:endParaRPr>
          </a:p>
          <a:p>
            <a:pPr lvl="2"/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Proposals due January 05, 2024 at 5:00 PM MST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46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57201" y="1828800"/>
            <a:ext cx="39623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Book Antiqua" panose="02040602050305030304" pitchFamily="18" charset="0"/>
              </a:rPr>
              <a:t>Project Specifics</a:t>
            </a:r>
          </a:p>
        </p:txBody>
      </p:sp>
    </p:spTree>
    <p:extLst>
      <p:ext uri="{BB962C8B-B14F-4D97-AF65-F5344CB8AC3E}">
        <p14:creationId xmlns:p14="http://schemas.microsoft.com/office/powerpoint/2010/main" val="404705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28601" y="1828800"/>
            <a:ext cx="56940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Book Antiqua" panose="0204060205030503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4957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ity Powerpoint Template Olympic City 2016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City Powerpoint Template Olympic City 2016</Template>
  <TotalTime>1671</TotalTime>
  <Words>287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 Antiqua</vt:lpstr>
      <vt:lpstr>Calibri</vt:lpstr>
      <vt:lpstr>Courier New</vt:lpstr>
      <vt:lpstr>Lao UI</vt:lpstr>
      <vt:lpstr>City Powerpoint Template Olympic City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City of Colorado Springs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Spindler, Nicole</dc:creator>
  <cp:lastModifiedBy>Brehm, Ashlee</cp:lastModifiedBy>
  <cp:revision>33</cp:revision>
  <cp:lastPrinted>2018-05-01T18:11:15Z</cp:lastPrinted>
  <dcterms:created xsi:type="dcterms:W3CDTF">2016-06-14T15:48:47Z</dcterms:created>
  <dcterms:modified xsi:type="dcterms:W3CDTF">2023-12-15T22:08:57Z</dcterms:modified>
</cp:coreProperties>
</file>