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4"/>
    <p:sldMasterId id="2147484188" r:id="rId5"/>
  </p:sldMasterIdLst>
  <p:notesMasterIdLst>
    <p:notesMasterId r:id="rId29"/>
  </p:notesMasterIdLst>
  <p:handoutMasterIdLst>
    <p:handoutMasterId r:id="rId30"/>
  </p:handoutMasterIdLst>
  <p:sldIdLst>
    <p:sldId id="257" r:id="rId6"/>
    <p:sldId id="391" r:id="rId7"/>
    <p:sldId id="354" r:id="rId8"/>
    <p:sldId id="381" r:id="rId9"/>
    <p:sldId id="380" r:id="rId10"/>
    <p:sldId id="377" r:id="rId11"/>
    <p:sldId id="396" r:id="rId12"/>
    <p:sldId id="407" r:id="rId13"/>
    <p:sldId id="334" r:id="rId14"/>
    <p:sldId id="261" r:id="rId15"/>
    <p:sldId id="414" r:id="rId16"/>
    <p:sldId id="401" r:id="rId17"/>
    <p:sldId id="376" r:id="rId18"/>
    <p:sldId id="324" r:id="rId19"/>
    <p:sldId id="326" r:id="rId20"/>
    <p:sldId id="410" r:id="rId21"/>
    <p:sldId id="403" r:id="rId22"/>
    <p:sldId id="408" r:id="rId23"/>
    <p:sldId id="411" r:id="rId24"/>
    <p:sldId id="409" r:id="rId25"/>
    <p:sldId id="412" r:id="rId26"/>
    <p:sldId id="378" r:id="rId27"/>
    <p:sldId id="287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AEEE4E-34F6-47BE-9BB0-55233DA54755}">
          <p14:sldIdLst>
            <p14:sldId id="257"/>
            <p14:sldId id="391"/>
            <p14:sldId id="354"/>
            <p14:sldId id="381"/>
            <p14:sldId id="380"/>
            <p14:sldId id="377"/>
            <p14:sldId id="396"/>
            <p14:sldId id="407"/>
            <p14:sldId id="334"/>
            <p14:sldId id="261"/>
            <p14:sldId id="414"/>
            <p14:sldId id="401"/>
            <p14:sldId id="376"/>
            <p14:sldId id="324"/>
            <p14:sldId id="326"/>
            <p14:sldId id="410"/>
            <p14:sldId id="403"/>
            <p14:sldId id="408"/>
            <p14:sldId id="411"/>
            <p14:sldId id="409"/>
            <p14:sldId id="412"/>
            <p14:sldId id="37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ckett, Hannah R" initials="THR" lastIdx="1" clrIdx="0"/>
  <p:cmAuthor id="1" name="Easton,Travis W." initials="TE" lastIdx="10" clrIdx="1"/>
  <p:cmAuthor id="2" name="Wilson, Bryan" initials="WB" lastIdx="1" clrIdx="2">
    <p:extLst>
      <p:ext uri="{19B8F6BF-5375-455C-9EA6-DF929625EA0E}">
        <p15:presenceInfo xmlns:p15="http://schemas.microsoft.com/office/powerpoint/2012/main" userId="S-1-5-21-105260698-1054996127-3983757863-58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839"/>
    <a:srgbClr val="9BBB59"/>
    <a:srgbClr val="C0504D"/>
    <a:srgbClr val="4F81BD"/>
    <a:srgbClr val="00B050"/>
    <a:srgbClr val="399AB5"/>
    <a:srgbClr val="00809A"/>
    <a:srgbClr val="00485C"/>
    <a:srgbClr val="D96642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9496" autoAdjust="0"/>
  </p:normalViewPr>
  <p:slideViewPr>
    <p:cSldViewPr>
      <p:cViewPr varScale="1">
        <p:scale>
          <a:sx n="103" d="100"/>
          <a:sy n="103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36" y="108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836B33-8C3A-40AB-BE47-3B2006EAD1D9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7"/>
            <a:ext cx="3043238" cy="465138"/>
          </a:xfrm>
          <a:prstGeom prst="rect">
            <a:avLst/>
          </a:prstGeom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7"/>
            <a:ext cx="3043238" cy="465138"/>
          </a:xfrm>
          <a:prstGeom prst="rect">
            <a:avLst/>
          </a:prstGeom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7C8EC4-B705-44FD-92C1-5925C8CF0F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820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294" tIns="46647" rIns="93294" bIns="46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2AA876-CEC9-4A3A-B3EC-2286065B9C46}" type="datetimeFigureOut">
              <a:rPr lang="en-US"/>
              <a:pPr>
                <a:defRPr/>
              </a:pPr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4" tIns="46647" rIns="93294" bIns="4664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21189"/>
            <a:ext cx="5619750" cy="4189412"/>
          </a:xfrm>
          <a:prstGeom prst="rect">
            <a:avLst/>
          </a:prstGeom>
        </p:spPr>
        <p:txBody>
          <a:bodyPr vert="horz" lIns="93294" tIns="46647" rIns="93294" bIns="466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7"/>
            <a:ext cx="3043238" cy="465138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7"/>
            <a:ext cx="3043238" cy="465138"/>
          </a:xfrm>
          <a:prstGeom prst="rect">
            <a:avLst/>
          </a:prstGeom>
        </p:spPr>
        <p:txBody>
          <a:bodyPr vert="horz" wrap="square" lIns="93294" tIns="46647" rIns="93294" bIns="46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0E7300-2FB6-4A91-BDAE-F305DAC808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49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3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Update</a:t>
            </a:r>
            <a:r>
              <a:rPr lang="en-US" baseline="0" dirty="0" smtClean="0"/>
              <a:t> hyperlink – last bullet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5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9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8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Hyperlink with Communications.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13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Note to Will/ Add YTD totals in Q2</a:t>
            </a:r>
          </a:p>
        </p:txBody>
      </p:sp>
    </p:spTree>
    <p:extLst>
      <p:ext uri="{BB962C8B-B14F-4D97-AF65-F5344CB8AC3E}">
        <p14:creationId xmlns:p14="http://schemas.microsoft.com/office/powerpoint/2010/main" val="969516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49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1408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2744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4723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8898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actuals being reported as reporting for total year is on a month delayed schedule.  Revenues for December are known in January.</a:t>
            </a:r>
          </a:p>
          <a:p>
            <a:endParaRPr lang="en-US" dirty="0" smtClean="0"/>
          </a:p>
          <a:p>
            <a:r>
              <a:rPr lang="en-US" dirty="0" smtClean="0"/>
              <a:t>$9M Beginning Balance – January</a:t>
            </a:r>
            <a:r>
              <a:rPr lang="en-US" baseline="0" dirty="0" smtClean="0"/>
              <a:t> 2019</a:t>
            </a:r>
          </a:p>
          <a:p>
            <a:r>
              <a:rPr lang="en-US" baseline="0" dirty="0" smtClean="0"/>
              <a:t>$20M max Balance – May 2019</a:t>
            </a:r>
          </a:p>
          <a:p>
            <a:r>
              <a:rPr lang="en-US" baseline="0" dirty="0" smtClean="0"/>
              <a:t>$7M Ending Balance – December 2019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Approximately $63M to start 2020 work and $70M total to complete 2C and begin 2C2 work.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736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66332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94076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Emailed</a:t>
            </a:r>
            <a:r>
              <a:rPr lang="en-US" baseline="0" dirty="0" smtClean="0">
                <a:solidFill>
                  <a:srgbClr val="FF0000"/>
                </a:solidFill>
              </a:rPr>
              <a:t> Hensley for paving list.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18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Update to include revenues for April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 smtClean="0"/>
              <a:t>***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Tax collections in March of 2018 were skewed abnormally high by a single large collection, so a relatively normal March 2019 Use Tax Collection looks like a large contraction by comparison.***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8345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Revenues are</a:t>
            </a:r>
            <a:r>
              <a:rPr lang="en-US" baseline="0" dirty="0" smtClean="0"/>
              <a:t> collected the previous month and reported the following month. Hence revenues start reporting in February, and not January.</a:t>
            </a:r>
          </a:p>
        </p:txBody>
      </p:sp>
    </p:spTree>
    <p:extLst>
      <p:ext uri="{BB962C8B-B14F-4D97-AF65-F5344CB8AC3E}">
        <p14:creationId xmlns:p14="http://schemas.microsoft.com/office/powerpoint/2010/main" val="30254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anose="05000000000000000000" pitchFamily="2" charset="2"/>
              <a:buNone/>
            </a:pPr>
            <a:r>
              <a:rPr lang="en-US" baseline="0" dirty="0" smtClean="0"/>
              <a:t>YoY expenditures are lower in Q2 as a result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Delayed start date preference by contractors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Reduced lane miles in the 2019 overlay list.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Two-week hiatus to assist with other projects (Rockrimmon)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Weather days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 smtClean="0"/>
              <a:t>I think the change from January being front loaded to back loaded may be partially why if you compare vs Q2, but January is an actual reflection December.</a:t>
            </a:r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en-US" dirty="0" smtClean="0"/>
              <a:t>Not seeing this discrepancy vs Q3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3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linked by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7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some auditing found some incorrect reporting in 2017</a:t>
            </a:r>
            <a:r>
              <a:rPr lang="en-US" baseline="0" dirty="0" smtClean="0"/>
              <a:t> and 2018 that adjusted totals slightly in those years, but overall were minor in nature.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have our first Concrete heavy year due to large 2020 program year and attempt to get ahead in 2019 by more than we ever have.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66/22/18 in Q2 breakout of Program %’s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2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some auditing found some incorrect reporting in 2017</a:t>
            </a:r>
            <a:r>
              <a:rPr lang="en-US" baseline="0" dirty="0" smtClean="0"/>
              <a:t> and 2018 that adjusted totals slightly in those years, but overall were minor in nature.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 have our first Concrete heavy year due to large 2020 program year and attempt to get ahead in 2019 by more than we ever have.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66/22/18 in Q2 breakout of Program %’s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9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Talking Point: As of today we have already exceeded the MOE factoring in CIP spend and anticipated Labor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Anticipated MOE - $3.1-$3.3M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Last Year at this time - $1,573,234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34,271 Under last year</a:t>
            </a:r>
          </a:p>
        </p:txBody>
      </p:sp>
    </p:spTree>
    <p:extLst>
      <p:ext uri="{BB962C8B-B14F-4D97-AF65-F5344CB8AC3E}">
        <p14:creationId xmlns:p14="http://schemas.microsoft.com/office/powerpoint/2010/main" val="399959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3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7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2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4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2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9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72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02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5F66163-F66E-4DCC-AC6F-0FC501A82B2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D55186-3757-4220-A2CD-5C42B4B64F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1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06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E3B4D0-97E5-4F57-BA78-78415CD352D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40B05-97B2-4C67-8FDE-FFA30DC9E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4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9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E3B4D0-97E5-4F57-BA78-78415CD352D4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40B05-97B2-4C67-8FDE-FFA30DC9E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3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49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7" y="5186684"/>
            <a:ext cx="1674783" cy="1700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880356"/>
            <a:ext cx="1562890" cy="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6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0" y="5855755"/>
            <a:ext cx="1515577" cy="91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5880356"/>
            <a:ext cx="1562890" cy="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8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adosprings.maps.arcgis.com/apps/PublicInformation/index.html?appid=a8b81b446d5c483e8776f816e7df9a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coloradosprings.maps.arcgis.com/apps/webappviewer/index.html?id=19807133d4774680bc764dcfe8e30c01" TargetMode="External"/><Relationship Id="rId4" Type="http://schemas.openxmlformats.org/officeDocument/2006/relationships/hyperlink" Target="https://coloradosprings.gov/2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springs.gov/sites/default/files/2019_2c_q4_paving_track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springs.gov/sites/default/files/2020_2c_overlay_notification_w_zipcounci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adosprings.gov/sites/default/files/2019_2c_q4_financial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37338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City of Colorado Springs </a:t>
            </a:r>
            <a:b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2C Advisory Committee Meeting</a:t>
            </a:r>
            <a:b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44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Quarter Report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February 27</a:t>
            </a:r>
            <a:r>
              <a:rPr lang="en-US" sz="18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2020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145872"/>
            <a:ext cx="3505200" cy="21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Public Outreach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252538"/>
            <a:ext cx="7886700" cy="4352925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dirty="0" smtClean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2C Marketing Efforts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200" dirty="0">
              <a:latin typeface="Segoe UI" panose="020B0502040204020203" pitchFamily="34" charset="0"/>
              <a:ea typeface="Calibri"/>
              <a:cs typeface="Segoe UI" panose="020B0502040204020203" pitchFamily="34" charset="0"/>
            </a:endParaRPr>
          </a:p>
          <a:p>
            <a:pPr marL="1028700" lvl="2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Cone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Zone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Map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2" indent="-342900"/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2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Waze App</a:t>
            </a:r>
          </a:p>
          <a:p>
            <a:pPr marL="1028700" lvl="2" indent="-342900"/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2" indent="-34290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2C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URL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2" indent="-342900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2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2C Planned Paving - 5-Year Map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Recent Examples of Public Outreach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363" y="1066800"/>
            <a:ext cx="329835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Social media posts targeting:</a:t>
            </a:r>
          </a:p>
          <a:p>
            <a:endParaRPr lang="en-US" sz="1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Progress made to date</a:t>
            </a:r>
          </a:p>
          <a:p>
            <a:pPr lvl="1"/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paving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Photos of concrete work taking place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Coordination with Utilities, particularly on Garden of the Gods and North Union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8381" y="2677895"/>
            <a:ext cx="960120" cy="217838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6800"/>
            <a:ext cx="5246114" cy="4397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7363" y="3581400"/>
            <a:ext cx="32983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Public engagement for projects with lengthy impacts (Garden of the Gods &amp; North Union)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Web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Monthly text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Nextdoor posts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 House meeting prior to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532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Coordination Efforts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04825" y="1260475"/>
            <a:ext cx="8134350" cy="371951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Multiple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weekly coordination meetings are taking place with all program stakeholders to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include, but not limited to:</a:t>
            </a:r>
          </a:p>
          <a:p>
            <a:pPr indent="0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1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School Districts</a:t>
            </a:r>
          </a:p>
          <a:p>
            <a:pPr marL="1028700" lvl="1" indent="-342900"/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1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HOA’s</a:t>
            </a:r>
          </a:p>
          <a:p>
            <a:pPr marL="1028700" lvl="1" indent="-342900"/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1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Businesses</a:t>
            </a:r>
          </a:p>
          <a:p>
            <a:pPr marL="1028700" lvl="1" indent="-342900"/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28700" lvl="1" indent="-342900"/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Hospitals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0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507" y="2250493"/>
            <a:ext cx="1202250" cy="6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01" y="1902665"/>
            <a:ext cx="1483734" cy="625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82" y="4323185"/>
            <a:ext cx="1202250" cy="68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229" y="2197269"/>
            <a:ext cx="827947" cy="793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468" y="3643818"/>
            <a:ext cx="1231860" cy="627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251" y="4739486"/>
            <a:ext cx="748834" cy="7521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08" y="3712927"/>
            <a:ext cx="978966" cy="489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80" y="3162500"/>
            <a:ext cx="1018109" cy="762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388" y="3251503"/>
            <a:ext cx="1170325" cy="574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616" y="4353976"/>
            <a:ext cx="1250838" cy="625419"/>
          </a:xfrm>
          <a:prstGeom prst="rect">
            <a:avLst/>
          </a:prstGeom>
        </p:spPr>
      </p:pic>
      <p:pic>
        <p:nvPicPr>
          <p:cNvPr id="1028" name="Picture 4" descr="Penrose-St. Francis Health Service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454" y="2754062"/>
            <a:ext cx="1736428" cy="6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463"/>
            <a:ext cx="9144000" cy="1325562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Coordination 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219200"/>
            <a:ext cx="4381500" cy="3962400"/>
          </a:xfrm>
        </p:spPr>
      </p:pic>
    </p:spTree>
    <p:extLst>
      <p:ext uri="{BB962C8B-B14F-4D97-AF65-F5344CB8AC3E}">
        <p14:creationId xmlns:p14="http://schemas.microsoft.com/office/powerpoint/2010/main" val="1792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Pre-Overlay Concrete Highlights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" y="1143000"/>
            <a:ext cx="9137002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3671268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Installed Sidewalk Quantified</a:t>
            </a:r>
          </a:p>
        </p:txBody>
      </p:sp>
      <p:pic>
        <p:nvPicPr>
          <p:cNvPr id="1026" name="Picture 2" descr="Image result for cartoon school bu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041" y="4487080"/>
            <a:ext cx="2022475" cy="719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8523" y="466094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1,108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4267200"/>
            <a:ext cx="2678646" cy="150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466196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2.28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Asphalt Overlay Highlights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7" y="1024979"/>
            <a:ext cx="8850926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701379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Tons of Asphalt Placed Quantified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371070"/>
            <a:ext cx="1282882" cy="2376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528261"/>
            <a:ext cx="388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1.75</a:t>
            </a:r>
          </a:p>
          <a:p>
            <a:pPr algn="ctr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Washington Monuments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7" y="228600"/>
            <a:ext cx="8277227" cy="550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Blvd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efore maintenance</a:t>
            </a:r>
          </a:p>
        </p:txBody>
      </p:sp>
    </p:spTree>
    <p:extLst>
      <p:ext uri="{BB962C8B-B14F-4D97-AF65-F5344CB8AC3E}">
        <p14:creationId xmlns:p14="http://schemas.microsoft.com/office/powerpoint/2010/main" val="2488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76" y="172063"/>
            <a:ext cx="8325295" cy="554034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</a:t>
            </a:r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Blvd</a:t>
            </a:r>
          </a:p>
          <a:p>
            <a:pPr algn="ctr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After maintenance</a:t>
            </a:r>
          </a:p>
        </p:txBody>
      </p:sp>
    </p:spTree>
    <p:extLst>
      <p:ext uri="{BB962C8B-B14F-4D97-AF65-F5344CB8AC3E}">
        <p14:creationId xmlns:p14="http://schemas.microsoft.com/office/powerpoint/2010/main" val="21160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0267"/>
            <a:ext cx="8229600" cy="5471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Blvd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Before maintenance</a:t>
            </a:r>
          </a:p>
        </p:txBody>
      </p:sp>
    </p:spTree>
    <p:extLst>
      <p:ext uri="{BB962C8B-B14F-4D97-AF65-F5344CB8AC3E}">
        <p14:creationId xmlns:p14="http://schemas.microsoft.com/office/powerpoint/2010/main" val="12658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</a:t>
            </a:r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Blvd</a:t>
            </a:r>
          </a:p>
          <a:p>
            <a:pPr algn="ctr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After maintenance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4" y="152400"/>
            <a:ext cx="8395473" cy="5587049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68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2C Expenditures and Revenue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889796"/>
            <a:ext cx="7504516" cy="485723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86600" y="2062085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$12,766,623</a:t>
            </a: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</a:t>
            </a:r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Blvd</a:t>
            </a:r>
          </a:p>
          <a:p>
            <a:pPr algn="ctr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Before 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599"/>
            <a:ext cx="8305800" cy="55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"/>
            <a:ext cx="8271626" cy="550347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TextBox 7"/>
          <p:cNvSpPr txBox="1"/>
          <p:nvPr/>
        </p:nvSpPr>
        <p:spPr>
          <a:xfrm>
            <a:off x="1905000" y="5732075"/>
            <a:ext cx="54132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Dublin </a:t>
            </a:r>
            <a:r>
              <a:rPr lang="en-US" sz="2500" b="1" dirty="0" smtClean="0">
                <a:solidFill>
                  <a:prstClr val="black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Blvd</a:t>
            </a:r>
          </a:p>
          <a:p>
            <a:pPr algn="ctr"/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After maintenance</a:t>
            </a:r>
          </a:p>
        </p:txBody>
      </p:sp>
    </p:spTree>
    <p:extLst>
      <p:ext uri="{BB962C8B-B14F-4D97-AF65-F5344CB8AC3E}">
        <p14:creationId xmlns:p14="http://schemas.microsoft.com/office/powerpoint/2010/main" val="28583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690688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2020 Paving List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447800"/>
            <a:ext cx="4419600" cy="3962400"/>
          </a:xfrm>
        </p:spPr>
      </p:pic>
    </p:spTree>
    <p:extLst>
      <p:ext uri="{BB962C8B-B14F-4D97-AF65-F5344CB8AC3E}">
        <p14:creationId xmlns:p14="http://schemas.microsoft.com/office/powerpoint/2010/main" val="5247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5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Questions/Discussion</a:t>
            </a:r>
          </a:p>
          <a:p>
            <a:pPr marL="0" indent="0" algn="ctr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Next Meeting: June 4</a:t>
            </a: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2020</a:t>
            </a:r>
          </a:p>
          <a:p>
            <a:pPr marL="0" indent="0" algn="ctr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10:30a - 11:30a</a:t>
            </a:r>
          </a:p>
          <a:p>
            <a:pPr marL="0" indent="0" algn="ctr">
              <a:buNone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Pikes Peak Conference Room (City Hall)</a:t>
            </a:r>
          </a:p>
        </p:txBody>
      </p:sp>
    </p:spTree>
    <p:extLst>
      <p:ext uri="{BB962C8B-B14F-4D97-AF65-F5344CB8AC3E}">
        <p14:creationId xmlns:p14="http://schemas.microsoft.com/office/powerpoint/2010/main" val="33048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28600"/>
            <a:ext cx="7924800" cy="56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Year-Over-Year Q4 2C Revenue Comparison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6" y="1295400"/>
            <a:ext cx="821313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Year-Over-Year Q4 2C Expenditures Comparison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79011"/>
            <a:ext cx="7467600" cy="43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Budget Report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447800"/>
            <a:ext cx="4419600" cy="3962400"/>
          </a:xfrm>
        </p:spPr>
      </p:pic>
    </p:spTree>
    <p:extLst>
      <p:ext uri="{BB962C8B-B14F-4D97-AF65-F5344CB8AC3E}">
        <p14:creationId xmlns:p14="http://schemas.microsoft.com/office/powerpoint/2010/main" val="2792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2C Program Spend and Completion Status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4" y="1600201"/>
            <a:ext cx="8966572" cy="27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2C Total Program Update</a:t>
            </a:r>
            <a:endParaRPr lang="en-US" sz="2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7" y="2057617"/>
            <a:ext cx="8268986" cy="27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0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75" y="1301375"/>
            <a:ext cx="8635249" cy="4255251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680" b="0" i="0" u="none" strike="noStrike" kern="1200" baseline="0">
                <a:solidFill>
                  <a:prstClr val="black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2500" b="1" dirty="0">
                <a:latin typeface="Segoe UI" panose="020B0502040204020203" pitchFamily="34" charset="0"/>
                <a:cs typeface="Segoe UI" panose="020B0502040204020203" pitchFamily="34" charset="0"/>
              </a:rPr>
              <a:t>2019 Maintenance of Effort Requirement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3352800" y="1981200"/>
            <a:ext cx="2438400" cy="3048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MOE requirement</a:t>
            </a:r>
            <a:r>
              <a:rPr lang="en-US" sz="1200" b="1" baseline="0" dirty="0"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 - </a:t>
            </a:r>
            <a:r>
              <a:rPr lang="en-US" sz="1200" b="1" dirty="0">
                <a:latin typeface="Segoe UI" panose="020B0502040204020203" pitchFamily="34" charset="0"/>
                <a:ea typeface="Batang" panose="02030600000101010101" pitchFamily="18" charset="-127"/>
                <a:cs typeface="Segoe UI" panose="020B0502040204020203" pitchFamily="34" charset="0"/>
              </a:rPr>
              <a:t>$2,698,513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399" y="6121035"/>
            <a:ext cx="579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*Provided MOE is an estimate and the City Auditor’s office will post final confirmed number in early 2020</a:t>
            </a:r>
            <a:endParaRPr lang="en-US" sz="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8268" y="1769353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0" ma:contentTypeDescription="Create a new document." ma:contentTypeScope="" ma:versionID="1d529d5fcf35f5088dfff3e64aa12e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EE1AD3-3DDB-4EDB-ACD6-A254E9A35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E7DE7D6-6882-4E50-97CB-19C778F1B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8EE2C-5382-462A-A32E-F8F7BE02771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97717</TotalTime>
  <Words>636</Words>
  <Application>Microsoft Office PowerPoint</Application>
  <PresentationFormat>On-screen Show (4:3)</PresentationFormat>
  <Paragraphs>122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Batang</vt:lpstr>
      <vt:lpstr>Calibri</vt:lpstr>
      <vt:lpstr>Calibri Light</vt:lpstr>
      <vt:lpstr>Segoe UI</vt:lpstr>
      <vt:lpstr>Wingdings</vt:lpstr>
      <vt:lpstr>Office Theme</vt:lpstr>
      <vt:lpstr>Custom Design</vt:lpstr>
      <vt:lpstr>City of Colorado Springs  2C Advisory Committee Meeting 4th Quarter Report   February 27th, 2020</vt:lpstr>
      <vt:lpstr>2C Expenditures and Revenue</vt:lpstr>
      <vt:lpstr>PowerPoint Presentation</vt:lpstr>
      <vt:lpstr>Year-Over-Year Q4 2C Revenue Comparison</vt:lpstr>
      <vt:lpstr>Year-Over-Year Q4 2C Expenditures Comparison</vt:lpstr>
      <vt:lpstr>Budget Report</vt:lpstr>
      <vt:lpstr>2C Program Spend and Completion Status</vt:lpstr>
      <vt:lpstr>2C Total Program Update</vt:lpstr>
      <vt:lpstr>PowerPoint Presentation</vt:lpstr>
      <vt:lpstr>Public Outreach</vt:lpstr>
      <vt:lpstr>PowerPoint Presentation</vt:lpstr>
      <vt:lpstr>Coordination Efforts</vt:lpstr>
      <vt:lpstr>Coordination </vt:lpstr>
      <vt:lpstr>Pre-Overlay Concrete Highlights</vt:lpstr>
      <vt:lpstr>Asphalt Overlay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2020 Paving List</vt:lpstr>
      <vt:lpstr>PowerPoint Presentation</vt:lpstr>
    </vt:vector>
  </TitlesOfParts>
  <Company>City of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bkelley@springsgov.com</dc:creator>
  <cp:lastModifiedBy>Wilson, Bryan</cp:lastModifiedBy>
  <cp:revision>1612</cp:revision>
  <cp:lastPrinted>2020-02-21T15:56:31Z</cp:lastPrinted>
  <dcterms:created xsi:type="dcterms:W3CDTF">2013-08-21T23:20:08Z</dcterms:created>
  <dcterms:modified xsi:type="dcterms:W3CDTF">2020-02-24T17:51:53Z</dcterms:modified>
</cp:coreProperties>
</file>