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8" r:id="rId6"/>
    <p:sldId id="269" r:id="rId7"/>
    <p:sldId id="270" r:id="rId8"/>
    <p:sldId id="274" r:id="rId9"/>
    <p:sldId id="275" r:id="rId10"/>
    <p:sldId id="277" r:id="rId11"/>
    <p:sldId id="261" r:id="rId12"/>
    <p:sldId id="273" r:id="rId13"/>
    <p:sldId id="276" r:id="rId14"/>
    <p:sldId id="278" r:id="rId15"/>
    <p:sldId id="262" r:id="rId16"/>
    <p:sldId id="279" r:id="rId17"/>
    <p:sldId id="280" r:id="rId18"/>
    <p:sldId id="282" r:id="rId19"/>
    <p:sldId id="268" r:id="rId20"/>
    <p:sldId id="28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1F2ECA"/>
    <a:srgbClr val="FFD138"/>
    <a:srgbClr val="0967B0"/>
    <a:srgbClr val="0A5FA1"/>
    <a:srgbClr val="2F58A9"/>
    <a:srgbClr val="2A3DA9"/>
    <a:srgbClr val="0C3AA9"/>
    <a:srgbClr val="0F41BD"/>
    <a:srgbClr val="243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8338" autoAdjust="0"/>
  </p:normalViewPr>
  <p:slideViewPr>
    <p:cSldViewPr>
      <p:cViewPr varScale="1">
        <p:scale>
          <a:sx n="88" d="100"/>
          <a:sy n="88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E552-CF3C-495B-B55B-5DED8D46CF01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E6A-3107-469A-B6B0-657DBFF4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examples of parking programs</a:t>
            </a:r>
          </a:p>
          <a:p>
            <a:r>
              <a:rPr lang="en-US" dirty="0" smtClean="0"/>
              <a:t> we</a:t>
            </a:r>
            <a:r>
              <a:rPr lang="en-US" baseline="0" dirty="0" smtClean="0"/>
              <a:t> are not proposing any of these as solutions, just examples to get you thinking of some possible options for solutions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Near North End </a:t>
            </a:r>
            <a:b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Parking </a:t>
            </a:r>
            <a:b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Action Plan</a:t>
            </a:r>
            <a:endParaRPr lang="en-US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4800600" cy="1676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 16, 2019</a:t>
            </a:r>
          </a:p>
          <a:p>
            <a:pPr algn="l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 Roberts,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 Transportation Planner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Stacey Salvatore,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Associate Transportation Planner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towncalendars.com/images/2019/July/july-2019-calenda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6822"/>
            <a:ext cx="7543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4305300" y="4215997"/>
            <a:ext cx="609600" cy="457200"/>
          </a:xfrm>
          <a:prstGeom prst="actionButtonHome">
            <a:avLst/>
          </a:prstGeom>
          <a:solidFill>
            <a:srgbClr val="92D050">
              <a:alpha val="6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7969" y="4651022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Block Group 3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5321845" y="4202289"/>
            <a:ext cx="609600" cy="457200"/>
          </a:xfrm>
          <a:prstGeom prst="actionButtonHome">
            <a:avLst/>
          </a:prstGeom>
          <a:solidFill>
            <a:srgbClr val="92D050">
              <a:alpha val="6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40714" y="4659489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Block Group 4</a:t>
            </a: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5360265" y="5029200"/>
            <a:ext cx="609600" cy="381000"/>
          </a:xfrm>
          <a:prstGeom prst="actionButtonHome">
            <a:avLst/>
          </a:prstGeom>
          <a:solidFill>
            <a:srgbClr val="92D050">
              <a:alpha val="6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9134" y="5410200"/>
            <a:ext cx="10168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Block Group</a:t>
            </a:r>
          </a:p>
          <a:p>
            <a:pPr algn="ctr"/>
            <a:r>
              <a:rPr lang="en-US" sz="1050" b="1" dirty="0" smtClean="0"/>
              <a:t> 5 &amp; 6</a:t>
            </a:r>
          </a:p>
        </p:txBody>
      </p:sp>
    </p:spTree>
    <p:extLst>
      <p:ext uri="{BB962C8B-B14F-4D97-AF65-F5344CB8AC3E}">
        <p14:creationId xmlns:p14="http://schemas.microsoft.com/office/powerpoint/2010/main" val="7568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Meeting Feedback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&amp; Relocate Metered Parking</a:t>
            </a:r>
          </a:p>
          <a:p>
            <a:r>
              <a:rPr lang="en-US" dirty="0" smtClean="0"/>
              <a:t>Add </a:t>
            </a:r>
            <a:r>
              <a:rPr lang="en-US" dirty="0"/>
              <a:t>Diagonal Stalls near Monument Park</a:t>
            </a:r>
          </a:p>
          <a:p>
            <a:r>
              <a:rPr lang="en-US" dirty="0" smtClean="0"/>
              <a:t>Paint Parking Stalls</a:t>
            </a:r>
          </a:p>
          <a:p>
            <a:r>
              <a:rPr lang="en-US" dirty="0" smtClean="0"/>
              <a:t>Implement Permit Parking</a:t>
            </a:r>
          </a:p>
          <a:p>
            <a:r>
              <a:rPr lang="en-US" dirty="0" smtClean="0"/>
              <a:t>Enforcement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01" y="4343401"/>
            <a:ext cx="34843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6019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Proposed Permit Locations</a:t>
            </a:r>
            <a:endParaRPr lang="en-US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3505200"/>
            <a:ext cx="3895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Insert Maps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6BE9C7-C3CB-41A1-95AE-7C09C7B5E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71600"/>
            <a:ext cx="9143999" cy="5616482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4038600" y="4267200"/>
            <a:ext cx="2200275" cy="76200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38600" y="1371600"/>
            <a:ext cx="54430" cy="2895600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3350"/>
            <a:ext cx="13335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47" y="1371600"/>
            <a:ext cx="132988" cy="300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81579"/>
            <a:ext cx="1285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565107" y="4354512"/>
            <a:ext cx="978693" cy="7484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5800" y="5486400"/>
            <a:ext cx="457200" cy="0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62400" y="5715000"/>
            <a:ext cx="990600" cy="0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88" y="5754687"/>
            <a:ext cx="9937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4062"/>
            <a:ext cx="9937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8077200" y="5638800"/>
            <a:ext cx="688975" cy="0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7600" y="4361996"/>
            <a:ext cx="76200" cy="2419804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/>
          <p:nvPr/>
        </p:nvCxnSpPr>
        <p:spPr>
          <a:xfrm>
            <a:off x="3238500" y="6748349"/>
            <a:ext cx="381000" cy="0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/>
          <p:cNvCxnSpPr/>
          <p:nvPr/>
        </p:nvCxnSpPr>
        <p:spPr>
          <a:xfrm>
            <a:off x="2345871" y="5801405"/>
            <a:ext cx="914400" cy="914400"/>
          </a:xfrm>
          <a:prstGeom prst="line">
            <a:avLst/>
          </a:prstGeom>
          <a:ln w="76200">
            <a:solidFill>
              <a:srgbClr val="FFD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11086"/>
            <a:ext cx="917575" cy="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440" y="337065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Future Meters</a:t>
            </a:r>
            <a:endParaRPr lang="en-US" sz="4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5399314"/>
            <a:ext cx="457200" cy="0"/>
          </a:xfrm>
          <a:prstGeom prst="line">
            <a:avLst/>
          </a:prstGeom>
          <a:ln w="76200">
            <a:solidFill>
              <a:srgbClr val="1F2E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56772"/>
            <a:ext cx="993775" cy="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47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59189" cy="56047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210300" y="1447800"/>
            <a:ext cx="114300" cy="2895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53200" y="1447800"/>
            <a:ext cx="7620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657600" y="4343400"/>
            <a:ext cx="76200" cy="2286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4419600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86200" y="5615828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10300" y="4572000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0300" y="5791200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53200" y="4572000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31429" y="5780314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64086" y="1447800"/>
            <a:ext cx="65314" cy="2895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/>
          <p:nvPr/>
        </p:nvCxnSpPr>
        <p:spPr>
          <a:xfrm flipH="1">
            <a:off x="7543800" y="1371600"/>
            <a:ext cx="76200" cy="2971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772400" y="1371600"/>
            <a:ext cx="76200" cy="3048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 flipH="1">
            <a:off x="8763000" y="1447800"/>
            <a:ext cx="76200" cy="2971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43800" y="4572000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72400" y="4572000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4652682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43800" y="5780314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0" y="5820655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86800" y="5791200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596743" y="4572000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810500" y="4630271"/>
            <a:ext cx="9525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810500" y="4419600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810500" y="5638800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772400" y="5832181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3810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Future Striping Plan</a:t>
            </a:r>
            <a:endParaRPr lang="en-US" sz="4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1066800" y="4991420"/>
            <a:ext cx="1398494" cy="11807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667000" y="6057900"/>
            <a:ext cx="762000" cy="647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376891" y="6659656"/>
            <a:ext cx="292475" cy="459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Future Striping Plan</a:t>
            </a:r>
            <a:endParaRPr lang="en-US" sz="40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89071" y="4343400"/>
            <a:ext cx="854529" cy="762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0" y="4495800"/>
            <a:ext cx="914400" cy="838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6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3886200" cy="1143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Permit Parking</a:t>
            </a:r>
            <a:endParaRPr lang="en-US" sz="38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6670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Sans" panose="020B0602030504020204" pitchFamily="34" charset="0"/>
              </a:rPr>
              <a:t>Address Specific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Sans" panose="020B0602030504020204" pitchFamily="34" charset="0"/>
              </a:rPr>
              <a:t>Initial Permit is Free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Sans" panose="020B0602030504020204" pitchFamily="34" charset="0"/>
              </a:rPr>
              <a:t>$150 Replacement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Sans" panose="020B0602030504020204" pitchFamily="34" charset="0"/>
              </a:rPr>
              <a:t>Guest Passes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Sans" panose="020B0602030504020204" pitchFamily="34" charset="0"/>
              </a:rPr>
              <a:t>Parking Fine $60.00</a:t>
            </a:r>
            <a:endParaRPr lang="en-US" sz="2400" dirty="0"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172701" cy="28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Implementation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819400"/>
            <a:ext cx="5562600" cy="3306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Lucida Sans" panose="020B0602030504020204" pitchFamily="34" charset="0"/>
              </a:rPr>
              <a:t>Winter Break</a:t>
            </a:r>
          </a:p>
          <a:p>
            <a:r>
              <a:rPr lang="en-US" sz="2400" dirty="0" smtClean="0">
                <a:latin typeface="Lucida Sans" panose="020B0602030504020204" pitchFamily="34" charset="0"/>
              </a:rPr>
              <a:t>Permits Distributed </a:t>
            </a:r>
            <a:r>
              <a:rPr lang="en-US" sz="2400" dirty="0">
                <a:latin typeface="Lucida Sans" panose="020B0602030504020204" pitchFamily="34" charset="0"/>
              </a:rPr>
              <a:t>by Certified Mail to Property </a:t>
            </a:r>
            <a:r>
              <a:rPr lang="en-US" sz="2400" dirty="0" smtClean="0">
                <a:latin typeface="Lucida Sans" panose="020B0602030504020204" pitchFamily="34" charset="0"/>
              </a:rPr>
              <a:t>Owners</a:t>
            </a:r>
          </a:p>
          <a:p>
            <a:r>
              <a:rPr lang="en-US" sz="2400" dirty="0" smtClean="0">
                <a:latin typeface="Lucida Sans" panose="020B0602030504020204" pitchFamily="34" charset="0"/>
              </a:rPr>
              <a:t>Signs Installed</a:t>
            </a:r>
          </a:p>
          <a:p>
            <a:endParaRPr lang="en-US" sz="24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Sans" panose="020B0602030504020204" pitchFamily="34" charset="0"/>
              </a:rPr>
              <a:t>Parking Striping Now</a:t>
            </a:r>
          </a:p>
          <a:p>
            <a:r>
              <a:rPr lang="en-US" sz="2400" dirty="0" smtClean="0">
                <a:latin typeface="Lucida Sans" panose="020B0602030504020204" pitchFamily="34" charset="0"/>
              </a:rPr>
              <a:t>Monument Park</a:t>
            </a:r>
          </a:p>
          <a:p>
            <a:r>
              <a:rPr lang="en-US" sz="2400" dirty="0" smtClean="0">
                <a:latin typeface="Lucida Sans" panose="020B0602030504020204" pitchFamily="34" charset="0"/>
              </a:rPr>
              <a:t>Other Roads</a:t>
            </a:r>
            <a:endParaRPr lang="en-US" sz="2400" dirty="0">
              <a:latin typeface="Lucida Sans" panose="020B0602030504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236970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2057400"/>
            <a:ext cx="5486400" cy="266700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Questions?</a:t>
            </a:r>
            <a:endParaRPr lang="en-US" sz="46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</a:t>
            </a:r>
            <a:r>
              <a:rPr lang="en-US" sz="3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 Here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Summary of Process</a:t>
            </a:r>
            <a:endParaRPr lang="en-US" sz="3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Feedback from Meetings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Action Plan Details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Questions 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Are Here</a:t>
            </a:r>
            <a:endParaRPr lang="en-US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requests for action regarding existing parking issues</a:t>
            </a:r>
          </a:p>
          <a:p>
            <a:pPr>
              <a:buClr>
                <a:srgbClr val="0967B0"/>
              </a:buClr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Old and Near North End Neighborhoods Transportation Study Recommendation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Present the proposed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1426560"/>
            <a:ext cx="9231923" cy="550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0" cy="62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b="1948"/>
          <a:stretch/>
        </p:blipFill>
        <p:spPr bwMode="auto">
          <a:xfrm>
            <a:off x="0" y="1371600"/>
            <a:ext cx="9144000" cy="71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Summary of Process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Identified Study Area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Segmented into smaller Block Groups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Conducted Individual Block Group 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Identified Options for Action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Followed Up with Enforcement, Parking Enterprise, Signs &amp; Markings, Traffic Technicians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32173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967B0"/>
              </a:buClr>
            </a:pPr>
            <a:r>
              <a:rPr lang="en-US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South of Uintah Street Study area and Block Groups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/>
          <a:stretch/>
        </p:blipFill>
        <p:spPr bwMode="auto">
          <a:xfrm>
            <a:off x="3445933" y="1422262"/>
            <a:ext cx="5850465" cy="54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towncalendars.com/images/2019/June/june-2019-calendar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"/>
          <a:stretch/>
        </p:blipFill>
        <p:spPr bwMode="auto">
          <a:xfrm>
            <a:off x="762000" y="1447800"/>
            <a:ext cx="7391400" cy="53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276600" y="3886200"/>
            <a:ext cx="457200" cy="457200"/>
          </a:xfrm>
          <a:prstGeom prst="star5">
            <a:avLst/>
          </a:prstGeom>
          <a:solidFill>
            <a:srgbClr val="FFD1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5257800" y="4648200"/>
            <a:ext cx="609600" cy="457200"/>
          </a:xfrm>
          <a:prstGeom prst="actionButtonHome">
            <a:avLst/>
          </a:prstGeom>
          <a:solidFill>
            <a:srgbClr val="92D050">
              <a:alpha val="6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6669" y="5105400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Block Group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9317" y="4343400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Kick Off</a:t>
            </a: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5257800" y="5384884"/>
            <a:ext cx="609600" cy="457200"/>
          </a:xfrm>
          <a:prstGeom prst="actionButtonHom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76669" y="5842084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Block Group 2</a:t>
            </a:r>
          </a:p>
        </p:txBody>
      </p:sp>
    </p:spTree>
    <p:extLst>
      <p:ext uri="{BB962C8B-B14F-4D97-AF65-F5344CB8AC3E}">
        <p14:creationId xmlns:p14="http://schemas.microsoft.com/office/powerpoint/2010/main" val="3322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1" ma:contentTypeDescription="Create a new document." ma:contentTypeScope="" ma:versionID="406053ed79ce2317966daf2594f3ee8f">
  <xsd:schema xmlns:xsd="http://www.w3.org/2001/XMLSchema" xmlns:xs="http://www.w3.org/2001/XMLSchema" xmlns:p="http://schemas.microsoft.com/office/2006/metadata/properties" xmlns:ns2="92f41eb1-90d5-46ea-b056-ff4ed6f63b66" targetNamespace="http://schemas.microsoft.com/office/2006/metadata/properties" ma:root="true" ma:fieldsID="55fa91e57773347634d97fe3af33defa" ns2:_="">
    <xsd:import namespace="92f41eb1-90d5-46ea-b056-ff4ed6f63b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41eb1-90d5-46ea-b056-ff4ed6f63b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2A79A-AC68-43C3-B262-F805BE351588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92f41eb1-90d5-46ea-b056-ff4ed6f63b6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D34497-7F5D-4483-BB47-70D6FDE1B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41eb1-90d5-46ea-b056-ff4ed6f63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OC</Template>
  <TotalTime>4165</TotalTime>
  <Words>318</Words>
  <Application>Microsoft Office PowerPoint</Application>
  <PresentationFormat>On-screen Show (4:3)</PresentationFormat>
  <Paragraphs>68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City OC</vt:lpstr>
      <vt:lpstr>Near North End  Neighborhood Parking  Action Plan</vt:lpstr>
      <vt:lpstr>Overview</vt:lpstr>
      <vt:lpstr>Why We Are Here</vt:lpstr>
      <vt:lpstr>PowerPoint Presentation</vt:lpstr>
      <vt:lpstr>PowerPoint Presentation</vt:lpstr>
      <vt:lpstr>PowerPoint Presentation</vt:lpstr>
      <vt:lpstr>Summary of Process</vt:lpstr>
      <vt:lpstr>Process</vt:lpstr>
      <vt:lpstr>PowerPoint Presentation</vt:lpstr>
      <vt:lpstr>PowerPoint Presentation</vt:lpstr>
      <vt:lpstr>Meeting Feedback</vt:lpstr>
      <vt:lpstr>Proposed Permit Locations</vt:lpstr>
      <vt:lpstr>PowerPoint Presentation</vt:lpstr>
      <vt:lpstr>PowerPoint Presentation</vt:lpstr>
      <vt:lpstr>PowerPoint Presentation</vt:lpstr>
      <vt:lpstr>Permit Parking</vt:lpstr>
      <vt:lpstr>Implementation</vt:lpstr>
      <vt:lpstr>Questions?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Salvatore, Stacey  TMP</cp:lastModifiedBy>
  <cp:revision>70</cp:revision>
  <dcterms:created xsi:type="dcterms:W3CDTF">2016-02-17T18:13:51Z</dcterms:created>
  <dcterms:modified xsi:type="dcterms:W3CDTF">2019-10-17T17:21:47Z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