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4"/>
    <p:sldMasterId id="2147484152" r:id="rId5"/>
  </p:sldMasterIdLst>
  <p:notesMasterIdLst>
    <p:notesMasterId r:id="rId25"/>
  </p:notesMasterIdLst>
  <p:handoutMasterIdLst>
    <p:handoutMasterId r:id="rId26"/>
  </p:handoutMasterIdLst>
  <p:sldIdLst>
    <p:sldId id="271" r:id="rId6"/>
    <p:sldId id="359" r:id="rId7"/>
    <p:sldId id="358" r:id="rId8"/>
    <p:sldId id="325" r:id="rId9"/>
    <p:sldId id="351" r:id="rId10"/>
    <p:sldId id="346" r:id="rId11"/>
    <p:sldId id="355" r:id="rId12"/>
    <p:sldId id="353" r:id="rId13"/>
    <p:sldId id="354" r:id="rId14"/>
    <p:sldId id="348" r:id="rId15"/>
    <p:sldId id="350" r:id="rId16"/>
    <p:sldId id="360" r:id="rId17"/>
    <p:sldId id="352" r:id="rId18"/>
    <p:sldId id="344" r:id="rId19"/>
    <p:sldId id="330" r:id="rId20"/>
    <p:sldId id="347" r:id="rId21"/>
    <p:sldId id="349" r:id="rId22"/>
    <p:sldId id="356" r:id="rId23"/>
    <p:sldId id="35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642"/>
    <a:srgbClr val="00809A"/>
    <a:srgbClr val="00485C"/>
    <a:srgbClr val="399AB5"/>
    <a:srgbClr val="00B050"/>
    <a:srgbClr val="7030A0"/>
    <a:srgbClr val="AC3E8F"/>
    <a:srgbClr val="E36C0A"/>
    <a:srgbClr val="0070C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3" autoAdjust="0"/>
    <p:restoredTop sz="93773" autoAdjust="0"/>
  </p:normalViewPr>
  <p:slideViewPr>
    <p:cSldViewPr>
      <p:cViewPr varScale="1">
        <p:scale>
          <a:sx n="79" d="100"/>
          <a:sy n="79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wrap="square" lIns="89563" tIns="44781" rIns="89563" bIns="447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wrap="square" lIns="89563" tIns="44781" rIns="89563" bIns="447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836B33-8C3A-40AB-BE47-3B2006EAD1D9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wrap="square" lIns="89563" tIns="44781" rIns="89563" bIns="447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wrap="square" lIns="89563" tIns="44781" rIns="89563" bIns="447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C8EC4-B705-44FD-92C1-5925C8CF0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2AA876-CEC9-4A3A-B3EC-2286065B9C46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1" y="4342778"/>
            <a:ext cx="5487640" cy="4115111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0E7300-2FB6-4A91-BDAE-F305DAC80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4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5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21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8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3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1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2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5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03DB0A6F-BCA9-4497-B291-EA1C86987B96}" type="slidenum">
              <a:rPr lang="en-US">
                <a:solidFill>
                  <a:prstClr val="black"/>
                </a:solidFill>
              </a:rPr>
              <a:pPr defTabSz="895838"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2481-0BC9-4252-B237-928379E449FF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BD1-ACAD-4A0D-9A02-3533EB3A1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7EB-0F5B-4079-BEF6-09015BA368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687-44C1-4747-BA2D-075DDCA8C8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72DA-FFA7-4529-9C12-E37FF278E6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3E-283C-4826-BC0E-C4C9C9AB96C1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1B0B-13D3-49E4-AF0E-1A60A69993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4BDB-9F21-497F-95FA-AD7FF23793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CD0B-2291-413F-BD23-3A98BBB8B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275-DD7A-4F2C-9423-0FBD73B033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F78-E15A-4593-B53A-7EE712223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31A9-1558-4A8F-9858-C12BC1C169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38B-6168-4CB6-BCA4-C9B6120545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10A2-AD08-4D6D-B317-9B699F46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0600" y="0"/>
            <a:ext cx="548640" cy="6858000"/>
          </a:xfrm>
          <a:prstGeom prst="rect">
            <a:avLst/>
          </a:prstGeom>
          <a:solidFill>
            <a:srgbClr val="008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5486400"/>
            <a:ext cx="548640" cy="685800"/>
          </a:xfrm>
          <a:prstGeom prst="rect">
            <a:avLst/>
          </a:prstGeom>
          <a:solidFill>
            <a:srgbClr val="00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648960"/>
            <a:ext cx="381000" cy="3708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100">
                <a:solidFill>
                  <a:srgbClr val="FFFFFF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pPr>
              <a:defRPr/>
            </a:pPr>
            <a:fld id="{B6441B0B-13D3-49E4-AF0E-1A60A69993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0984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7428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239FDEB9-2763-47EE-AB40-38912A6604E9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46520"/>
            <a:ext cx="9159241" cy="411480"/>
          </a:xfrm>
          <a:prstGeom prst="rect">
            <a:avLst/>
          </a:prstGeom>
          <a:solidFill>
            <a:srgbClr val="D96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nvetter\AppData\Local\Microsoft\Windows\Temporary Internet Files\Content.Outlook\9N79UAFJ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501848"/>
            <a:ext cx="1581150" cy="3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-1" y="6558402"/>
            <a:ext cx="5019675" cy="2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Jobs  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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Transforming Government  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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Building Community	</a:t>
            </a:r>
          </a:p>
          <a:p>
            <a:pPr algn="l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768E94-69AF-496E-8523-7171EB51491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387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Colorado Springs “Special Districts 101.5”</a:t>
            </a:r>
            <a:b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2800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4724400" cy="1524000"/>
          </a:xfrm>
        </p:spPr>
        <p:txBody>
          <a:bodyPr>
            <a:normAutofit fontScale="40000" lnSpcReduction="20000"/>
          </a:bodyPr>
          <a:lstStyle/>
          <a:p>
            <a:pPr algn="l"/>
            <a:endParaRPr lang="en-US" sz="2400" b="1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sz="3600" dirty="0">
              <a:latin typeface="Gill Sans MT" pitchFamily="34" charset="0"/>
            </a:endParaRPr>
          </a:p>
          <a:p>
            <a:r>
              <a:rPr lang="en-US" sz="3600" dirty="0" smtClean="0">
                <a:latin typeface="Gill Sans MT" pitchFamily="34" charset="0"/>
              </a:rPr>
              <a:t>City Council Work Session August 24,  2020</a:t>
            </a:r>
            <a:endParaRPr lang="en-US" sz="3600" dirty="0">
              <a:latin typeface="Gill Sans MT" pitchFamily="34" charset="0"/>
            </a:endParaRPr>
          </a:p>
          <a:p>
            <a:pPr algn="l"/>
            <a:endParaRPr lang="en-US" sz="2400" b="1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endParaRPr lang="en-US" sz="2400" b="1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r>
              <a:rPr lang="en-US" sz="2900" dirty="0">
                <a:latin typeface="Gill Sans MT" pitchFamily="34" charset="0"/>
              </a:rPr>
              <a:t>Peter Wysocki, Planning and Community Development Director</a:t>
            </a:r>
          </a:p>
          <a:p>
            <a:r>
              <a:rPr lang="en-US" sz="2900" dirty="0">
                <a:latin typeface="Gill Sans MT" pitchFamily="34" charset="0"/>
              </a:rPr>
              <a:t>Carl Schueler, Planning Manager- Comprehensive </a:t>
            </a:r>
            <a:r>
              <a:rPr lang="en-US" sz="2900" dirty="0" smtClean="0">
                <a:latin typeface="Gill Sans MT" pitchFamily="34" charset="0"/>
              </a:rPr>
              <a:t>Planning</a:t>
            </a:r>
            <a:endParaRPr lang="en-US" sz="2900" dirty="0">
              <a:latin typeface="Gill Sans MT" pitchFamily="34" charset="0"/>
            </a:endParaRPr>
          </a:p>
          <a:p>
            <a:pPr algn="l"/>
            <a:endParaRPr lang="en-US" sz="2400" b="1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endParaRPr lang="en-US" sz="2400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sz="24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590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Session No. </a:t>
            </a:r>
            <a:r>
              <a:rPr lang="en-US" sz="2400" dirty="0"/>
              <a:t>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Contacts, Annual Reports and Disclosure</a:t>
            </a:r>
            <a:endParaRPr lang="en-US" sz="3200" dirty="0">
              <a:latin typeface="Optima"/>
              <a:cs typeface="Optim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6762" y="4169218"/>
            <a:ext cx="3952875" cy="1419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Contacts Approach and Philosophy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Rely on Districts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Colorado Department of Local Affairs (DOLA) Local Government web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Official City Files in Clerk’s Office, or Budget and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District Contacts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dirty="0" smtClean="0"/>
              <a:t>Budget and Finance is the first point of contact for </a:t>
            </a:r>
            <a:r>
              <a:rPr lang="en-US" b="1" dirty="0" smtClean="0"/>
              <a:t>GIDs </a:t>
            </a:r>
            <a:r>
              <a:rPr lang="en-US" dirty="0" smtClean="0"/>
              <a:t>(general improvement districts)</a:t>
            </a:r>
          </a:p>
          <a:p>
            <a:r>
              <a:rPr lang="en-US" dirty="0" smtClean="0"/>
              <a:t>Parks Department is first point of contact for </a:t>
            </a:r>
            <a:r>
              <a:rPr lang="en-US" b="1" dirty="0" smtClean="0"/>
              <a:t>SIMDs</a:t>
            </a:r>
          </a:p>
          <a:p>
            <a:r>
              <a:rPr lang="en-US" dirty="0" smtClean="0"/>
              <a:t>Districts themselves are first contact for </a:t>
            </a:r>
            <a:r>
              <a:rPr lang="en-US" b="1" dirty="0" smtClean="0"/>
              <a:t>metropolitan districts and BIDs</a:t>
            </a:r>
          </a:p>
          <a:p>
            <a:pPr lvl="1"/>
            <a:r>
              <a:rPr lang="en-US" sz="2400" dirty="0" smtClean="0"/>
              <a:t>City maintains a contact list</a:t>
            </a:r>
          </a:p>
          <a:p>
            <a:pPr lvl="1"/>
            <a:r>
              <a:rPr lang="en-US" sz="2400" dirty="0" smtClean="0"/>
              <a:t>Most districts have a management contact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District Web Sites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1600200"/>
            <a:ext cx="4267200" cy="1598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027238"/>
            <a:ext cx="457362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4267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Districts have robust web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Sample from EPC Assessor’s Web Site</a:t>
            </a:r>
            <a:br>
              <a:rPr lang="en-US" sz="3600" dirty="0"/>
            </a:b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772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93926"/>
            <a:ext cx="7300912" cy="38258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" y="5410200"/>
            <a:ext cx="8001000" cy="533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0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6"/>
            <a:ext cx="6781800" cy="10007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DOLA Local Government Web Site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51054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65386"/>
            <a:ext cx="4572000" cy="4405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62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has some reporting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Systematic format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Standardized DOLA Filings</a:t>
            </a:r>
            <a:endParaRPr lang="en-US" sz="3200" dirty="0">
              <a:latin typeface="Optima"/>
              <a:cs typeface="Optim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0" y="1820877"/>
            <a:ext cx="6920958" cy="49005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Location of Transparency Notice</a:t>
            </a:r>
            <a:endParaRPr lang="en-US" sz="3200" dirty="0">
              <a:latin typeface="Optima"/>
              <a:cs typeface="Optim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1494321"/>
            <a:ext cx="6174952" cy="52525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District Dissolution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27575"/>
            <a:ext cx="7620000" cy="53192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District- specific statutory processes</a:t>
            </a:r>
          </a:p>
          <a:p>
            <a:r>
              <a:rPr lang="en-US" sz="2400" dirty="0" smtClean="0"/>
              <a:t>May occur if districts have never become active or have achieved their purposes</a:t>
            </a:r>
          </a:p>
          <a:p>
            <a:pPr lvl="1"/>
            <a:r>
              <a:rPr lang="en-US" sz="2000" dirty="0" smtClean="0"/>
              <a:t>Or if converted to another entity</a:t>
            </a:r>
          </a:p>
          <a:p>
            <a:r>
              <a:rPr lang="en-US" sz="2400" b="1" dirty="0" smtClean="0"/>
              <a:t>GIDs</a:t>
            </a:r>
            <a:r>
              <a:rPr lang="en-US" sz="2400" dirty="0" smtClean="0"/>
              <a:t>- Council initiates (as GID board)</a:t>
            </a:r>
          </a:p>
          <a:p>
            <a:r>
              <a:rPr lang="en-US" sz="2400" b="1" dirty="0" smtClean="0"/>
              <a:t>BIDs</a:t>
            </a:r>
            <a:r>
              <a:rPr lang="en-US" sz="2400" dirty="0" smtClean="0"/>
              <a:t>- Council action</a:t>
            </a:r>
          </a:p>
          <a:p>
            <a:r>
              <a:rPr lang="en-US" sz="2400" b="1" dirty="0" smtClean="0"/>
              <a:t>Metropolitan districts</a:t>
            </a:r>
            <a:r>
              <a:rPr lang="en-US" sz="2400" dirty="0" smtClean="0"/>
              <a:t>- May be some </a:t>
            </a:r>
            <a:r>
              <a:rPr lang="en-US" sz="2400" smtClean="0"/>
              <a:t>Council action, </a:t>
            </a:r>
            <a:r>
              <a:rPr lang="en-US" sz="2400" dirty="0" smtClean="0"/>
              <a:t>but by Court order</a:t>
            </a:r>
          </a:p>
          <a:p>
            <a:r>
              <a:rPr lang="en-US" sz="2400" dirty="0" smtClean="0"/>
              <a:t>Dissolution may not be as common in the future</a:t>
            </a:r>
          </a:p>
          <a:p>
            <a:pPr lvl="1"/>
            <a:r>
              <a:rPr lang="en-US" sz="2000" dirty="0" smtClean="0"/>
              <a:t>Ownership and maintenance functions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Transition of District Governance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27575"/>
            <a:ext cx="7620000" cy="53192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districts are initiated by developers with developer boards</a:t>
            </a:r>
          </a:p>
          <a:p>
            <a:pPr lvl="1"/>
            <a:r>
              <a:rPr lang="en-US" sz="2000" dirty="0" smtClean="0"/>
              <a:t>Ownership groups may change</a:t>
            </a:r>
          </a:p>
          <a:p>
            <a:r>
              <a:rPr lang="en-US" sz="2400" dirty="0" smtClean="0"/>
              <a:t>BIDs could transition to multiple business owner boards</a:t>
            </a:r>
          </a:p>
          <a:p>
            <a:r>
              <a:rPr lang="en-US" sz="2400" dirty="0" smtClean="0"/>
              <a:t>Single metropolitan districts typically transition to resident or property owner boards</a:t>
            </a:r>
          </a:p>
          <a:p>
            <a:pPr lvl="1"/>
            <a:r>
              <a:rPr lang="en-US" sz="2000" dirty="0" smtClean="0"/>
              <a:t>Some have in Colorado Springs have transitioned or are in the process</a:t>
            </a:r>
          </a:p>
          <a:p>
            <a:r>
              <a:rPr lang="en-US" sz="2400" dirty="0" smtClean="0"/>
              <a:t>Process more complicated and extended with multiple metropolitan district structures</a:t>
            </a:r>
          </a:p>
          <a:p>
            <a:pPr lvl="1"/>
            <a:r>
              <a:rPr lang="en-US" sz="2000" dirty="0" smtClean="0"/>
              <a:t>None have yet transitioned in Colorado Springs </a:t>
            </a:r>
          </a:p>
          <a:p>
            <a:pPr lvl="1"/>
            <a:r>
              <a:rPr lang="en-US" sz="2000" dirty="0" smtClean="0"/>
              <a:t>Eventual dissolution of the operating/control district</a:t>
            </a:r>
          </a:p>
          <a:p>
            <a:pPr lvl="2"/>
            <a:r>
              <a:rPr lang="en-US" sz="1600" dirty="0" smtClean="0"/>
              <a:t>Refer to attachment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Next Steps/ Recommendations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27575"/>
            <a:ext cx="7620000" cy="53192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these session materials available on City web site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Special District Working Group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Recommend revisions to Special District Policy, BID Operating Plan and Budget Template and metropolitan district Model Service Plans and report back to Council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Councilors  Knight and Geislinger with knowledgeable  members and City staff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Session 7 Topics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514350" indent="-514350">
              <a:buAutoNum type="arabicParenR"/>
            </a:pPr>
            <a:r>
              <a:rPr lang="en-US" dirty="0" smtClean="0"/>
              <a:t>Reminder of Prior Sessions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Follow-up from Session #6</a:t>
            </a:r>
          </a:p>
          <a:p>
            <a:pPr marL="0" lvl="0" indent="0">
              <a:buNone/>
            </a:pPr>
            <a:r>
              <a:rPr lang="en-US" dirty="0" smtClean="0"/>
              <a:t>3)  District Accountability and Reporting</a:t>
            </a:r>
          </a:p>
          <a:p>
            <a:pPr marL="0" lvl="0" indent="0">
              <a:buNone/>
            </a:pPr>
            <a:r>
              <a:rPr lang="en-US" dirty="0" smtClean="0"/>
              <a:t>4)  Transition of District Governance</a:t>
            </a:r>
          </a:p>
          <a:p>
            <a:pPr marL="514350" lvl="0" indent="-514350">
              <a:buAutoNum type="arabicParenR" startAt="5"/>
            </a:pPr>
            <a:r>
              <a:rPr lang="en-US" dirty="0" smtClean="0"/>
              <a:t>District Dissolution</a:t>
            </a:r>
          </a:p>
          <a:p>
            <a:pPr marL="514350" lvl="0" indent="-514350">
              <a:buAutoNum type="arabicParenR" startAt="5"/>
            </a:pPr>
            <a:r>
              <a:rPr lang="en-US" dirty="0" smtClean="0">
                <a:solidFill>
                  <a:srgbClr val="FF0000"/>
                </a:solidFill>
              </a:rPr>
              <a:t>Next Steps</a:t>
            </a:r>
          </a:p>
          <a:p>
            <a:pPr lvl="1" indent="-342900"/>
            <a:r>
              <a:rPr lang="en-US" sz="3200" dirty="0" smtClean="0">
                <a:solidFill>
                  <a:srgbClr val="FF0000"/>
                </a:solidFill>
              </a:rPr>
              <a:t>Jeff Greene, Peter Wysocki</a:t>
            </a:r>
          </a:p>
          <a:p>
            <a:pPr marL="0" lvl="0" indent="0">
              <a:buNone/>
            </a:pPr>
            <a:endParaRPr lang="en-US" sz="2800" dirty="0"/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Prior Sessions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u="sng" dirty="0"/>
          </a:p>
          <a:p>
            <a:pPr marL="0" lvl="0" indent="0">
              <a:buNone/>
            </a:pPr>
            <a:endParaRPr lang="en-US" sz="2800" dirty="0"/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08125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Session </a:t>
            </a:r>
            <a:r>
              <a:rPr lang="en-US" b="1" dirty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- </a:t>
            </a:r>
            <a:r>
              <a:rPr lang="en-US" sz="1400" dirty="0">
                <a:latin typeface="Arial" panose="020B0604020202020204" pitchFamily="34" charset="0"/>
              </a:rPr>
              <a:t>(September 23, 2019</a:t>
            </a:r>
            <a:r>
              <a:rPr lang="en-US" sz="1400" dirty="0" smtClean="0">
                <a:latin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General </a:t>
            </a:r>
            <a:r>
              <a:rPr lang="en-US" dirty="0">
                <a:latin typeface="Arial" panose="020B0604020202020204" pitchFamily="34" charset="0"/>
              </a:rPr>
              <a:t>district overview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State </a:t>
            </a:r>
            <a:r>
              <a:rPr lang="en-US" dirty="0">
                <a:latin typeface="Arial" panose="020B0604020202020204" pitchFamily="34" charset="0"/>
              </a:rPr>
              <a:t>and County-wide district context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2006 </a:t>
            </a:r>
            <a:r>
              <a:rPr lang="en-US" dirty="0">
                <a:latin typeface="Arial" panose="020B0604020202020204" pitchFamily="34" charset="0"/>
              </a:rPr>
              <a:t>Special District Policy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BIDs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Symbol" panose="05050102010706020507" pitchFamily="18" charset="2"/>
              </a:rPr>
              <a:t>	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Session </a:t>
            </a:r>
            <a:r>
              <a:rPr lang="en-US" b="1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- </a:t>
            </a:r>
            <a:r>
              <a:rPr lang="en-US" sz="1400" dirty="0">
                <a:latin typeface="Arial" panose="020B0604020202020204" pitchFamily="34" charset="0"/>
              </a:rPr>
              <a:t>(October 21, 2019)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Metropolitan </a:t>
            </a:r>
            <a:r>
              <a:rPr lang="en-US" dirty="0">
                <a:latin typeface="Arial" panose="020B0604020202020204" pitchFamily="34" charset="0"/>
              </a:rPr>
              <a:t>Districts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Session 3</a:t>
            </a:r>
            <a:r>
              <a:rPr lang="en-US" dirty="0">
                <a:latin typeface="Arial" panose="020B0604020202020204" pitchFamily="34" charset="0"/>
              </a:rPr>
              <a:t>- </a:t>
            </a:r>
            <a:r>
              <a:rPr lang="en-US" sz="1400" dirty="0" smtClean="0">
                <a:latin typeface="Arial" panose="020B0604020202020204" pitchFamily="34" charset="0"/>
              </a:rPr>
              <a:t>(November </a:t>
            </a:r>
            <a:r>
              <a:rPr lang="en-US" sz="1400" dirty="0">
                <a:latin typeface="Arial" panose="020B0604020202020204" pitchFamily="34" charset="0"/>
              </a:rPr>
              <a:t>7, </a:t>
            </a:r>
            <a:r>
              <a:rPr lang="en-US" sz="1400" dirty="0" smtClean="0">
                <a:latin typeface="Arial" panose="020B0604020202020204" pitchFamily="34" charset="0"/>
              </a:rPr>
              <a:t>2019)</a:t>
            </a:r>
            <a:endParaRPr lang="en-US" sz="1400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Metropolitan </a:t>
            </a:r>
            <a:r>
              <a:rPr lang="en-US" dirty="0">
                <a:latin typeface="Arial" panose="020B0604020202020204" pitchFamily="34" charset="0"/>
              </a:rPr>
              <a:t>district follow-up- statutory findings</a:t>
            </a:r>
          </a:p>
          <a:p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Special </a:t>
            </a:r>
            <a:r>
              <a:rPr lang="en-US" dirty="0">
                <a:latin typeface="Arial" panose="020B0604020202020204" pitchFamily="34" charset="0"/>
              </a:rPr>
              <a:t>district submittal, review and approval processes</a:t>
            </a:r>
          </a:p>
          <a:p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GIDs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Prior Sessions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5486400"/>
            <a:ext cx="48768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u="sng" dirty="0"/>
          </a:p>
          <a:p>
            <a:r>
              <a:rPr lang="en-US" sz="1800" dirty="0" smtClean="0"/>
              <a:t>Most materials will be available Planning Website</a:t>
            </a:r>
            <a:endParaRPr lang="en-US" sz="1800" dirty="0"/>
          </a:p>
          <a:p>
            <a:pPr marL="0" lvl="0" indent="0">
              <a:buNone/>
            </a:pPr>
            <a:endParaRPr lang="en-US" sz="2800" dirty="0"/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60920"/>
            <a:ext cx="731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Session 4- </a:t>
            </a:r>
            <a:r>
              <a:rPr lang="en-US" dirty="0">
                <a:latin typeface="Arial" panose="020B0604020202020204" pitchFamily="34" charset="0"/>
              </a:rPr>
              <a:t>(November 25, 2019) </a:t>
            </a:r>
          </a:p>
          <a:p>
            <a:r>
              <a:rPr lang="en-US" dirty="0">
                <a:latin typeface="Arial" panose="020B0604020202020204" pitchFamily="34" charset="0"/>
              </a:rPr>
              <a:t>-Metropolitan district service adequacy finding</a:t>
            </a:r>
          </a:p>
          <a:p>
            <a:r>
              <a:rPr lang="en-US" dirty="0">
                <a:latin typeface="Arial" panose="020B0604020202020204" pitchFamily="34" charset="0"/>
              </a:rPr>
              <a:t>-LIDs and SIDs</a:t>
            </a:r>
          </a:p>
          <a:p>
            <a:r>
              <a:rPr lang="en-US" dirty="0">
                <a:latin typeface="Arial" panose="020B0604020202020204" pitchFamily="34" charset="0"/>
              </a:rPr>
              <a:t>-Mill levies and Gallagher adjustments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Session 5- </a:t>
            </a:r>
            <a:r>
              <a:rPr lang="en-US" dirty="0">
                <a:latin typeface="Arial" panose="020B0604020202020204" pitchFamily="34" charset="0"/>
              </a:rPr>
              <a:t>(December 9, 2019)</a:t>
            </a:r>
          </a:p>
          <a:p>
            <a:r>
              <a:rPr lang="en-US" dirty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SIMDs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Special </a:t>
            </a:r>
            <a:r>
              <a:rPr lang="en-US" dirty="0">
                <a:latin typeface="Arial" panose="020B0604020202020204" pitchFamily="34" charset="0"/>
              </a:rPr>
              <a:t>district financial obligations, debt authorizations and debt issuances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Session 6- </a:t>
            </a:r>
            <a:r>
              <a:rPr lang="en-US" b="1" dirty="0" smtClean="0">
                <a:latin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</a:rPr>
              <a:t>January </a:t>
            </a:r>
            <a:r>
              <a:rPr lang="en-US" dirty="0">
                <a:latin typeface="Arial" panose="020B0604020202020204" pitchFamily="34" charset="0"/>
              </a:rPr>
              <a:t>13</a:t>
            </a:r>
            <a:r>
              <a:rPr lang="en-US">
                <a:latin typeface="Arial" panose="020B0604020202020204" pitchFamily="34" charset="0"/>
              </a:rPr>
              <a:t>, </a:t>
            </a:r>
            <a:r>
              <a:rPr lang="en-US" smtClean="0">
                <a:latin typeface="Arial" panose="020B0604020202020204" pitchFamily="34" charset="0"/>
              </a:rPr>
              <a:t>2020)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District </a:t>
            </a:r>
            <a:r>
              <a:rPr lang="en-US" dirty="0">
                <a:latin typeface="Arial" panose="020B0604020202020204" pitchFamily="34" charset="0"/>
              </a:rPr>
              <a:t>powers and functions in addition to debt issuance</a:t>
            </a:r>
          </a:p>
          <a:p>
            <a:r>
              <a:rPr lang="en-US" dirty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District </a:t>
            </a:r>
            <a:r>
              <a:rPr lang="en-US" dirty="0">
                <a:latin typeface="Arial" panose="020B0604020202020204" pitchFamily="34" charset="0"/>
              </a:rPr>
              <a:t>boards and elections</a:t>
            </a:r>
          </a:p>
        </p:txBody>
      </p:sp>
    </p:spTree>
    <p:extLst>
      <p:ext uri="{BB962C8B-B14F-4D97-AF65-F5344CB8AC3E}">
        <p14:creationId xmlns:p14="http://schemas.microsoft.com/office/powerpoint/2010/main" val="29214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9342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tima"/>
                <a:cs typeface="Optima"/>
              </a:rPr>
              <a:t>Session 6 Follow-up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dirty="0" smtClean="0"/>
              <a:t>Updated </a:t>
            </a:r>
            <a:r>
              <a:rPr lang="en-US" dirty="0"/>
              <a:t>district mill levy summary is now available and attached</a:t>
            </a:r>
          </a:p>
          <a:p>
            <a:pPr lvl="2"/>
            <a:r>
              <a:rPr lang="en-US" dirty="0" smtClean="0"/>
              <a:t>Numerous small updated Gallagher adjustments</a:t>
            </a:r>
          </a:p>
          <a:p>
            <a:pPr lvl="2"/>
            <a:r>
              <a:rPr lang="en-US" dirty="0" smtClean="0"/>
              <a:t>Some addition levies for new or activated districts</a:t>
            </a:r>
          </a:p>
          <a:p>
            <a:endParaRPr lang="en-US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Taxable status of  District versus HOA-owned properties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Follow-up</a:t>
            </a:r>
            <a:br>
              <a:rPr lang="en-US" sz="3600" dirty="0" smtClean="0">
                <a:latin typeface="Optima"/>
                <a:cs typeface="Optima"/>
              </a:rPr>
            </a:br>
            <a:r>
              <a:rPr lang="en-US" sz="3600" dirty="0" smtClean="0">
                <a:latin typeface="Optima"/>
                <a:cs typeface="Optima"/>
              </a:rPr>
              <a:t>-Mill Levy Summary Table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3600" dirty="0" smtClean="0"/>
              <a:t>Attached</a:t>
            </a:r>
          </a:p>
          <a:p>
            <a:r>
              <a:rPr lang="en-US" sz="3600" dirty="0" smtClean="0"/>
              <a:t>2019 taxes payable in 2020</a:t>
            </a:r>
          </a:p>
          <a:p>
            <a:r>
              <a:rPr lang="en-US" sz="3600" dirty="0" smtClean="0"/>
              <a:t>Additional districts have certified levies</a:t>
            </a:r>
          </a:p>
          <a:p>
            <a:r>
              <a:rPr lang="en-US" sz="3600" dirty="0" smtClean="0"/>
              <a:t>Several limited upward Gallagher adjustments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Follow-up</a:t>
            </a:r>
            <a:br>
              <a:rPr lang="en-US" sz="3600" dirty="0" smtClean="0">
                <a:latin typeface="Optima"/>
                <a:cs typeface="Optima"/>
              </a:rPr>
            </a:br>
            <a:r>
              <a:rPr lang="en-US" sz="3600" dirty="0" smtClean="0">
                <a:latin typeface="Optima"/>
                <a:cs typeface="Optima"/>
              </a:rPr>
              <a:t>-Taxable Status of  District versus HOA-owned Properties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dirty="0" smtClean="0"/>
              <a:t>Neither are typically assessed for taxes</a:t>
            </a:r>
          </a:p>
          <a:p>
            <a:r>
              <a:rPr lang="en-US" dirty="0" smtClean="0"/>
              <a:t>District property usually </a:t>
            </a:r>
            <a:r>
              <a:rPr lang="en-US" i="1" u="sng" dirty="0" smtClean="0"/>
              <a:t>tax exempt</a:t>
            </a:r>
            <a:endParaRPr lang="en-US" u="sng" dirty="0" smtClean="0"/>
          </a:p>
          <a:p>
            <a:r>
              <a:rPr lang="en-US" dirty="0" smtClean="0"/>
              <a:t>HOA property </a:t>
            </a:r>
            <a:r>
              <a:rPr lang="en-US" i="1" u="sng" dirty="0" smtClean="0"/>
              <a:t>non- taxable</a:t>
            </a:r>
          </a:p>
          <a:p>
            <a:pPr marL="457200" lvl="1" indent="0">
              <a:buNone/>
            </a:pPr>
            <a:r>
              <a:rPr lang="en-US" sz="3200" dirty="0" smtClean="0"/>
              <a:t>-value of common property allocated to individual taxable properties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HOA/ Metropolitan District Comparison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2800" dirty="0" smtClean="0"/>
              <a:t>Advantages of a combined structure: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ommunication </a:t>
            </a:r>
          </a:p>
          <a:p>
            <a:pPr lvl="1"/>
            <a:r>
              <a:rPr lang="en-US" sz="2400" dirty="0" smtClean="0"/>
              <a:t>Avoidance of duplicate administrative costs </a:t>
            </a:r>
          </a:p>
          <a:p>
            <a:pPr lvl="1"/>
            <a:r>
              <a:rPr lang="en-US" sz="2400" dirty="0" smtClean="0"/>
              <a:t>Efficiency of tax and fee collection</a:t>
            </a:r>
          </a:p>
          <a:p>
            <a:pPr lvl="1"/>
            <a:r>
              <a:rPr lang="en-US" sz="2400" dirty="0" smtClean="0"/>
              <a:t>Powers and protections district </a:t>
            </a:r>
          </a:p>
          <a:p>
            <a:pPr lvl="1"/>
            <a:r>
              <a:rPr lang="en-US" sz="2400" dirty="0" smtClean="0"/>
              <a:t>Similar opportunities for representation, recourse, accountability 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94687"/>
            <a:ext cx="6553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  <a:cs typeface="Optima"/>
              </a:rPr>
              <a:t>Accountability and Reporting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2400" dirty="0" smtClean="0"/>
              <a:t>As governmental entities, all districts subject to Colorado Open Records and Meetings law </a:t>
            </a:r>
          </a:p>
          <a:p>
            <a:r>
              <a:rPr lang="en-US" sz="2400" dirty="0" smtClean="0"/>
              <a:t>Various district- specific legislation</a:t>
            </a:r>
          </a:p>
          <a:p>
            <a:r>
              <a:rPr lang="en-US" sz="2400" dirty="0" smtClean="0"/>
              <a:t>BID annual actions</a:t>
            </a:r>
          </a:p>
          <a:p>
            <a:r>
              <a:rPr lang="en-US" sz="2400" dirty="0" smtClean="0"/>
              <a:t>Metropolitan District (</a:t>
            </a:r>
            <a:r>
              <a:rPr lang="en-US" sz="2400" dirty="0"/>
              <a:t>E</a:t>
            </a:r>
            <a:r>
              <a:rPr lang="en-US" sz="2400" dirty="0" smtClean="0"/>
              <a:t>xhibit E) disclosures and annual reports</a:t>
            </a:r>
          </a:p>
          <a:p>
            <a:r>
              <a:rPr lang="en-US" sz="2400" dirty="0" smtClean="0"/>
              <a:t>Contacts available via Assessor</a:t>
            </a:r>
          </a:p>
          <a:p>
            <a:r>
              <a:rPr lang="en-US" sz="2400" dirty="0" smtClean="0"/>
              <a:t>Colorado Department of Local Affairs (DOLA) Site</a:t>
            </a:r>
          </a:p>
          <a:p>
            <a:r>
              <a:rPr lang="en-US" sz="2400" dirty="0" smtClean="0"/>
              <a:t>IRS (Internal Revenue Service) accountability for tax-exemption and certification of costs, etc.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ty of Colorado Springs">
      <a:majorFont>
        <a:latin typeface="Book Antiqua"/>
        <a:ea typeface=""/>
        <a:cs typeface=""/>
      </a:majorFont>
      <a:minorFont>
        <a:latin typeface="Lao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0" ma:contentTypeDescription="Create a new document." ma:contentTypeScope="" ma:versionID="1d529d5fcf35f5088dfff3e64aa12e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12CDC1-FDB4-40B5-B3C9-73FC85E33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381BB7C-2D53-4B42-8CB0-65CC2D684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709DCF-79B2-43FE-8C41-729DA31EE9D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12653</TotalTime>
  <Words>747</Words>
  <Application>Microsoft Office PowerPoint</Application>
  <PresentationFormat>On-screen Show (4:3)</PresentationFormat>
  <Paragraphs>222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Gill Sans MT</vt:lpstr>
      <vt:lpstr>Lao UI</vt:lpstr>
      <vt:lpstr>Optima</vt:lpstr>
      <vt:lpstr>Symbol</vt:lpstr>
      <vt:lpstr>Wingdings</vt:lpstr>
      <vt:lpstr>Adjacency</vt:lpstr>
      <vt:lpstr>Office Theme</vt:lpstr>
      <vt:lpstr>Colorado Springs “Special Districts 101.5” </vt:lpstr>
      <vt:lpstr>Session 7 Topics</vt:lpstr>
      <vt:lpstr>Prior Sessions</vt:lpstr>
      <vt:lpstr>Prior Sessions</vt:lpstr>
      <vt:lpstr>Session 6 Follow-up</vt:lpstr>
      <vt:lpstr>Follow-up -Mill Levy Summary Table</vt:lpstr>
      <vt:lpstr>Follow-up -Taxable Status of  District versus HOA-owned Properties</vt:lpstr>
      <vt:lpstr>HOA/ Metropolitan District Comparison</vt:lpstr>
      <vt:lpstr>Accountability and Reporting</vt:lpstr>
      <vt:lpstr>Contacts, Annual Reports and Disclosure</vt:lpstr>
      <vt:lpstr>District Contacts</vt:lpstr>
      <vt:lpstr>District Web Sites</vt:lpstr>
      <vt:lpstr>Sample from EPC Assessor’s Web Site </vt:lpstr>
      <vt:lpstr>DOLA Local Government Web Site</vt:lpstr>
      <vt:lpstr>Standardized DOLA Filings</vt:lpstr>
      <vt:lpstr>Location of Transparency Notice</vt:lpstr>
      <vt:lpstr>District Dissolution</vt:lpstr>
      <vt:lpstr>Transition of District Governance</vt:lpstr>
      <vt:lpstr>Next Steps/ Recommendations</vt:lpstr>
    </vt:vector>
  </TitlesOfParts>
  <Company>City of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Powerpoint!</dc:title>
  <dc:creator>nvetter</dc:creator>
  <cp:lastModifiedBy>Schueler, Carl</cp:lastModifiedBy>
  <cp:revision>839</cp:revision>
  <cp:lastPrinted>2019-10-25T20:38:39Z</cp:lastPrinted>
  <dcterms:created xsi:type="dcterms:W3CDTF">2013-08-21T23:20:08Z</dcterms:created>
  <dcterms:modified xsi:type="dcterms:W3CDTF">2020-08-25T21:19:11Z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