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8.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9.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6" r:id="rId5"/>
    <p:sldId id="257" r:id="rId6"/>
    <p:sldId id="273" r:id="rId7"/>
    <p:sldId id="274" r:id="rId8"/>
    <p:sldId id="299" r:id="rId9"/>
    <p:sldId id="316" r:id="rId10"/>
    <p:sldId id="303" r:id="rId11"/>
    <p:sldId id="304" r:id="rId12"/>
    <p:sldId id="272" r:id="rId13"/>
    <p:sldId id="275" r:id="rId14"/>
    <p:sldId id="332" r:id="rId15"/>
    <p:sldId id="296" r:id="rId16"/>
    <p:sldId id="280" r:id="rId17"/>
    <p:sldId id="327" r:id="rId18"/>
    <p:sldId id="284" r:id="rId19"/>
    <p:sldId id="322" r:id="rId20"/>
    <p:sldId id="283" r:id="rId21"/>
    <p:sldId id="323" r:id="rId22"/>
    <p:sldId id="292" r:id="rId23"/>
    <p:sldId id="293" r:id="rId24"/>
    <p:sldId id="328" r:id="rId25"/>
    <p:sldId id="329" r:id="rId26"/>
    <p:sldId id="297" r:id="rId27"/>
    <p:sldId id="324" r:id="rId28"/>
    <p:sldId id="308" r:id="rId29"/>
    <p:sldId id="306" r:id="rId30"/>
    <p:sldId id="320" r:id="rId31"/>
    <p:sldId id="310" r:id="rId32"/>
    <p:sldId id="311" r:id="rId33"/>
    <p:sldId id="314" r:id="rId34"/>
    <p:sldId id="267" r:id="rId35"/>
    <p:sldId id="319" r:id="rId36"/>
    <p:sldId id="318" r:id="rId37"/>
    <p:sldId id="321" r:id="rId38"/>
    <p:sldId id="330" r:id="rId39"/>
    <p:sldId id="317" r:id="rId40"/>
    <p:sldId id="269" r:id="rId41"/>
    <p:sldId id="331" r:id="rId42"/>
    <p:sldId id="270" r:id="rId43"/>
    <p:sldId id="271"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y, Katherine" initials="BK" lastIdx="2" clrIdx="0">
    <p:extLst>
      <p:ext uri="{19B8F6BF-5375-455C-9EA6-DF929625EA0E}">
        <p15:presenceInfo xmlns:p15="http://schemas.microsoft.com/office/powerpoint/2012/main" userId="S-1-5-21-1050721119-2943456507-706045981-121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2ECA"/>
    <a:srgbClr val="FFD138"/>
    <a:srgbClr val="0967B0"/>
    <a:srgbClr val="0A5FA1"/>
    <a:srgbClr val="2F58A9"/>
    <a:srgbClr val="2A3DA9"/>
    <a:srgbClr val="0C3AA9"/>
    <a:srgbClr val="0F41BD"/>
    <a:srgbClr val="243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6357" autoAdjust="0"/>
  </p:normalViewPr>
  <p:slideViewPr>
    <p:cSldViewPr>
      <p:cViewPr>
        <p:scale>
          <a:sx n="100" d="100"/>
          <a:sy n="100" d="100"/>
        </p:scale>
        <p:origin x="1938" y="30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Chelton</a:t>
            </a:r>
            <a:r>
              <a:rPr lang="en-US" dirty="0"/>
              <a:t> Road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Chelton Road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EE-4C39-A979-44192F66F2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EE-4C39-A979-44192F66F2FE}"/>
              </c:ext>
            </c:extLst>
          </c:dPt>
          <c:cat>
            <c:strRef>
              <c:f>Sheet1!$A$2:$A$3</c:f>
              <c:strCache>
                <c:ptCount val="2"/>
                <c:pt idx="0">
                  <c:v>Daily</c:v>
                </c:pt>
                <c:pt idx="1">
                  <c:v>Less frequently</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0-2EEC-4F27-B03E-F5719D262E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Jet Wing</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6B0-4777-A159-E5BE3BBBE31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6B0-4777-A159-E5BE3BBBE312}"/>
              </c:ext>
            </c:extLst>
          </c:dPt>
          <c:cat>
            <c:strRef>
              <c:f>Sheet1!$A$2:$A$3</c:f>
              <c:strCache>
                <c:ptCount val="2"/>
                <c:pt idx="0">
                  <c:v>Daily</c:v>
                </c:pt>
                <c:pt idx="1">
                  <c:v>Less Frequently</c:v>
                </c:pt>
              </c:strCache>
            </c:strRef>
          </c:cat>
          <c:val>
            <c:numRef>
              <c:f>Sheet1!$B$2:$B$3</c:f>
              <c:numCache>
                <c:formatCode>General</c:formatCode>
                <c:ptCount val="2"/>
                <c:pt idx="0">
                  <c:v>33</c:v>
                </c:pt>
                <c:pt idx="1">
                  <c:v>66</c:v>
                </c:pt>
              </c:numCache>
            </c:numRef>
          </c:val>
          <c:extLst>
            <c:ext xmlns:c16="http://schemas.microsoft.com/office/drawing/2014/chart" uri="{C3380CC4-5D6E-409C-BE32-E72D297353CC}">
              <c16:uniqueId val="{00000000-BAEC-4D70-8566-223E7005136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solidFill>
          <a:srgbClr val="FF0000"/>
        </a:solidFill>
        <a:ln>
          <a:solidFill>
            <a:srgbClr val="E30D40"/>
          </a:solidFill>
        </a:ln>
      </dgm:spPr>
      <dgm:t>
        <a:bodyPr/>
        <a:lstStyle/>
        <a:p>
          <a:r>
            <a:rPr lang="en-US" dirty="0" err="1">
              <a:solidFill>
                <a:schemeClr val="bg1"/>
              </a:solidFill>
            </a:rPr>
            <a:t>Bienvenido</a:t>
          </a:r>
          <a:r>
            <a:rPr lang="en-US" dirty="0">
              <a:solidFill>
                <a:schemeClr val="bg1"/>
              </a:solidFill>
            </a:rPr>
            <a:t> e </a:t>
          </a:r>
          <a:r>
            <a:rPr lang="en-US" dirty="0" err="1">
              <a:solidFill>
                <a:schemeClr val="bg1"/>
              </a:solidFill>
            </a:rPr>
            <a:t>introducción</a:t>
          </a:r>
          <a:endParaRPr lang="en-US" dirty="0">
            <a:solidFill>
              <a:schemeClr val="bg1"/>
            </a:solidFill>
          </a:endParaRPr>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dirty="0" err="1"/>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32994E54-B3DE-44AF-9986-B9CAC8B63D52}">
      <dgm:prSet phldrT="[Text]"/>
      <dgm:spPr>
        <a:solidFill>
          <a:schemeClr val="bg1"/>
        </a:solidFill>
        <a:ln>
          <a:solidFill>
            <a:schemeClr val="bg2">
              <a:lumMod val="50000"/>
            </a:schemeClr>
          </a:solidFill>
        </a:ln>
      </dgm:spPr>
      <dgm:t>
        <a:bodyPr/>
        <a:lstStyle/>
        <a:p>
          <a:r>
            <a:rPr lang="en-US" dirty="0">
              <a:solidFill>
                <a:schemeClr val="tx1"/>
              </a:solidFill>
            </a:rPr>
            <a:t>Agenda</a:t>
          </a:r>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531B17CA-1E6A-45F2-9C5D-415F3FB66E76}" type="parTrans" cxnId="{CCD6C60D-2CF6-434C-B411-533B604AAAC3}">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rgbClr val="007DCC"/>
        </a:solidFill>
        <a:ln>
          <a:solidFill>
            <a:schemeClr val="bg2">
              <a:lumMod val="50000"/>
            </a:schemeClr>
          </a:solidFill>
        </a:ln>
      </dgm:spPr>
      <dgm:t>
        <a:bodyPr/>
        <a:lstStyle/>
        <a:p>
          <a:r>
            <a:rPr lang="en-US" dirty="0">
              <a:solidFill>
                <a:schemeClr val="bg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dirty="0" err="1"/>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rgbClr val="007DCC"/>
        </a:solidFill>
        <a:ln>
          <a:solidFill>
            <a:schemeClr val="bg2">
              <a:lumMod val="50000"/>
            </a:schemeClr>
          </a:solidFill>
        </a:ln>
      </dgm:spPr>
      <dgm:t>
        <a:bodyPr/>
        <a:lstStyle/>
        <a:p>
          <a:r>
            <a:rPr lang="en-US" dirty="0">
              <a:solidFill>
                <a:schemeClr val="bg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dirty="0" err="1"/>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rgbClr val="007DCC"/>
        </a:solidFill>
        <a:ln>
          <a:solidFill>
            <a:schemeClr val="bg2">
              <a:lumMod val="50000"/>
            </a:schemeClr>
          </a:solidFill>
        </a:ln>
      </dgm:spPr>
      <dgm:t>
        <a:bodyPr/>
        <a:lstStyle/>
        <a:p>
          <a:r>
            <a:rPr lang="en-US" dirty="0">
              <a:solidFill>
                <a:schemeClr val="bg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dirty="0" err="1"/>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rgbClr val="007DCC"/>
        </a:solidFill>
        <a:ln>
          <a:solidFill>
            <a:schemeClr val="bg2">
              <a:lumMod val="50000"/>
            </a:schemeClr>
          </a:solidFill>
        </a:ln>
      </dgm:spPr>
      <dgm:t>
        <a:bodyPr/>
        <a:lstStyle/>
        <a:p>
          <a:r>
            <a:rPr lang="en-US" dirty="0">
              <a:solidFill>
                <a:schemeClr val="bg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86844B5-85B1-4175-B7AF-B2DBF00637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9424DB7-793F-48C4-8B4C-F6A16300C31D}">
      <dgm:prSet phldrT="[Text]"/>
      <dgm:spPr/>
      <dgm:t>
        <a:bodyPr/>
        <a:lstStyle/>
        <a:p>
          <a:r>
            <a:rPr lang="en-US" dirty="0" err="1"/>
            <a:t>Análisis</a:t>
          </a:r>
          <a:r>
            <a:rPr lang="en-US" dirty="0"/>
            <a:t> de los </a:t>
          </a:r>
          <a:r>
            <a:rPr lang="en-US" dirty="0" err="1"/>
            <a:t>datos</a:t>
          </a:r>
          <a:endParaRPr lang="en-US" dirty="0"/>
        </a:p>
      </dgm:t>
    </dgm:pt>
    <dgm:pt modelId="{77E2D6AF-E8BD-4E4D-808D-97C1D60148CD}" type="parTrans" cxnId="{C8016796-FDF2-45B3-925F-48096EF9E727}">
      <dgm:prSet/>
      <dgm:spPr/>
      <dgm:t>
        <a:bodyPr/>
        <a:lstStyle/>
        <a:p>
          <a:endParaRPr lang="en-US"/>
        </a:p>
      </dgm:t>
    </dgm:pt>
    <dgm:pt modelId="{D94CA3FE-8598-4E11-8788-8F3EE039AAFE}" type="sibTrans" cxnId="{C8016796-FDF2-45B3-925F-48096EF9E727}">
      <dgm:prSet/>
      <dgm:spPr/>
      <dgm:t>
        <a:bodyPr/>
        <a:lstStyle/>
        <a:p>
          <a:endParaRPr lang="en-US"/>
        </a:p>
      </dgm:t>
    </dgm:pt>
    <dgm:pt modelId="{C9E60413-2981-4D46-B7D0-2352D14667EC}">
      <dgm:prSet phldrT="[Text]"/>
      <dgm:spPr/>
      <dgm:t>
        <a:bodyPr/>
        <a:lstStyle/>
        <a:p>
          <a:r>
            <a:rPr lang="en-US" dirty="0" err="1"/>
            <a:t>Resultados</a:t>
          </a:r>
          <a:r>
            <a:rPr lang="en-US" dirty="0"/>
            <a:t> del </a:t>
          </a:r>
          <a:r>
            <a:rPr lang="en-US" dirty="0" err="1"/>
            <a:t>estudio</a:t>
          </a:r>
          <a:r>
            <a:rPr lang="en-US" dirty="0"/>
            <a:t> de </a:t>
          </a:r>
          <a:r>
            <a:rPr lang="en-US" dirty="0" err="1"/>
            <a:t>consultores</a:t>
          </a:r>
          <a:endParaRPr lang="en-US" dirty="0"/>
        </a:p>
      </dgm:t>
    </dgm:pt>
    <dgm:pt modelId="{974A9421-0D17-4FE2-90A2-B4C8E8263D68}" type="parTrans" cxnId="{50235C80-991E-4A15-AE91-658BE0A78D29}">
      <dgm:prSet/>
      <dgm:spPr/>
      <dgm:t>
        <a:bodyPr/>
        <a:lstStyle/>
        <a:p>
          <a:endParaRPr lang="en-US"/>
        </a:p>
      </dgm:t>
    </dgm:pt>
    <dgm:pt modelId="{FAE76309-42A3-4129-938F-7281490E97E7}" type="sibTrans" cxnId="{50235C80-991E-4A15-AE91-658BE0A78D29}">
      <dgm:prSet/>
      <dgm:spPr/>
      <dgm:t>
        <a:bodyPr/>
        <a:lstStyle/>
        <a:p>
          <a:endParaRPr lang="en-US"/>
        </a:p>
      </dgm:t>
    </dgm:pt>
    <dgm:pt modelId="{6637E304-349F-46F5-B7BE-D2C7F780D489}">
      <dgm:prSet phldrT="[Text]"/>
      <dgm:spPr>
        <a:solidFill>
          <a:srgbClr val="FF0000"/>
        </a:solidFill>
      </dgm:spPr>
      <dgm:t>
        <a:bodyPr/>
        <a:lstStyle/>
        <a:p>
          <a:r>
            <a:rPr lang="en-US" dirty="0" err="1"/>
            <a:t>Compromiso</a:t>
          </a:r>
          <a:r>
            <a:rPr lang="en-US" dirty="0"/>
            <a:t> </a:t>
          </a:r>
          <a:r>
            <a:rPr lang="en-US" dirty="0" err="1"/>
            <a:t>público</a:t>
          </a:r>
          <a:endParaRPr lang="en-US" dirty="0"/>
        </a:p>
      </dgm:t>
    </dgm:pt>
    <dgm:pt modelId="{F2DC26F9-BE6D-4E10-A1B2-4B27D3122B6A}" type="parTrans" cxnId="{B8439796-2BE8-4F11-8264-8E4ECCACC3FB}">
      <dgm:prSet/>
      <dgm:spPr/>
      <dgm:t>
        <a:bodyPr/>
        <a:lstStyle/>
        <a:p>
          <a:endParaRPr lang="en-US"/>
        </a:p>
      </dgm:t>
    </dgm:pt>
    <dgm:pt modelId="{84396774-8B67-4FD4-A69D-3F9E83566905}" type="sibTrans" cxnId="{B8439796-2BE8-4F11-8264-8E4ECCACC3FB}">
      <dgm:prSet/>
      <dgm:spPr/>
      <dgm:t>
        <a:bodyPr/>
        <a:lstStyle/>
        <a:p>
          <a:endParaRPr lang="en-US"/>
        </a:p>
      </dgm:t>
    </dgm:pt>
    <dgm:pt modelId="{6B26F5DA-4585-40A8-88F4-4EB36F334726}">
      <dgm:prSet phldrT="[Text]"/>
      <dgm:spPr/>
      <dgm:t>
        <a:bodyPr/>
        <a:lstStyle/>
        <a:p>
          <a:r>
            <a:rPr lang="en-US" dirty="0" err="1"/>
            <a:t>Comentarios</a:t>
          </a:r>
          <a:r>
            <a:rPr lang="en-US" dirty="0"/>
            <a:t> </a:t>
          </a:r>
          <a:r>
            <a:rPr lang="en-US" dirty="0" err="1"/>
            <a:t>públicos</a:t>
          </a:r>
          <a:endParaRPr lang="en-US" dirty="0"/>
        </a:p>
      </dgm:t>
    </dgm:pt>
    <dgm:pt modelId="{E3BB7CBE-83E3-4612-98D8-AC1638179617}" type="parTrans" cxnId="{7EE8D06A-257A-4D58-BB92-0EDB096E3EFC}">
      <dgm:prSet/>
      <dgm:spPr/>
      <dgm:t>
        <a:bodyPr/>
        <a:lstStyle/>
        <a:p>
          <a:endParaRPr lang="en-US"/>
        </a:p>
      </dgm:t>
    </dgm:pt>
    <dgm:pt modelId="{1B4F0C96-494C-4FE6-9E13-D389476B9455}" type="sibTrans" cxnId="{7EE8D06A-257A-4D58-BB92-0EDB096E3EFC}">
      <dgm:prSet/>
      <dgm:spPr/>
      <dgm:t>
        <a:bodyPr/>
        <a:lstStyle/>
        <a:p>
          <a:endParaRPr lang="en-US"/>
        </a:p>
      </dgm:t>
    </dgm:pt>
    <dgm:pt modelId="{A02D1316-4FBB-4A83-9EC2-70A20B1C1A49}">
      <dgm:prSet phldrT="[Text]"/>
      <dgm:spPr/>
      <dgm:t>
        <a:bodyPr/>
        <a:lstStyle/>
        <a:p>
          <a:r>
            <a:rPr lang="en-US" dirty="0" err="1"/>
            <a:t>Decisión</a:t>
          </a:r>
          <a:r>
            <a:rPr lang="en-US" dirty="0"/>
            <a:t> de </a:t>
          </a:r>
          <a:r>
            <a:rPr lang="en-US" dirty="0" err="1"/>
            <a:t>Implementación</a:t>
          </a:r>
          <a:endParaRPr lang="en-US" dirty="0"/>
        </a:p>
      </dgm:t>
    </dgm:pt>
    <dgm:pt modelId="{997F9AA5-8E0F-4556-8CBE-F8D1A422297F}" type="parTrans" cxnId="{B085EA51-4959-4D45-A1E3-6DB298EE9C88}">
      <dgm:prSet/>
      <dgm:spPr/>
      <dgm:t>
        <a:bodyPr/>
        <a:lstStyle/>
        <a:p>
          <a:endParaRPr lang="en-US"/>
        </a:p>
      </dgm:t>
    </dgm:pt>
    <dgm:pt modelId="{E08A60B8-880A-4C00-8B23-BE343D8D5C11}" type="sibTrans" cxnId="{B085EA51-4959-4D45-A1E3-6DB298EE9C88}">
      <dgm:prSet/>
      <dgm:spPr/>
      <dgm:t>
        <a:bodyPr/>
        <a:lstStyle/>
        <a:p>
          <a:endParaRPr lang="en-US"/>
        </a:p>
      </dgm:t>
    </dgm:pt>
    <dgm:pt modelId="{FE011F17-3DC7-4DF7-B26C-2555AA297D51}">
      <dgm:prSet phldrT="[Text]"/>
      <dgm:spPr/>
      <dgm:t>
        <a:bodyPr/>
        <a:lstStyle/>
        <a:p>
          <a:r>
            <a:rPr lang="en-US" dirty="0"/>
            <a:t>De </a:t>
          </a:r>
          <a:r>
            <a:rPr lang="en-US" dirty="0" err="1"/>
            <a:t>ingeniero</a:t>
          </a:r>
          <a:r>
            <a:rPr lang="en-US" dirty="0"/>
            <a:t> de </a:t>
          </a:r>
          <a:r>
            <a:rPr lang="en-US" dirty="0" err="1"/>
            <a:t>tráfico</a:t>
          </a:r>
          <a:endParaRPr lang="en-US" dirty="0"/>
        </a:p>
      </dgm:t>
    </dgm:pt>
    <dgm:pt modelId="{2A7367D3-B497-4872-9B28-A660DF6E3370}" type="parTrans" cxnId="{653F08BC-79CE-4825-8042-B6E7D55C6C9B}">
      <dgm:prSet/>
      <dgm:spPr/>
      <dgm:t>
        <a:bodyPr/>
        <a:lstStyle/>
        <a:p>
          <a:endParaRPr lang="en-US"/>
        </a:p>
      </dgm:t>
    </dgm:pt>
    <dgm:pt modelId="{E4ABF7BA-7A24-41D4-9352-98DF264550CA}" type="sibTrans" cxnId="{653F08BC-79CE-4825-8042-B6E7D55C6C9B}">
      <dgm:prSet/>
      <dgm:spPr/>
      <dgm:t>
        <a:bodyPr/>
        <a:lstStyle/>
        <a:p>
          <a:endParaRPr lang="en-US"/>
        </a:p>
      </dgm:t>
    </dgm:pt>
    <dgm:pt modelId="{30F444BE-618A-45E0-A81B-7F52202CC62B}" type="pres">
      <dgm:prSet presAssocID="{386844B5-85B1-4175-B7AF-B2DBF00637D0}" presName="rootnode" presStyleCnt="0">
        <dgm:presLayoutVars>
          <dgm:chMax/>
          <dgm:chPref/>
          <dgm:dir/>
          <dgm:animLvl val="lvl"/>
        </dgm:presLayoutVars>
      </dgm:prSet>
      <dgm:spPr/>
    </dgm:pt>
    <dgm:pt modelId="{AD969DFA-9A17-436C-A085-6A3DC2D8E986}" type="pres">
      <dgm:prSet presAssocID="{39424DB7-793F-48C4-8B4C-F6A16300C31D}" presName="composite" presStyleCnt="0"/>
      <dgm:spPr/>
    </dgm:pt>
    <dgm:pt modelId="{9246C039-F7BE-4E4C-8311-49A23067B8B7}" type="pres">
      <dgm:prSet presAssocID="{39424DB7-793F-48C4-8B4C-F6A16300C31D}" presName="bentUpArrow1" presStyleLbl="alignImgPlace1" presStyleIdx="0" presStyleCnt="2"/>
      <dgm:spPr/>
    </dgm:pt>
    <dgm:pt modelId="{D050DD58-FF07-4451-B342-59DE483F730A}" type="pres">
      <dgm:prSet presAssocID="{39424DB7-793F-48C4-8B4C-F6A16300C31D}" presName="ParentText" presStyleLbl="node1" presStyleIdx="0" presStyleCnt="3">
        <dgm:presLayoutVars>
          <dgm:chMax val="1"/>
          <dgm:chPref val="1"/>
          <dgm:bulletEnabled val="1"/>
        </dgm:presLayoutVars>
      </dgm:prSet>
      <dgm:spPr/>
    </dgm:pt>
    <dgm:pt modelId="{F4191048-128C-45E5-B0A8-42C04F535FE6}" type="pres">
      <dgm:prSet presAssocID="{39424DB7-793F-48C4-8B4C-F6A16300C31D}" presName="ChildText" presStyleLbl="revTx" presStyleIdx="0" presStyleCnt="3" custScaleX="231610" custLinFactNeighborX="78080">
        <dgm:presLayoutVars>
          <dgm:chMax val="0"/>
          <dgm:chPref val="0"/>
          <dgm:bulletEnabled val="1"/>
        </dgm:presLayoutVars>
      </dgm:prSet>
      <dgm:spPr/>
    </dgm:pt>
    <dgm:pt modelId="{1A5BFFED-F403-4D1D-80D8-8EB366ACD8AB}" type="pres">
      <dgm:prSet presAssocID="{D94CA3FE-8598-4E11-8788-8F3EE039AAFE}" presName="sibTrans" presStyleCnt="0"/>
      <dgm:spPr/>
    </dgm:pt>
    <dgm:pt modelId="{87E56595-1959-4A08-9E48-58029342E243}" type="pres">
      <dgm:prSet presAssocID="{6637E304-349F-46F5-B7BE-D2C7F780D489}" presName="composite" presStyleCnt="0"/>
      <dgm:spPr/>
    </dgm:pt>
    <dgm:pt modelId="{AC33B40C-E698-41FF-A0A6-FE15FCEDD22E}" type="pres">
      <dgm:prSet presAssocID="{6637E304-349F-46F5-B7BE-D2C7F780D489}" presName="bentUpArrow1" presStyleLbl="alignImgPlace1" presStyleIdx="1" presStyleCnt="2"/>
      <dgm:spPr/>
    </dgm:pt>
    <dgm:pt modelId="{C52332F6-205E-4F7F-A885-3F1954CD2C46}" type="pres">
      <dgm:prSet presAssocID="{6637E304-349F-46F5-B7BE-D2C7F780D489}" presName="ParentText" presStyleLbl="node1" presStyleIdx="1" presStyleCnt="3" custScaleX="121993">
        <dgm:presLayoutVars>
          <dgm:chMax val="1"/>
          <dgm:chPref val="1"/>
          <dgm:bulletEnabled val="1"/>
        </dgm:presLayoutVars>
      </dgm:prSet>
      <dgm:spPr/>
    </dgm:pt>
    <dgm:pt modelId="{79B5161E-6C84-4F7F-BEAA-57B2450C3253}" type="pres">
      <dgm:prSet presAssocID="{6637E304-349F-46F5-B7BE-D2C7F780D489}" presName="ChildText" presStyleLbl="revTx" presStyleIdx="1" presStyleCnt="3" custScaleX="178456" custLinFactNeighborX="48918" custLinFactNeighborY="-1209">
        <dgm:presLayoutVars>
          <dgm:chMax val="0"/>
          <dgm:chPref val="0"/>
          <dgm:bulletEnabled val="1"/>
        </dgm:presLayoutVars>
      </dgm:prSet>
      <dgm:spPr/>
    </dgm:pt>
    <dgm:pt modelId="{0F5264A5-FA04-4F16-8447-DFFC21890DE8}" type="pres">
      <dgm:prSet presAssocID="{84396774-8B67-4FD4-A69D-3F9E83566905}" presName="sibTrans" presStyleCnt="0"/>
      <dgm:spPr/>
    </dgm:pt>
    <dgm:pt modelId="{808182B2-A64F-403C-835E-3559D5015C1D}" type="pres">
      <dgm:prSet presAssocID="{A02D1316-4FBB-4A83-9EC2-70A20B1C1A49}" presName="composite" presStyleCnt="0"/>
      <dgm:spPr/>
    </dgm:pt>
    <dgm:pt modelId="{1FF54BA0-86F3-42B1-A0C7-900A72FCAD50}" type="pres">
      <dgm:prSet presAssocID="{A02D1316-4FBB-4A83-9EC2-70A20B1C1A49}" presName="ParentText" presStyleLbl="node1" presStyleIdx="2" presStyleCnt="3" custScaleX="149827">
        <dgm:presLayoutVars>
          <dgm:chMax val="1"/>
          <dgm:chPref val="1"/>
          <dgm:bulletEnabled val="1"/>
        </dgm:presLayoutVars>
      </dgm:prSet>
      <dgm:spPr/>
    </dgm:pt>
    <dgm:pt modelId="{63B12BBD-FB45-4A2F-84FB-F33442BA7AF5}" type="pres">
      <dgm:prSet presAssocID="{A02D1316-4FBB-4A83-9EC2-70A20B1C1A49}" presName="FinalChildText" presStyleLbl="revTx" presStyleIdx="2" presStyleCnt="3" custLinFactNeighborX="27281" custLinFactNeighborY="-1209">
        <dgm:presLayoutVars>
          <dgm:chMax val="0"/>
          <dgm:chPref val="0"/>
          <dgm:bulletEnabled val="1"/>
        </dgm:presLayoutVars>
      </dgm:prSet>
      <dgm:spPr/>
    </dgm:pt>
  </dgm:ptLst>
  <dgm:cxnLst>
    <dgm:cxn modelId="{105F8102-96AD-42D4-AB96-A76E06A122E8}" type="presOf" srcId="{386844B5-85B1-4175-B7AF-B2DBF00637D0}" destId="{30F444BE-618A-45E0-A81B-7F52202CC62B}" srcOrd="0" destOrd="0" presId="urn:microsoft.com/office/officeart/2005/8/layout/StepDownProcess"/>
    <dgm:cxn modelId="{8E8F5F13-D807-43A1-A8AB-F1D95ABF960D}" type="presOf" srcId="{C9E60413-2981-4D46-B7D0-2352D14667EC}" destId="{F4191048-128C-45E5-B0A8-42C04F535FE6}" srcOrd="0" destOrd="0" presId="urn:microsoft.com/office/officeart/2005/8/layout/StepDownProcess"/>
    <dgm:cxn modelId="{7CCC8213-E384-417D-B2BC-561706D82E51}" type="presOf" srcId="{A02D1316-4FBB-4A83-9EC2-70A20B1C1A49}" destId="{1FF54BA0-86F3-42B1-A0C7-900A72FCAD50}" srcOrd="0" destOrd="0" presId="urn:microsoft.com/office/officeart/2005/8/layout/StepDownProcess"/>
    <dgm:cxn modelId="{12E6B936-F6A9-4EF2-BB42-F5C18BDC5C19}" type="presOf" srcId="{6B26F5DA-4585-40A8-88F4-4EB36F334726}" destId="{79B5161E-6C84-4F7F-BEAA-57B2450C3253}" srcOrd="0" destOrd="0" presId="urn:microsoft.com/office/officeart/2005/8/layout/StepDownProcess"/>
    <dgm:cxn modelId="{7EE8D06A-257A-4D58-BB92-0EDB096E3EFC}" srcId="{6637E304-349F-46F5-B7BE-D2C7F780D489}" destId="{6B26F5DA-4585-40A8-88F4-4EB36F334726}" srcOrd="0" destOrd="0" parTransId="{E3BB7CBE-83E3-4612-98D8-AC1638179617}" sibTransId="{1B4F0C96-494C-4FE6-9E13-D389476B9455}"/>
    <dgm:cxn modelId="{B085EA51-4959-4D45-A1E3-6DB298EE9C88}" srcId="{386844B5-85B1-4175-B7AF-B2DBF00637D0}" destId="{A02D1316-4FBB-4A83-9EC2-70A20B1C1A49}" srcOrd="2" destOrd="0" parTransId="{997F9AA5-8E0F-4556-8CBE-F8D1A422297F}" sibTransId="{E08A60B8-880A-4C00-8B23-BE343D8D5C11}"/>
    <dgm:cxn modelId="{6E596756-9351-4A6F-B46D-85E7BD306965}" type="presOf" srcId="{39424DB7-793F-48C4-8B4C-F6A16300C31D}" destId="{D050DD58-FF07-4451-B342-59DE483F730A}" srcOrd="0" destOrd="0" presId="urn:microsoft.com/office/officeart/2005/8/layout/StepDownProcess"/>
    <dgm:cxn modelId="{50235C80-991E-4A15-AE91-658BE0A78D29}" srcId="{39424DB7-793F-48C4-8B4C-F6A16300C31D}" destId="{C9E60413-2981-4D46-B7D0-2352D14667EC}" srcOrd="0" destOrd="0" parTransId="{974A9421-0D17-4FE2-90A2-B4C8E8263D68}" sibTransId="{FAE76309-42A3-4129-938F-7281490E97E7}"/>
    <dgm:cxn modelId="{C8016796-FDF2-45B3-925F-48096EF9E727}" srcId="{386844B5-85B1-4175-B7AF-B2DBF00637D0}" destId="{39424DB7-793F-48C4-8B4C-F6A16300C31D}" srcOrd="0" destOrd="0" parTransId="{77E2D6AF-E8BD-4E4D-808D-97C1D60148CD}" sibTransId="{D94CA3FE-8598-4E11-8788-8F3EE039AAFE}"/>
    <dgm:cxn modelId="{B8439796-2BE8-4F11-8264-8E4ECCACC3FB}" srcId="{386844B5-85B1-4175-B7AF-B2DBF00637D0}" destId="{6637E304-349F-46F5-B7BE-D2C7F780D489}" srcOrd="1" destOrd="0" parTransId="{F2DC26F9-BE6D-4E10-A1B2-4B27D3122B6A}" sibTransId="{84396774-8B67-4FD4-A69D-3F9E83566905}"/>
    <dgm:cxn modelId="{653F08BC-79CE-4825-8042-B6E7D55C6C9B}" srcId="{A02D1316-4FBB-4A83-9EC2-70A20B1C1A49}" destId="{FE011F17-3DC7-4DF7-B26C-2555AA297D51}" srcOrd="0" destOrd="0" parTransId="{2A7367D3-B497-4872-9B28-A660DF6E3370}" sibTransId="{E4ABF7BA-7A24-41D4-9352-98DF264550CA}"/>
    <dgm:cxn modelId="{F78D92CF-3DAE-48D7-B768-E311D29CEC06}" type="presOf" srcId="{FE011F17-3DC7-4DF7-B26C-2555AA297D51}" destId="{63B12BBD-FB45-4A2F-84FB-F33442BA7AF5}" srcOrd="0" destOrd="0" presId="urn:microsoft.com/office/officeart/2005/8/layout/StepDownProcess"/>
    <dgm:cxn modelId="{C40185EA-A837-45CA-919C-EE488871750A}" type="presOf" srcId="{6637E304-349F-46F5-B7BE-D2C7F780D489}" destId="{C52332F6-205E-4F7F-A885-3F1954CD2C46}" srcOrd="0" destOrd="0" presId="urn:microsoft.com/office/officeart/2005/8/layout/StepDownProcess"/>
    <dgm:cxn modelId="{74B676D7-0E2C-4FD8-AFE4-92B1E734D221}" type="presParOf" srcId="{30F444BE-618A-45E0-A81B-7F52202CC62B}" destId="{AD969DFA-9A17-436C-A085-6A3DC2D8E986}" srcOrd="0" destOrd="0" presId="urn:microsoft.com/office/officeart/2005/8/layout/StepDownProcess"/>
    <dgm:cxn modelId="{04E6190E-E63C-4A4E-99CA-4352078AA0CE}" type="presParOf" srcId="{AD969DFA-9A17-436C-A085-6A3DC2D8E986}" destId="{9246C039-F7BE-4E4C-8311-49A23067B8B7}" srcOrd="0" destOrd="0" presId="urn:microsoft.com/office/officeart/2005/8/layout/StepDownProcess"/>
    <dgm:cxn modelId="{C834BAD6-0678-4647-A060-A2A9D2BCA234}" type="presParOf" srcId="{AD969DFA-9A17-436C-A085-6A3DC2D8E986}" destId="{D050DD58-FF07-4451-B342-59DE483F730A}" srcOrd="1" destOrd="0" presId="urn:microsoft.com/office/officeart/2005/8/layout/StepDownProcess"/>
    <dgm:cxn modelId="{F8650DBB-6442-47B0-B5DE-A256257D4863}" type="presParOf" srcId="{AD969DFA-9A17-436C-A085-6A3DC2D8E986}" destId="{F4191048-128C-45E5-B0A8-42C04F535FE6}" srcOrd="2" destOrd="0" presId="urn:microsoft.com/office/officeart/2005/8/layout/StepDownProcess"/>
    <dgm:cxn modelId="{F82ED002-FDE4-4B0F-B6F0-90CB9BD079B8}" type="presParOf" srcId="{30F444BE-618A-45E0-A81B-7F52202CC62B}" destId="{1A5BFFED-F403-4D1D-80D8-8EB366ACD8AB}" srcOrd="1" destOrd="0" presId="urn:microsoft.com/office/officeart/2005/8/layout/StepDownProcess"/>
    <dgm:cxn modelId="{E08AD895-41B6-4AA9-97B4-4CF2DC7D1846}" type="presParOf" srcId="{30F444BE-618A-45E0-A81B-7F52202CC62B}" destId="{87E56595-1959-4A08-9E48-58029342E243}" srcOrd="2" destOrd="0" presId="urn:microsoft.com/office/officeart/2005/8/layout/StepDownProcess"/>
    <dgm:cxn modelId="{C9514337-3A3D-472D-A841-7E0615C8B64D}" type="presParOf" srcId="{87E56595-1959-4A08-9E48-58029342E243}" destId="{AC33B40C-E698-41FF-A0A6-FE15FCEDD22E}" srcOrd="0" destOrd="0" presId="urn:microsoft.com/office/officeart/2005/8/layout/StepDownProcess"/>
    <dgm:cxn modelId="{00CAC1FA-AABC-48BF-A5F9-7166C31BE569}" type="presParOf" srcId="{87E56595-1959-4A08-9E48-58029342E243}" destId="{C52332F6-205E-4F7F-A885-3F1954CD2C46}" srcOrd="1" destOrd="0" presId="urn:microsoft.com/office/officeart/2005/8/layout/StepDownProcess"/>
    <dgm:cxn modelId="{BA55F982-D0B8-4B92-96F9-ED484D92B4AD}" type="presParOf" srcId="{87E56595-1959-4A08-9E48-58029342E243}" destId="{79B5161E-6C84-4F7F-BEAA-57B2450C3253}" srcOrd="2" destOrd="0" presId="urn:microsoft.com/office/officeart/2005/8/layout/StepDownProcess"/>
    <dgm:cxn modelId="{D4AB53A7-E4D6-48F3-AFFA-27D78F8BB6C3}" type="presParOf" srcId="{30F444BE-618A-45E0-A81B-7F52202CC62B}" destId="{0F5264A5-FA04-4F16-8447-DFFC21890DE8}" srcOrd="3" destOrd="0" presId="urn:microsoft.com/office/officeart/2005/8/layout/StepDownProcess"/>
    <dgm:cxn modelId="{94D4E50A-8EAB-454D-BA6B-F4B227909674}" type="presParOf" srcId="{30F444BE-618A-45E0-A81B-7F52202CC62B}" destId="{808182B2-A64F-403C-835E-3559D5015C1D}" srcOrd="4" destOrd="0" presId="urn:microsoft.com/office/officeart/2005/8/layout/StepDownProcess"/>
    <dgm:cxn modelId="{33B5B496-FB06-431A-93C8-8CDEB81ED3D2}" type="presParOf" srcId="{808182B2-A64F-403C-835E-3559D5015C1D}" destId="{1FF54BA0-86F3-42B1-A0C7-900A72FCAD50}" srcOrd="0" destOrd="0" presId="urn:microsoft.com/office/officeart/2005/8/layout/StepDownProcess"/>
    <dgm:cxn modelId="{B8DF64BA-4499-4F76-96B1-BD4F5121E876}" type="presParOf" srcId="{808182B2-A64F-403C-835E-3559D5015C1D}" destId="{63B12BBD-FB45-4A2F-84FB-F33442BA7AF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chemeClr val="bg1"/>
        </a:solidFill>
        <a:ln>
          <a:solidFill>
            <a:schemeClr val="bg2">
              <a:lumMod val="50000"/>
            </a:schemeClr>
          </a:solidFill>
        </a:ln>
      </dgm:spPr>
      <dgm:t>
        <a:bodyPr/>
        <a:lstStyle/>
        <a:p>
          <a:r>
            <a:rPr lang="en-US" dirty="0">
              <a:solidFill>
                <a:schemeClr val="tx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dirty="0" err="1"/>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solidFill>
          <a:srgbClr val="FFD138"/>
        </a:solidFill>
        <a:ln>
          <a:solidFill>
            <a:srgbClr val="F7A30A"/>
          </a:solidFill>
        </a:ln>
      </dgm:spPr>
      <dgm:t>
        <a:bodyPr/>
        <a:lstStyle/>
        <a:p>
          <a:r>
            <a:rPr lang="en-US" dirty="0">
              <a:solidFill>
                <a:schemeClr val="bg1"/>
              </a:solidFill>
            </a:rPr>
            <a:t>Questions &amp; </a:t>
          </a:r>
          <a:r>
            <a:rPr lang="en-US" dirty="0" err="1">
              <a:solidFill>
                <a:schemeClr val="bg1"/>
              </a:solidFill>
            </a:rPr>
            <a:t>Preguntas</a:t>
          </a:r>
          <a:r>
            <a:rPr lang="en-US" dirty="0">
              <a:solidFill>
                <a:schemeClr val="bg1"/>
              </a:solidFill>
            </a:rPr>
            <a:t> y </a:t>
          </a:r>
          <a:r>
            <a:rPr lang="en-US" dirty="0" err="1">
              <a:solidFill>
                <a:schemeClr val="bg1"/>
              </a:solidFill>
            </a:rPr>
            <a:t>comentarios</a:t>
          </a:r>
          <a:endParaRPr lang="en-US" dirty="0">
            <a:solidFill>
              <a:schemeClr val="bg1"/>
            </a:solidFill>
          </a:endParaRPr>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WelcoBienvenido</a:t>
          </a:r>
          <a:r>
            <a:rPr lang="en-US" dirty="0"/>
            <a:t> e </a:t>
          </a:r>
          <a:r>
            <a:rPr lang="en-US" dirty="0" err="1"/>
            <a:t>introducciónme</a:t>
          </a:r>
          <a:r>
            <a:rPr lang="en-US" dirty="0"/>
            <a:t> &amp; Introduction</a:t>
          </a:r>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chemeClr val="bg1"/>
        </a:solidFill>
        <a:ln>
          <a:solidFill>
            <a:schemeClr val="bg2">
              <a:lumMod val="50000"/>
            </a:schemeClr>
          </a:solidFill>
        </a:ln>
      </dgm:spPr>
      <dgm:t>
        <a:bodyPr/>
        <a:lstStyle/>
        <a:p>
          <a:r>
            <a:rPr lang="en-US" dirty="0">
              <a:solidFill>
                <a:schemeClr val="tx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chemeClr val="bg1"/>
        </a:solidFill>
        <a:ln>
          <a:solidFill>
            <a:schemeClr val="bg2">
              <a:lumMod val="50000"/>
            </a:schemeClr>
          </a:solidFill>
        </a:ln>
      </dgm:spPr>
      <dgm:t>
        <a:bodyPr/>
        <a:lstStyle/>
        <a:p>
          <a:r>
            <a:rPr lang="en-US" dirty="0">
              <a:solidFill>
                <a:schemeClr val="tx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dirty="0" err="1"/>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solidFill>
          <a:srgbClr val="FFD138"/>
        </a:solidFill>
        <a:ln>
          <a:solidFill>
            <a:srgbClr val="F7A30A"/>
          </a:solidFill>
        </a:ln>
      </dgm:spPr>
      <dgm:t>
        <a:bodyPr/>
        <a:lstStyle/>
        <a:p>
          <a:r>
            <a:rPr lang="en-US" dirty="0">
              <a:solidFill>
                <a:schemeClr val="bg1"/>
              </a:solidFill>
            </a:rPr>
            <a:t>Questions &amp; </a:t>
          </a:r>
          <a:r>
            <a:rPr lang="en-US" dirty="0" err="1">
              <a:solidFill>
                <a:schemeClr val="bg1"/>
              </a:solidFill>
            </a:rPr>
            <a:t>Preguntas</a:t>
          </a:r>
          <a:r>
            <a:rPr lang="en-US" dirty="0">
              <a:solidFill>
                <a:schemeClr val="bg1"/>
              </a:solidFill>
            </a:rPr>
            <a:t> y </a:t>
          </a:r>
          <a:r>
            <a:rPr lang="en-US" dirty="0" err="1">
              <a:solidFill>
                <a:schemeClr val="bg1"/>
              </a:solidFill>
            </a:rPr>
            <a:t>comentarios</a:t>
          </a:r>
          <a:endParaRPr lang="en-US" dirty="0">
            <a:solidFill>
              <a:schemeClr val="bg1"/>
            </a:solidFill>
          </a:endParaRPr>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chemeClr val="bg1"/>
        </a:solidFill>
        <a:ln>
          <a:solidFill>
            <a:schemeClr val="bg2">
              <a:lumMod val="50000"/>
            </a:schemeClr>
          </a:solidFill>
        </a:ln>
      </dgm:spPr>
      <dgm:t>
        <a:bodyPr/>
        <a:lstStyle/>
        <a:p>
          <a:r>
            <a:rPr lang="en-US" dirty="0">
              <a:solidFill>
                <a:schemeClr val="tx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dirty="0" err="1"/>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solidFill>
          <a:srgbClr val="FFD138"/>
        </a:solidFill>
        <a:ln>
          <a:solidFill>
            <a:srgbClr val="F7A30A"/>
          </a:solidFill>
        </a:ln>
      </dgm:spPr>
      <dgm:t>
        <a:bodyPr/>
        <a:lstStyle/>
        <a:p>
          <a:r>
            <a:rPr lang="en-US" dirty="0">
              <a:solidFill>
                <a:schemeClr val="bg1"/>
              </a:solidFill>
            </a:rPr>
            <a:t>Questions &amp; </a:t>
          </a:r>
          <a:r>
            <a:rPr lang="en-US" dirty="0" err="1">
              <a:solidFill>
                <a:schemeClr val="bg1"/>
              </a:solidFill>
            </a:rPr>
            <a:t>Preguntas</a:t>
          </a:r>
          <a:r>
            <a:rPr lang="en-US" dirty="0">
              <a:solidFill>
                <a:schemeClr val="bg1"/>
              </a:solidFill>
            </a:rPr>
            <a:t> y </a:t>
          </a:r>
          <a:r>
            <a:rPr lang="en-US" dirty="0" err="1">
              <a:solidFill>
                <a:schemeClr val="bg1"/>
              </a:solidFill>
            </a:rPr>
            <a:t>comentarios</a:t>
          </a:r>
          <a:endParaRPr lang="en-US" dirty="0">
            <a:solidFill>
              <a:schemeClr val="bg1"/>
            </a:solidFill>
          </a:endParaRPr>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32994E54-B3DE-44AF-9986-B9CAC8B63D52}">
      <dgm:prSet phldrT="[Text]"/>
      <dgm:spPr>
        <a:solidFill>
          <a:schemeClr val="bg1"/>
        </a:solidFill>
        <a:ln>
          <a:solidFill>
            <a:schemeClr val="bg2">
              <a:lumMod val="50000"/>
            </a:schemeClr>
          </a:solidFill>
        </a:ln>
      </dgm:spPr>
      <dgm:t>
        <a:bodyPr/>
        <a:lstStyle/>
        <a:p>
          <a:r>
            <a:rPr lang="en-US" dirty="0">
              <a:solidFill>
                <a:schemeClr val="tx1"/>
              </a:solidFill>
            </a:rPr>
            <a:t>Agenda</a:t>
          </a:r>
        </a:p>
      </dgm:t>
    </dgm:pt>
    <dgm:pt modelId="{531B17CA-1E6A-45F2-9C5D-415F3FB66E76}" type="parTrans" cxnId="{CCD6C60D-2CF6-434C-B411-533B604AAAC3}">
      <dgm:prSet/>
      <dgm:spPr/>
      <dgm:t>
        <a:bodyPr/>
        <a:lstStyle/>
        <a:p>
          <a:endParaRPr lang="en-US"/>
        </a:p>
      </dgm:t>
    </dgm:pt>
    <dgm:pt modelId="{7A9187BA-FC93-423B-B6E0-D3D09263FCB8}" type="sibTrans" cxnId="{CCD6C60D-2CF6-434C-B411-533B604AAAC3}">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ln>
          <a:solidFill>
            <a:srgbClr val="009645"/>
          </a:solidFill>
        </a:ln>
      </dgm:spPr>
      <dgm:t>
        <a:bodyPr/>
        <a:lstStyle/>
        <a:p>
          <a:r>
            <a:rPr lang="en-US" dirty="0" err="1"/>
            <a:t>Presentación</a:t>
          </a:r>
          <a:endParaRPr lang="en-US" dirty="0"/>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solidFill>
          <a:srgbClr val="FFD138"/>
        </a:solidFill>
        <a:ln>
          <a:solidFill>
            <a:srgbClr val="F7A30A"/>
          </a:solidFill>
        </a:ln>
      </dgm:spPr>
      <dgm:t>
        <a:bodyPr/>
        <a:lstStyle/>
        <a:p>
          <a:r>
            <a:rPr lang="en-US" dirty="0">
              <a:solidFill>
                <a:schemeClr val="bg1"/>
              </a:solidFill>
            </a:rPr>
            <a:t>Questions &amp; </a:t>
          </a:r>
          <a:r>
            <a:rPr lang="en-US" dirty="0" err="1">
              <a:solidFill>
                <a:schemeClr val="bg1"/>
              </a:solidFill>
            </a:rPr>
            <a:t>Preguntas</a:t>
          </a:r>
          <a:r>
            <a:rPr lang="en-US" dirty="0">
              <a:solidFill>
                <a:schemeClr val="bg1"/>
              </a:solidFill>
            </a:rPr>
            <a:t> y </a:t>
          </a:r>
          <a:r>
            <a:rPr lang="en-US" dirty="0" err="1">
              <a:solidFill>
                <a:schemeClr val="bg1"/>
              </a:solidFill>
            </a:rPr>
            <a:t>comentarios</a:t>
          </a:r>
          <a:endParaRPr lang="en-US" dirty="0">
            <a:solidFill>
              <a:schemeClr val="bg1"/>
            </a:solidFill>
          </a:endParaRPr>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2CF1BD86-17D4-4AE7-9C18-C421445BFF70}" type="pres">
      <dgm:prSet presAssocID="{32994E54-B3DE-44AF-9986-B9CAC8B63D52}" presName="node" presStyleLbl="node1" presStyleIdx="1" presStyleCnt="5">
        <dgm:presLayoutVars>
          <dgm:bulletEnabled val="1"/>
        </dgm:presLayoutVars>
      </dgm:prSet>
      <dgm:spPr/>
    </dgm:pt>
    <dgm:pt modelId="{C3D4A248-32E4-43BE-AAF0-992BDD855C1B}" type="pres">
      <dgm:prSet presAssocID="{7A9187BA-FC93-423B-B6E0-D3D09263FCB8}" presName="sibTrans" presStyleLbl="sibTrans2D1" presStyleIdx="1" presStyleCnt="4"/>
      <dgm:spPr/>
    </dgm:pt>
    <dgm:pt modelId="{288380C8-6F2E-4870-9916-C0F397679479}" type="pres">
      <dgm:prSet presAssocID="{7A9187BA-FC93-423B-B6E0-D3D09263FCB8}"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CCD6C60D-2CF6-434C-B411-533B604AAAC3}" srcId="{2862CE6C-1EC9-4DEC-8E38-C28DF464F148}" destId="{32994E54-B3DE-44AF-9986-B9CAC8B63D52}" srcOrd="1" destOrd="0" parTransId="{531B17CA-1E6A-45F2-9C5D-415F3FB66E76}" sibTransId="{7A9187BA-FC93-423B-B6E0-D3D09263FCB8}"/>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7651E1A0-CB84-4C7C-8E00-A66DEC325A12}" type="presOf" srcId="{32994E54-B3DE-44AF-9986-B9CAC8B63D52}" destId="{2CF1BD86-17D4-4AE7-9C18-C421445BFF7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155AC3B3-4885-4CFA-A6EC-F33165558659}" type="presOf" srcId="{7A9187BA-FC93-423B-B6E0-D3D09263FCB8}" destId="{288380C8-6F2E-4870-9916-C0F397679479}" srcOrd="1" destOrd="0" presId="urn:microsoft.com/office/officeart/2005/8/layout/process1"/>
    <dgm:cxn modelId="{2A1A44BD-8288-4705-905E-AFE5CF93CE34}" type="presOf" srcId="{7A9187BA-FC93-423B-B6E0-D3D09263FCB8}" destId="{C3D4A248-32E4-43BE-AAF0-992BDD855C1B}" srcOrd="0"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03AC549-3DF2-463A-8615-7A25A5FBEA24}" type="presParOf" srcId="{2AE5DEED-E7AA-4C74-868C-206A1C06257B}" destId="{2CF1BD86-17D4-4AE7-9C18-C421445BFF70}" srcOrd="2" destOrd="0" presId="urn:microsoft.com/office/officeart/2005/8/layout/process1"/>
    <dgm:cxn modelId="{ABE39EA2-BD31-4060-BF92-19741BE28556}" type="presParOf" srcId="{2AE5DEED-E7AA-4C74-868C-206A1C06257B}" destId="{C3D4A248-32E4-43BE-AAF0-992BDD855C1B}" srcOrd="3" destOrd="0" presId="urn:microsoft.com/office/officeart/2005/8/layout/process1"/>
    <dgm:cxn modelId="{D8FB515D-E452-4F0F-89A4-654102BA28CE}" type="presParOf" srcId="{C3D4A248-32E4-43BE-AAF0-992BDD855C1B}" destId="{288380C8-6F2E-4870-9916-C0F397679479}"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844B5-85B1-4175-B7AF-B2DBF00637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9424DB7-793F-48C4-8B4C-F6A16300C31D}">
      <dgm:prSet phldrT="[Text]"/>
      <dgm:spPr>
        <a:solidFill>
          <a:srgbClr val="FF0000"/>
        </a:solidFill>
      </dgm:spPr>
      <dgm:t>
        <a:bodyPr/>
        <a:lstStyle/>
        <a:p>
          <a:r>
            <a:rPr lang="en-US" dirty="0" err="1"/>
            <a:t>Análisis</a:t>
          </a:r>
          <a:r>
            <a:rPr lang="en-US" dirty="0"/>
            <a:t> de los </a:t>
          </a:r>
          <a:r>
            <a:rPr lang="en-US" dirty="0" err="1"/>
            <a:t>Datos</a:t>
          </a:r>
          <a:endParaRPr lang="en-US" dirty="0"/>
        </a:p>
      </dgm:t>
    </dgm:pt>
    <dgm:pt modelId="{77E2D6AF-E8BD-4E4D-808D-97C1D60148CD}" type="parTrans" cxnId="{C8016796-FDF2-45B3-925F-48096EF9E727}">
      <dgm:prSet/>
      <dgm:spPr/>
      <dgm:t>
        <a:bodyPr/>
        <a:lstStyle/>
        <a:p>
          <a:endParaRPr lang="en-US"/>
        </a:p>
      </dgm:t>
    </dgm:pt>
    <dgm:pt modelId="{D94CA3FE-8598-4E11-8788-8F3EE039AAFE}" type="sibTrans" cxnId="{C8016796-FDF2-45B3-925F-48096EF9E727}">
      <dgm:prSet/>
      <dgm:spPr/>
      <dgm:t>
        <a:bodyPr/>
        <a:lstStyle/>
        <a:p>
          <a:endParaRPr lang="en-US"/>
        </a:p>
      </dgm:t>
    </dgm:pt>
    <dgm:pt modelId="{C9E60413-2981-4D46-B7D0-2352D14667EC}">
      <dgm:prSet phldrT="[Text]"/>
      <dgm:spPr/>
      <dgm:t>
        <a:bodyPr/>
        <a:lstStyle/>
        <a:p>
          <a:r>
            <a:rPr lang="en-US" dirty="0"/>
            <a:t>Consultor </a:t>
          </a:r>
          <a:r>
            <a:rPr lang="en-US" dirty="0" err="1"/>
            <a:t>Estudio</a:t>
          </a:r>
          <a:r>
            <a:rPr lang="en-US" dirty="0"/>
            <a:t> de </a:t>
          </a:r>
          <a:r>
            <a:rPr lang="en-US" dirty="0" err="1"/>
            <a:t>Costos</a:t>
          </a:r>
          <a:r>
            <a:rPr lang="en-US" dirty="0"/>
            <a:t>*</a:t>
          </a:r>
        </a:p>
      </dgm:t>
    </dgm:pt>
    <dgm:pt modelId="{974A9421-0D17-4FE2-90A2-B4C8E8263D68}" type="parTrans" cxnId="{50235C80-991E-4A15-AE91-658BE0A78D29}">
      <dgm:prSet/>
      <dgm:spPr/>
      <dgm:t>
        <a:bodyPr/>
        <a:lstStyle/>
        <a:p>
          <a:endParaRPr lang="en-US"/>
        </a:p>
      </dgm:t>
    </dgm:pt>
    <dgm:pt modelId="{FAE76309-42A3-4129-938F-7281490E97E7}" type="sibTrans" cxnId="{50235C80-991E-4A15-AE91-658BE0A78D29}">
      <dgm:prSet/>
      <dgm:spPr/>
      <dgm:t>
        <a:bodyPr/>
        <a:lstStyle/>
        <a:p>
          <a:endParaRPr lang="en-US"/>
        </a:p>
      </dgm:t>
    </dgm:pt>
    <dgm:pt modelId="{6637E304-349F-46F5-B7BE-D2C7F780D489}">
      <dgm:prSet phldrT="[Text]"/>
      <dgm:spPr/>
      <dgm:t>
        <a:bodyPr/>
        <a:lstStyle/>
        <a:p>
          <a:r>
            <a:rPr lang="en-US" dirty="0" err="1"/>
            <a:t>Compromiso</a:t>
          </a:r>
          <a:r>
            <a:rPr lang="en-US" dirty="0"/>
            <a:t> </a:t>
          </a:r>
          <a:r>
            <a:rPr lang="en-US" dirty="0" err="1"/>
            <a:t>público</a:t>
          </a:r>
          <a:endParaRPr lang="en-US" dirty="0"/>
        </a:p>
      </dgm:t>
    </dgm:pt>
    <dgm:pt modelId="{F2DC26F9-BE6D-4E10-A1B2-4B27D3122B6A}" type="parTrans" cxnId="{B8439796-2BE8-4F11-8264-8E4ECCACC3FB}">
      <dgm:prSet/>
      <dgm:spPr/>
      <dgm:t>
        <a:bodyPr/>
        <a:lstStyle/>
        <a:p>
          <a:endParaRPr lang="en-US"/>
        </a:p>
      </dgm:t>
    </dgm:pt>
    <dgm:pt modelId="{84396774-8B67-4FD4-A69D-3F9E83566905}" type="sibTrans" cxnId="{B8439796-2BE8-4F11-8264-8E4ECCACC3FB}">
      <dgm:prSet/>
      <dgm:spPr/>
      <dgm:t>
        <a:bodyPr/>
        <a:lstStyle/>
        <a:p>
          <a:endParaRPr lang="en-US"/>
        </a:p>
      </dgm:t>
    </dgm:pt>
    <dgm:pt modelId="{6B26F5DA-4585-40A8-88F4-4EB36F334726}">
      <dgm:prSet phldrT="[Text]"/>
      <dgm:spPr/>
      <dgm:t>
        <a:bodyPr/>
        <a:lstStyle/>
        <a:p>
          <a:r>
            <a:rPr lang="en-US" dirty="0" err="1"/>
            <a:t>Comentarios</a:t>
          </a:r>
          <a:r>
            <a:rPr lang="en-US" dirty="0"/>
            <a:t> </a:t>
          </a:r>
          <a:r>
            <a:rPr lang="en-US" dirty="0" err="1"/>
            <a:t>públicos</a:t>
          </a:r>
          <a:endParaRPr lang="en-US" dirty="0"/>
        </a:p>
      </dgm:t>
    </dgm:pt>
    <dgm:pt modelId="{E3BB7CBE-83E3-4612-98D8-AC1638179617}" type="parTrans" cxnId="{7EE8D06A-257A-4D58-BB92-0EDB096E3EFC}">
      <dgm:prSet/>
      <dgm:spPr/>
      <dgm:t>
        <a:bodyPr/>
        <a:lstStyle/>
        <a:p>
          <a:endParaRPr lang="en-US"/>
        </a:p>
      </dgm:t>
    </dgm:pt>
    <dgm:pt modelId="{1B4F0C96-494C-4FE6-9E13-D389476B9455}" type="sibTrans" cxnId="{7EE8D06A-257A-4D58-BB92-0EDB096E3EFC}">
      <dgm:prSet/>
      <dgm:spPr/>
      <dgm:t>
        <a:bodyPr/>
        <a:lstStyle/>
        <a:p>
          <a:endParaRPr lang="en-US"/>
        </a:p>
      </dgm:t>
    </dgm:pt>
    <dgm:pt modelId="{A02D1316-4FBB-4A83-9EC2-70A20B1C1A49}">
      <dgm:prSet phldrT="[Text]"/>
      <dgm:spPr/>
      <dgm:t>
        <a:bodyPr/>
        <a:lstStyle/>
        <a:p>
          <a:r>
            <a:rPr lang="en-US" dirty="0" err="1"/>
            <a:t>Decisión</a:t>
          </a:r>
          <a:r>
            <a:rPr lang="en-US" dirty="0"/>
            <a:t> de </a:t>
          </a:r>
          <a:r>
            <a:rPr lang="en-US" dirty="0" err="1"/>
            <a:t>Implementación</a:t>
          </a:r>
          <a:endParaRPr lang="en-US" dirty="0"/>
        </a:p>
      </dgm:t>
    </dgm:pt>
    <dgm:pt modelId="{997F9AA5-8E0F-4556-8CBE-F8D1A422297F}" type="parTrans" cxnId="{B085EA51-4959-4D45-A1E3-6DB298EE9C88}">
      <dgm:prSet/>
      <dgm:spPr/>
      <dgm:t>
        <a:bodyPr/>
        <a:lstStyle/>
        <a:p>
          <a:endParaRPr lang="en-US"/>
        </a:p>
      </dgm:t>
    </dgm:pt>
    <dgm:pt modelId="{E08A60B8-880A-4C00-8B23-BE343D8D5C11}" type="sibTrans" cxnId="{B085EA51-4959-4D45-A1E3-6DB298EE9C88}">
      <dgm:prSet/>
      <dgm:spPr/>
      <dgm:t>
        <a:bodyPr/>
        <a:lstStyle/>
        <a:p>
          <a:endParaRPr lang="en-US"/>
        </a:p>
      </dgm:t>
    </dgm:pt>
    <dgm:pt modelId="{FE011F17-3DC7-4DF7-B26C-2555AA297D51}">
      <dgm:prSet phldrT="[Text]"/>
      <dgm:spPr/>
      <dgm:t>
        <a:bodyPr/>
        <a:lstStyle/>
        <a:p>
          <a:r>
            <a:rPr lang="en-US" dirty="0"/>
            <a:t>De </a:t>
          </a:r>
          <a:r>
            <a:rPr lang="en-US" dirty="0" err="1"/>
            <a:t>ingeniero</a:t>
          </a:r>
          <a:r>
            <a:rPr lang="en-US" dirty="0"/>
            <a:t> de </a:t>
          </a:r>
          <a:r>
            <a:rPr lang="en-US" dirty="0" err="1"/>
            <a:t>tráfico</a:t>
          </a:r>
          <a:endParaRPr lang="en-US" dirty="0"/>
        </a:p>
      </dgm:t>
    </dgm:pt>
    <dgm:pt modelId="{2A7367D3-B497-4872-9B28-A660DF6E3370}" type="parTrans" cxnId="{653F08BC-79CE-4825-8042-B6E7D55C6C9B}">
      <dgm:prSet/>
      <dgm:spPr/>
      <dgm:t>
        <a:bodyPr/>
        <a:lstStyle/>
        <a:p>
          <a:endParaRPr lang="en-US"/>
        </a:p>
      </dgm:t>
    </dgm:pt>
    <dgm:pt modelId="{E4ABF7BA-7A24-41D4-9352-98DF264550CA}" type="sibTrans" cxnId="{653F08BC-79CE-4825-8042-B6E7D55C6C9B}">
      <dgm:prSet/>
      <dgm:spPr/>
      <dgm:t>
        <a:bodyPr/>
        <a:lstStyle/>
        <a:p>
          <a:endParaRPr lang="en-US"/>
        </a:p>
      </dgm:t>
    </dgm:pt>
    <dgm:pt modelId="{30F444BE-618A-45E0-A81B-7F52202CC62B}" type="pres">
      <dgm:prSet presAssocID="{386844B5-85B1-4175-B7AF-B2DBF00637D0}" presName="rootnode" presStyleCnt="0">
        <dgm:presLayoutVars>
          <dgm:chMax/>
          <dgm:chPref/>
          <dgm:dir/>
          <dgm:animLvl val="lvl"/>
        </dgm:presLayoutVars>
      </dgm:prSet>
      <dgm:spPr/>
    </dgm:pt>
    <dgm:pt modelId="{AD969DFA-9A17-436C-A085-6A3DC2D8E986}" type="pres">
      <dgm:prSet presAssocID="{39424DB7-793F-48C4-8B4C-F6A16300C31D}" presName="composite" presStyleCnt="0"/>
      <dgm:spPr/>
    </dgm:pt>
    <dgm:pt modelId="{9246C039-F7BE-4E4C-8311-49A23067B8B7}" type="pres">
      <dgm:prSet presAssocID="{39424DB7-793F-48C4-8B4C-F6A16300C31D}" presName="bentUpArrow1" presStyleLbl="alignImgPlace1" presStyleIdx="0" presStyleCnt="2"/>
      <dgm:spPr/>
    </dgm:pt>
    <dgm:pt modelId="{D050DD58-FF07-4451-B342-59DE483F730A}" type="pres">
      <dgm:prSet presAssocID="{39424DB7-793F-48C4-8B4C-F6A16300C31D}" presName="ParentText" presStyleLbl="node1" presStyleIdx="0" presStyleCnt="3">
        <dgm:presLayoutVars>
          <dgm:chMax val="1"/>
          <dgm:chPref val="1"/>
          <dgm:bulletEnabled val="1"/>
        </dgm:presLayoutVars>
      </dgm:prSet>
      <dgm:spPr/>
    </dgm:pt>
    <dgm:pt modelId="{F4191048-128C-45E5-B0A8-42C04F535FE6}" type="pres">
      <dgm:prSet presAssocID="{39424DB7-793F-48C4-8B4C-F6A16300C31D}" presName="ChildText" presStyleLbl="revTx" presStyleIdx="0" presStyleCnt="3" custScaleX="231610" custLinFactNeighborX="78080">
        <dgm:presLayoutVars>
          <dgm:chMax val="0"/>
          <dgm:chPref val="0"/>
          <dgm:bulletEnabled val="1"/>
        </dgm:presLayoutVars>
      </dgm:prSet>
      <dgm:spPr/>
    </dgm:pt>
    <dgm:pt modelId="{1A5BFFED-F403-4D1D-80D8-8EB366ACD8AB}" type="pres">
      <dgm:prSet presAssocID="{D94CA3FE-8598-4E11-8788-8F3EE039AAFE}" presName="sibTrans" presStyleCnt="0"/>
      <dgm:spPr/>
    </dgm:pt>
    <dgm:pt modelId="{87E56595-1959-4A08-9E48-58029342E243}" type="pres">
      <dgm:prSet presAssocID="{6637E304-349F-46F5-B7BE-D2C7F780D489}" presName="composite" presStyleCnt="0"/>
      <dgm:spPr/>
    </dgm:pt>
    <dgm:pt modelId="{AC33B40C-E698-41FF-A0A6-FE15FCEDD22E}" type="pres">
      <dgm:prSet presAssocID="{6637E304-349F-46F5-B7BE-D2C7F780D489}" presName="bentUpArrow1" presStyleLbl="alignImgPlace1" presStyleIdx="1" presStyleCnt="2"/>
      <dgm:spPr/>
    </dgm:pt>
    <dgm:pt modelId="{C52332F6-205E-4F7F-A885-3F1954CD2C46}" type="pres">
      <dgm:prSet presAssocID="{6637E304-349F-46F5-B7BE-D2C7F780D489}" presName="ParentText" presStyleLbl="node1" presStyleIdx="1" presStyleCnt="3" custScaleX="121993">
        <dgm:presLayoutVars>
          <dgm:chMax val="1"/>
          <dgm:chPref val="1"/>
          <dgm:bulletEnabled val="1"/>
        </dgm:presLayoutVars>
      </dgm:prSet>
      <dgm:spPr/>
    </dgm:pt>
    <dgm:pt modelId="{79B5161E-6C84-4F7F-BEAA-57B2450C3253}" type="pres">
      <dgm:prSet presAssocID="{6637E304-349F-46F5-B7BE-D2C7F780D489}" presName="ChildText" presStyleLbl="revTx" presStyleIdx="1" presStyleCnt="3" custScaleX="178456" custLinFactNeighborX="48918" custLinFactNeighborY="-1209">
        <dgm:presLayoutVars>
          <dgm:chMax val="0"/>
          <dgm:chPref val="0"/>
          <dgm:bulletEnabled val="1"/>
        </dgm:presLayoutVars>
      </dgm:prSet>
      <dgm:spPr/>
    </dgm:pt>
    <dgm:pt modelId="{0F5264A5-FA04-4F16-8447-DFFC21890DE8}" type="pres">
      <dgm:prSet presAssocID="{84396774-8B67-4FD4-A69D-3F9E83566905}" presName="sibTrans" presStyleCnt="0"/>
      <dgm:spPr/>
    </dgm:pt>
    <dgm:pt modelId="{808182B2-A64F-403C-835E-3559D5015C1D}" type="pres">
      <dgm:prSet presAssocID="{A02D1316-4FBB-4A83-9EC2-70A20B1C1A49}" presName="composite" presStyleCnt="0"/>
      <dgm:spPr/>
    </dgm:pt>
    <dgm:pt modelId="{1FF54BA0-86F3-42B1-A0C7-900A72FCAD50}" type="pres">
      <dgm:prSet presAssocID="{A02D1316-4FBB-4A83-9EC2-70A20B1C1A49}" presName="ParentText" presStyleLbl="node1" presStyleIdx="2" presStyleCnt="3" custScaleX="149827">
        <dgm:presLayoutVars>
          <dgm:chMax val="1"/>
          <dgm:chPref val="1"/>
          <dgm:bulletEnabled val="1"/>
        </dgm:presLayoutVars>
      </dgm:prSet>
      <dgm:spPr/>
    </dgm:pt>
    <dgm:pt modelId="{63B12BBD-FB45-4A2F-84FB-F33442BA7AF5}" type="pres">
      <dgm:prSet presAssocID="{A02D1316-4FBB-4A83-9EC2-70A20B1C1A49}" presName="FinalChildText" presStyleLbl="revTx" presStyleIdx="2" presStyleCnt="3" custLinFactNeighborX="27281" custLinFactNeighborY="-1209">
        <dgm:presLayoutVars>
          <dgm:chMax val="0"/>
          <dgm:chPref val="0"/>
          <dgm:bulletEnabled val="1"/>
        </dgm:presLayoutVars>
      </dgm:prSet>
      <dgm:spPr/>
    </dgm:pt>
  </dgm:ptLst>
  <dgm:cxnLst>
    <dgm:cxn modelId="{105F8102-96AD-42D4-AB96-A76E06A122E8}" type="presOf" srcId="{386844B5-85B1-4175-B7AF-B2DBF00637D0}" destId="{30F444BE-618A-45E0-A81B-7F52202CC62B}" srcOrd="0" destOrd="0" presId="urn:microsoft.com/office/officeart/2005/8/layout/StepDownProcess"/>
    <dgm:cxn modelId="{8E8F5F13-D807-43A1-A8AB-F1D95ABF960D}" type="presOf" srcId="{C9E60413-2981-4D46-B7D0-2352D14667EC}" destId="{F4191048-128C-45E5-B0A8-42C04F535FE6}" srcOrd="0" destOrd="0" presId="urn:microsoft.com/office/officeart/2005/8/layout/StepDownProcess"/>
    <dgm:cxn modelId="{7CCC8213-E384-417D-B2BC-561706D82E51}" type="presOf" srcId="{A02D1316-4FBB-4A83-9EC2-70A20B1C1A49}" destId="{1FF54BA0-86F3-42B1-A0C7-900A72FCAD50}" srcOrd="0" destOrd="0" presId="urn:microsoft.com/office/officeart/2005/8/layout/StepDownProcess"/>
    <dgm:cxn modelId="{12E6B936-F6A9-4EF2-BB42-F5C18BDC5C19}" type="presOf" srcId="{6B26F5DA-4585-40A8-88F4-4EB36F334726}" destId="{79B5161E-6C84-4F7F-BEAA-57B2450C3253}" srcOrd="0" destOrd="0" presId="urn:microsoft.com/office/officeart/2005/8/layout/StepDownProcess"/>
    <dgm:cxn modelId="{7EE8D06A-257A-4D58-BB92-0EDB096E3EFC}" srcId="{6637E304-349F-46F5-B7BE-D2C7F780D489}" destId="{6B26F5DA-4585-40A8-88F4-4EB36F334726}" srcOrd="0" destOrd="0" parTransId="{E3BB7CBE-83E3-4612-98D8-AC1638179617}" sibTransId="{1B4F0C96-494C-4FE6-9E13-D389476B9455}"/>
    <dgm:cxn modelId="{B085EA51-4959-4D45-A1E3-6DB298EE9C88}" srcId="{386844B5-85B1-4175-B7AF-B2DBF00637D0}" destId="{A02D1316-4FBB-4A83-9EC2-70A20B1C1A49}" srcOrd="2" destOrd="0" parTransId="{997F9AA5-8E0F-4556-8CBE-F8D1A422297F}" sibTransId="{E08A60B8-880A-4C00-8B23-BE343D8D5C11}"/>
    <dgm:cxn modelId="{6E596756-9351-4A6F-B46D-85E7BD306965}" type="presOf" srcId="{39424DB7-793F-48C4-8B4C-F6A16300C31D}" destId="{D050DD58-FF07-4451-B342-59DE483F730A}" srcOrd="0" destOrd="0" presId="urn:microsoft.com/office/officeart/2005/8/layout/StepDownProcess"/>
    <dgm:cxn modelId="{50235C80-991E-4A15-AE91-658BE0A78D29}" srcId="{39424DB7-793F-48C4-8B4C-F6A16300C31D}" destId="{C9E60413-2981-4D46-B7D0-2352D14667EC}" srcOrd="0" destOrd="0" parTransId="{974A9421-0D17-4FE2-90A2-B4C8E8263D68}" sibTransId="{FAE76309-42A3-4129-938F-7281490E97E7}"/>
    <dgm:cxn modelId="{C8016796-FDF2-45B3-925F-48096EF9E727}" srcId="{386844B5-85B1-4175-B7AF-B2DBF00637D0}" destId="{39424DB7-793F-48C4-8B4C-F6A16300C31D}" srcOrd="0" destOrd="0" parTransId="{77E2D6AF-E8BD-4E4D-808D-97C1D60148CD}" sibTransId="{D94CA3FE-8598-4E11-8788-8F3EE039AAFE}"/>
    <dgm:cxn modelId="{B8439796-2BE8-4F11-8264-8E4ECCACC3FB}" srcId="{386844B5-85B1-4175-B7AF-B2DBF00637D0}" destId="{6637E304-349F-46F5-B7BE-D2C7F780D489}" srcOrd="1" destOrd="0" parTransId="{F2DC26F9-BE6D-4E10-A1B2-4B27D3122B6A}" sibTransId="{84396774-8B67-4FD4-A69D-3F9E83566905}"/>
    <dgm:cxn modelId="{653F08BC-79CE-4825-8042-B6E7D55C6C9B}" srcId="{A02D1316-4FBB-4A83-9EC2-70A20B1C1A49}" destId="{FE011F17-3DC7-4DF7-B26C-2555AA297D51}" srcOrd="0" destOrd="0" parTransId="{2A7367D3-B497-4872-9B28-A660DF6E3370}" sibTransId="{E4ABF7BA-7A24-41D4-9352-98DF264550CA}"/>
    <dgm:cxn modelId="{F78D92CF-3DAE-48D7-B768-E311D29CEC06}" type="presOf" srcId="{FE011F17-3DC7-4DF7-B26C-2555AA297D51}" destId="{63B12BBD-FB45-4A2F-84FB-F33442BA7AF5}" srcOrd="0" destOrd="0" presId="urn:microsoft.com/office/officeart/2005/8/layout/StepDownProcess"/>
    <dgm:cxn modelId="{C40185EA-A837-45CA-919C-EE488871750A}" type="presOf" srcId="{6637E304-349F-46F5-B7BE-D2C7F780D489}" destId="{C52332F6-205E-4F7F-A885-3F1954CD2C46}" srcOrd="0" destOrd="0" presId="urn:microsoft.com/office/officeart/2005/8/layout/StepDownProcess"/>
    <dgm:cxn modelId="{74B676D7-0E2C-4FD8-AFE4-92B1E734D221}" type="presParOf" srcId="{30F444BE-618A-45E0-A81B-7F52202CC62B}" destId="{AD969DFA-9A17-436C-A085-6A3DC2D8E986}" srcOrd="0" destOrd="0" presId="urn:microsoft.com/office/officeart/2005/8/layout/StepDownProcess"/>
    <dgm:cxn modelId="{04E6190E-E63C-4A4E-99CA-4352078AA0CE}" type="presParOf" srcId="{AD969DFA-9A17-436C-A085-6A3DC2D8E986}" destId="{9246C039-F7BE-4E4C-8311-49A23067B8B7}" srcOrd="0" destOrd="0" presId="urn:microsoft.com/office/officeart/2005/8/layout/StepDownProcess"/>
    <dgm:cxn modelId="{C834BAD6-0678-4647-A060-A2A9D2BCA234}" type="presParOf" srcId="{AD969DFA-9A17-436C-A085-6A3DC2D8E986}" destId="{D050DD58-FF07-4451-B342-59DE483F730A}" srcOrd="1" destOrd="0" presId="urn:microsoft.com/office/officeart/2005/8/layout/StepDownProcess"/>
    <dgm:cxn modelId="{F8650DBB-6442-47B0-B5DE-A256257D4863}" type="presParOf" srcId="{AD969DFA-9A17-436C-A085-6A3DC2D8E986}" destId="{F4191048-128C-45E5-B0A8-42C04F535FE6}" srcOrd="2" destOrd="0" presId="urn:microsoft.com/office/officeart/2005/8/layout/StepDownProcess"/>
    <dgm:cxn modelId="{F82ED002-FDE4-4B0F-B6F0-90CB9BD079B8}" type="presParOf" srcId="{30F444BE-618A-45E0-A81B-7F52202CC62B}" destId="{1A5BFFED-F403-4D1D-80D8-8EB366ACD8AB}" srcOrd="1" destOrd="0" presId="urn:microsoft.com/office/officeart/2005/8/layout/StepDownProcess"/>
    <dgm:cxn modelId="{E08AD895-41B6-4AA9-97B4-4CF2DC7D1846}" type="presParOf" srcId="{30F444BE-618A-45E0-A81B-7F52202CC62B}" destId="{87E56595-1959-4A08-9E48-58029342E243}" srcOrd="2" destOrd="0" presId="urn:microsoft.com/office/officeart/2005/8/layout/StepDownProcess"/>
    <dgm:cxn modelId="{C9514337-3A3D-472D-A841-7E0615C8B64D}" type="presParOf" srcId="{87E56595-1959-4A08-9E48-58029342E243}" destId="{AC33B40C-E698-41FF-A0A6-FE15FCEDD22E}" srcOrd="0" destOrd="0" presId="urn:microsoft.com/office/officeart/2005/8/layout/StepDownProcess"/>
    <dgm:cxn modelId="{00CAC1FA-AABC-48BF-A5F9-7166C31BE569}" type="presParOf" srcId="{87E56595-1959-4A08-9E48-58029342E243}" destId="{C52332F6-205E-4F7F-A885-3F1954CD2C46}" srcOrd="1" destOrd="0" presId="urn:microsoft.com/office/officeart/2005/8/layout/StepDownProcess"/>
    <dgm:cxn modelId="{BA55F982-D0B8-4B92-96F9-ED484D92B4AD}" type="presParOf" srcId="{87E56595-1959-4A08-9E48-58029342E243}" destId="{79B5161E-6C84-4F7F-BEAA-57B2450C3253}" srcOrd="2" destOrd="0" presId="urn:microsoft.com/office/officeart/2005/8/layout/StepDownProcess"/>
    <dgm:cxn modelId="{D4AB53A7-E4D6-48F3-AFFA-27D78F8BB6C3}" type="presParOf" srcId="{30F444BE-618A-45E0-A81B-7F52202CC62B}" destId="{0F5264A5-FA04-4F16-8447-DFFC21890DE8}" srcOrd="3" destOrd="0" presId="urn:microsoft.com/office/officeart/2005/8/layout/StepDownProcess"/>
    <dgm:cxn modelId="{94D4E50A-8EAB-454D-BA6B-F4B227909674}" type="presParOf" srcId="{30F444BE-618A-45E0-A81B-7F52202CC62B}" destId="{808182B2-A64F-403C-835E-3559D5015C1D}" srcOrd="4" destOrd="0" presId="urn:microsoft.com/office/officeart/2005/8/layout/StepDownProcess"/>
    <dgm:cxn modelId="{33B5B496-FB06-431A-93C8-8CDEB81ED3D2}" type="presParOf" srcId="{808182B2-A64F-403C-835E-3559D5015C1D}" destId="{1FF54BA0-86F3-42B1-A0C7-900A72FCAD50}" srcOrd="0" destOrd="0" presId="urn:microsoft.com/office/officeart/2005/8/layout/StepDownProcess"/>
    <dgm:cxn modelId="{B8DF64BA-4499-4F76-96B1-BD4F5121E876}" type="presParOf" srcId="{808182B2-A64F-403C-835E-3559D5015C1D}" destId="{63B12BBD-FB45-4A2F-84FB-F33442BA7AF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62CE6C-1EC9-4DEC-8E38-C28DF464F148}" type="doc">
      <dgm:prSet loTypeId="urn:microsoft.com/office/officeart/2005/8/layout/process1" loCatId="process" qsTypeId="urn:microsoft.com/office/officeart/2005/8/quickstyle/simple1" qsCatId="simple" csTypeId="urn:microsoft.com/office/officeart/2005/8/colors/accent1_1" csCatId="accent1" phldr="1"/>
      <dgm:spPr/>
    </dgm:pt>
    <dgm:pt modelId="{CD6F95F5-FDB9-4CAB-876A-41522492E29C}">
      <dgm:prSet phldrT="[Text]"/>
      <dgm:spPr>
        <a:ln>
          <a:solidFill>
            <a:srgbClr val="E30D40"/>
          </a:solidFill>
        </a:ln>
      </dgm:spPr>
      <dgm:t>
        <a:bodyPr/>
        <a:lstStyle/>
        <a:p>
          <a:r>
            <a:rPr lang="en-US" dirty="0" err="1"/>
            <a:t>Bienvenido</a:t>
          </a:r>
          <a:r>
            <a:rPr lang="en-US" dirty="0"/>
            <a:t> e </a:t>
          </a:r>
          <a:r>
            <a:rPr lang="en-US" dirty="0" err="1"/>
            <a:t>introducción</a:t>
          </a:r>
          <a:endParaRPr lang="en-US" dirty="0"/>
        </a:p>
      </dgm:t>
    </dgm:pt>
    <dgm:pt modelId="{C11D027B-C5ED-4C84-B490-187F69558F36}" type="parTrans" cxnId="{8794BBDC-AD51-4F5F-8BCA-736D0305D691}">
      <dgm:prSet/>
      <dgm:spPr/>
      <dgm:t>
        <a:bodyPr/>
        <a:lstStyle/>
        <a:p>
          <a:endParaRPr lang="en-US"/>
        </a:p>
      </dgm:t>
    </dgm:pt>
    <dgm:pt modelId="{11930F0C-95BD-47CB-AE89-39F15DF4E6C7}" type="sibTrans" cxnId="{8794BBDC-AD51-4F5F-8BCA-736D0305D691}">
      <dgm:prSet/>
      <dgm:spPr>
        <a:solidFill>
          <a:schemeClr val="bg1">
            <a:lumMod val="85000"/>
          </a:schemeClr>
        </a:solidFill>
      </dgm:spPr>
      <dgm:t>
        <a:bodyPr/>
        <a:lstStyle/>
        <a:p>
          <a:endParaRPr lang="en-US">
            <a:solidFill>
              <a:schemeClr val="bg1">
                <a:lumMod val="50000"/>
              </a:schemeClr>
            </a:solidFill>
          </a:endParaRPr>
        </a:p>
      </dgm:t>
    </dgm:pt>
    <dgm:pt modelId="{2D9EFE20-10BD-4795-B28E-0DA5CF0D355D}">
      <dgm:prSet phldrT="[Text]"/>
      <dgm:spPr>
        <a:solidFill>
          <a:srgbClr val="00B050"/>
        </a:solidFill>
        <a:ln>
          <a:solidFill>
            <a:srgbClr val="009645"/>
          </a:solidFill>
        </a:ln>
      </dgm:spPr>
      <dgm:t>
        <a:bodyPr/>
        <a:lstStyle/>
        <a:p>
          <a:r>
            <a:rPr lang="en-US" dirty="0" err="1">
              <a:solidFill>
                <a:schemeClr val="bg1"/>
              </a:solidFill>
            </a:rPr>
            <a:t>Presentación</a:t>
          </a:r>
          <a:endParaRPr lang="en-US" dirty="0">
            <a:solidFill>
              <a:schemeClr val="bg1"/>
            </a:solidFill>
          </a:endParaRPr>
        </a:p>
      </dgm:t>
    </dgm:pt>
    <dgm:pt modelId="{A4D623D6-E7D9-436B-978B-E2A97DCDAB46}" type="parTrans" cxnId="{7F14297C-6DD9-46D1-AA53-30896FF7C62B}">
      <dgm:prSet/>
      <dgm:spPr/>
      <dgm:t>
        <a:bodyPr/>
        <a:lstStyle/>
        <a:p>
          <a:endParaRPr lang="en-US"/>
        </a:p>
      </dgm:t>
    </dgm:pt>
    <dgm:pt modelId="{B32BF9A9-0850-487E-AE16-22A184BEB7E5}" type="sibTrans" cxnId="{7F14297C-6DD9-46D1-AA53-30896FF7C62B}">
      <dgm:prSet/>
      <dgm:spPr>
        <a:solidFill>
          <a:schemeClr val="bg1">
            <a:lumMod val="85000"/>
          </a:schemeClr>
        </a:solidFill>
      </dgm:spPr>
      <dgm:t>
        <a:bodyPr/>
        <a:lstStyle/>
        <a:p>
          <a:endParaRPr lang="en-US">
            <a:solidFill>
              <a:schemeClr val="bg1">
                <a:lumMod val="50000"/>
              </a:schemeClr>
            </a:solidFill>
          </a:endParaRPr>
        </a:p>
      </dgm:t>
    </dgm:pt>
    <dgm:pt modelId="{C28C9D51-03A7-4132-9452-BBF40C8D1D5D}">
      <dgm:prSet phldrT="[Text]"/>
      <dgm:spPr>
        <a:ln>
          <a:solidFill>
            <a:srgbClr val="F7A30A"/>
          </a:solidFill>
        </a:ln>
      </dgm:spPr>
      <dgm:t>
        <a:bodyPr/>
        <a:lstStyle/>
        <a:p>
          <a:r>
            <a:rPr lang="en-US" dirty="0" err="1"/>
            <a:t>Preguntas</a:t>
          </a:r>
          <a:r>
            <a:rPr lang="en-US" dirty="0"/>
            <a:t> y </a:t>
          </a:r>
          <a:r>
            <a:rPr lang="en-US" dirty="0" err="1"/>
            <a:t>comentarios</a:t>
          </a:r>
          <a:endParaRPr lang="en-US" dirty="0"/>
        </a:p>
      </dgm:t>
    </dgm:pt>
    <dgm:pt modelId="{17ABC34D-9EFF-47FE-9504-60F6EFFAF04F}" type="parTrans" cxnId="{AC834938-D9A2-42C1-8E61-2F206C554648}">
      <dgm:prSet/>
      <dgm:spPr/>
      <dgm:t>
        <a:bodyPr/>
        <a:lstStyle/>
        <a:p>
          <a:endParaRPr lang="en-US"/>
        </a:p>
      </dgm:t>
    </dgm:pt>
    <dgm:pt modelId="{6E84BF25-E8CE-4164-8D12-D6536CA86BC3}" type="sibTrans" cxnId="{AC834938-D9A2-42C1-8E61-2F206C554648}">
      <dgm:prSet/>
      <dgm:spPr>
        <a:solidFill>
          <a:schemeClr val="bg1">
            <a:lumMod val="85000"/>
          </a:schemeClr>
        </a:solidFill>
      </dgm:spPr>
      <dgm:t>
        <a:bodyPr/>
        <a:lstStyle/>
        <a:p>
          <a:endParaRPr lang="en-US">
            <a:solidFill>
              <a:schemeClr val="bg1">
                <a:lumMod val="50000"/>
              </a:schemeClr>
            </a:solidFill>
          </a:endParaRPr>
        </a:p>
      </dgm:t>
    </dgm:pt>
    <dgm:pt modelId="{ACF2FC27-BDB0-4664-B655-5A6F4CBC0450}">
      <dgm:prSet phldrT="[Text]"/>
      <dgm:spPr>
        <a:ln>
          <a:solidFill>
            <a:schemeClr val="bg1">
              <a:lumMod val="75000"/>
            </a:schemeClr>
          </a:solidFill>
        </a:ln>
      </dgm:spPr>
      <dgm:t>
        <a:bodyPr/>
        <a:lstStyle/>
        <a:p>
          <a:r>
            <a:rPr lang="en-US" dirty="0" err="1"/>
            <a:t>Observaciones</a:t>
          </a:r>
          <a:r>
            <a:rPr lang="en-US" dirty="0"/>
            <a:t> finales</a:t>
          </a:r>
        </a:p>
      </dgm:t>
    </dgm:pt>
    <dgm:pt modelId="{BAF0DFC0-A1F4-4F86-8AFB-1BE2EEC73BC5}" type="parTrans" cxnId="{3EB3A368-7A85-44A1-B8FA-E0223A35EFD2}">
      <dgm:prSet/>
      <dgm:spPr/>
      <dgm:t>
        <a:bodyPr/>
        <a:lstStyle/>
        <a:p>
          <a:endParaRPr lang="en-US"/>
        </a:p>
      </dgm:t>
    </dgm:pt>
    <dgm:pt modelId="{50164655-3568-4BE3-98AB-A602E3E7995E}" type="sibTrans" cxnId="{3EB3A368-7A85-44A1-B8FA-E0223A35EFD2}">
      <dgm:prSet/>
      <dgm:spPr/>
      <dgm:t>
        <a:bodyPr/>
        <a:lstStyle/>
        <a:p>
          <a:endParaRPr lang="en-US"/>
        </a:p>
      </dgm:t>
    </dgm:pt>
    <dgm:pt modelId="{BBC4A8DA-7E78-4039-80A3-485BE4E8542A}">
      <dgm:prSet phldrT="[Text]"/>
      <dgm:spPr>
        <a:ln>
          <a:solidFill>
            <a:srgbClr val="E30D40"/>
          </a:solidFill>
        </a:ln>
      </dgm:spPr>
      <dgm:t>
        <a:bodyPr/>
        <a:lstStyle/>
        <a:p>
          <a:r>
            <a:rPr lang="en-US">
              <a:solidFill>
                <a:schemeClr val="tx1"/>
              </a:solidFill>
            </a:rPr>
            <a:t>Agenda</a:t>
          </a:r>
          <a:endParaRPr lang="en-US" dirty="0"/>
        </a:p>
      </dgm:t>
    </dgm:pt>
    <dgm:pt modelId="{2EECD1DB-CE4A-43FC-9B45-CDAC8634BDBB}" type="parTrans" cxnId="{FF7ACAAA-116E-48E3-8099-551E6CE48BB1}">
      <dgm:prSet/>
      <dgm:spPr/>
      <dgm:t>
        <a:bodyPr/>
        <a:lstStyle/>
        <a:p>
          <a:endParaRPr lang="en-US"/>
        </a:p>
      </dgm:t>
    </dgm:pt>
    <dgm:pt modelId="{602E1F5E-EDEA-49C3-A9A3-226FF9C7A7EF}" type="sibTrans" cxnId="{FF7ACAAA-116E-48E3-8099-551E6CE48BB1}">
      <dgm:prSet/>
      <dgm:spPr/>
      <dgm:t>
        <a:bodyPr/>
        <a:lstStyle/>
        <a:p>
          <a:endParaRPr lang="en-US"/>
        </a:p>
      </dgm:t>
    </dgm:pt>
    <dgm:pt modelId="{2AE5DEED-E7AA-4C74-868C-206A1C06257B}" type="pres">
      <dgm:prSet presAssocID="{2862CE6C-1EC9-4DEC-8E38-C28DF464F148}" presName="Name0" presStyleCnt="0">
        <dgm:presLayoutVars>
          <dgm:dir/>
          <dgm:resizeHandles val="exact"/>
        </dgm:presLayoutVars>
      </dgm:prSet>
      <dgm:spPr/>
    </dgm:pt>
    <dgm:pt modelId="{8D9C105E-D05D-4677-BDDD-61EAC2035702}" type="pres">
      <dgm:prSet presAssocID="{CD6F95F5-FDB9-4CAB-876A-41522492E29C}" presName="node" presStyleLbl="node1" presStyleIdx="0" presStyleCnt="5">
        <dgm:presLayoutVars>
          <dgm:bulletEnabled val="1"/>
        </dgm:presLayoutVars>
      </dgm:prSet>
      <dgm:spPr/>
    </dgm:pt>
    <dgm:pt modelId="{C0113953-FA28-40BA-854D-5A505F60FA80}" type="pres">
      <dgm:prSet presAssocID="{11930F0C-95BD-47CB-AE89-39F15DF4E6C7}" presName="sibTrans" presStyleLbl="sibTrans2D1" presStyleIdx="0" presStyleCnt="4"/>
      <dgm:spPr/>
    </dgm:pt>
    <dgm:pt modelId="{2452E9AA-C872-47A2-AFF0-DBF1ECCDBA87}" type="pres">
      <dgm:prSet presAssocID="{11930F0C-95BD-47CB-AE89-39F15DF4E6C7}" presName="connectorText" presStyleLbl="sibTrans2D1" presStyleIdx="0" presStyleCnt="4"/>
      <dgm:spPr/>
    </dgm:pt>
    <dgm:pt modelId="{868D1C31-82D4-4954-9F83-D11AB732E020}" type="pres">
      <dgm:prSet presAssocID="{BBC4A8DA-7E78-4039-80A3-485BE4E8542A}" presName="node" presStyleLbl="node1" presStyleIdx="1" presStyleCnt="5">
        <dgm:presLayoutVars>
          <dgm:bulletEnabled val="1"/>
        </dgm:presLayoutVars>
      </dgm:prSet>
      <dgm:spPr/>
    </dgm:pt>
    <dgm:pt modelId="{12C5264B-17C4-41DB-BEB0-0029DC1B5A19}" type="pres">
      <dgm:prSet presAssocID="{602E1F5E-EDEA-49C3-A9A3-226FF9C7A7EF}" presName="sibTrans" presStyleLbl="sibTrans2D1" presStyleIdx="1" presStyleCnt="4"/>
      <dgm:spPr/>
    </dgm:pt>
    <dgm:pt modelId="{E30AF3D3-398D-4DD9-9906-8D0E5F542FDF}" type="pres">
      <dgm:prSet presAssocID="{602E1F5E-EDEA-49C3-A9A3-226FF9C7A7EF}" presName="connectorText" presStyleLbl="sibTrans2D1" presStyleIdx="1" presStyleCnt="4"/>
      <dgm:spPr/>
    </dgm:pt>
    <dgm:pt modelId="{1446A19C-BF5E-4E42-9EEB-D91C088B0F89}" type="pres">
      <dgm:prSet presAssocID="{2D9EFE20-10BD-4795-B28E-0DA5CF0D355D}" presName="node" presStyleLbl="node1" presStyleIdx="2" presStyleCnt="5">
        <dgm:presLayoutVars>
          <dgm:bulletEnabled val="1"/>
        </dgm:presLayoutVars>
      </dgm:prSet>
      <dgm:spPr/>
    </dgm:pt>
    <dgm:pt modelId="{3D038736-1ECF-4E76-9792-A0DD6E2B83B7}" type="pres">
      <dgm:prSet presAssocID="{B32BF9A9-0850-487E-AE16-22A184BEB7E5}" presName="sibTrans" presStyleLbl="sibTrans2D1" presStyleIdx="2" presStyleCnt="4"/>
      <dgm:spPr/>
    </dgm:pt>
    <dgm:pt modelId="{478003F4-0F6F-4A3E-A41C-1BA5341D14CE}" type="pres">
      <dgm:prSet presAssocID="{B32BF9A9-0850-487E-AE16-22A184BEB7E5}" presName="connectorText" presStyleLbl="sibTrans2D1" presStyleIdx="2" presStyleCnt="4"/>
      <dgm:spPr/>
    </dgm:pt>
    <dgm:pt modelId="{7028E33B-33BA-46F1-9BE6-F532DAB7CCB0}" type="pres">
      <dgm:prSet presAssocID="{C28C9D51-03A7-4132-9452-BBF40C8D1D5D}" presName="node" presStyleLbl="node1" presStyleIdx="3" presStyleCnt="5">
        <dgm:presLayoutVars>
          <dgm:bulletEnabled val="1"/>
        </dgm:presLayoutVars>
      </dgm:prSet>
      <dgm:spPr/>
    </dgm:pt>
    <dgm:pt modelId="{1EC7E50C-9969-4E7F-ABB9-A3BFB1CA37FF}" type="pres">
      <dgm:prSet presAssocID="{6E84BF25-E8CE-4164-8D12-D6536CA86BC3}" presName="sibTrans" presStyleLbl="sibTrans2D1" presStyleIdx="3" presStyleCnt="4"/>
      <dgm:spPr/>
    </dgm:pt>
    <dgm:pt modelId="{86CA25CE-D7BB-4C40-9E5C-99E6D312B47E}" type="pres">
      <dgm:prSet presAssocID="{6E84BF25-E8CE-4164-8D12-D6536CA86BC3}" presName="connectorText" presStyleLbl="sibTrans2D1" presStyleIdx="3" presStyleCnt="4"/>
      <dgm:spPr/>
    </dgm:pt>
    <dgm:pt modelId="{89302B2A-77F1-4563-A344-46BEE9F30BAF}" type="pres">
      <dgm:prSet presAssocID="{ACF2FC27-BDB0-4664-B655-5A6F4CBC0450}" presName="node" presStyleLbl="node1" presStyleIdx="4" presStyleCnt="5">
        <dgm:presLayoutVars>
          <dgm:bulletEnabled val="1"/>
        </dgm:presLayoutVars>
      </dgm:prSet>
      <dgm:spPr/>
    </dgm:pt>
  </dgm:ptLst>
  <dgm:cxnLst>
    <dgm:cxn modelId="{0D92FE05-C5BB-4617-942E-BEC5044BD0B6}" type="presOf" srcId="{CD6F95F5-FDB9-4CAB-876A-41522492E29C}" destId="{8D9C105E-D05D-4677-BDDD-61EAC2035702}" srcOrd="0" destOrd="0" presId="urn:microsoft.com/office/officeart/2005/8/layout/process1"/>
    <dgm:cxn modelId="{210D5A12-E879-478E-AF53-0E395405F830}" type="presOf" srcId="{2D9EFE20-10BD-4795-B28E-0DA5CF0D355D}" destId="{1446A19C-BF5E-4E42-9EEB-D91C088B0F89}" srcOrd="0" destOrd="0" presId="urn:microsoft.com/office/officeart/2005/8/layout/process1"/>
    <dgm:cxn modelId="{AC834938-D9A2-42C1-8E61-2F206C554648}" srcId="{2862CE6C-1EC9-4DEC-8E38-C28DF464F148}" destId="{C28C9D51-03A7-4132-9452-BBF40C8D1D5D}" srcOrd="3" destOrd="0" parTransId="{17ABC34D-9EFF-47FE-9504-60F6EFFAF04F}" sibTransId="{6E84BF25-E8CE-4164-8D12-D6536CA86BC3}"/>
    <dgm:cxn modelId="{F08CD441-ED29-4AFF-89E0-06004157C613}" type="presOf" srcId="{6E84BF25-E8CE-4164-8D12-D6536CA86BC3}" destId="{86CA25CE-D7BB-4C40-9E5C-99E6D312B47E}" srcOrd="1" destOrd="0" presId="urn:microsoft.com/office/officeart/2005/8/layout/process1"/>
    <dgm:cxn modelId="{856A1047-1A41-4654-A777-A2EBA95B1B0C}" type="presOf" srcId="{602E1F5E-EDEA-49C3-A9A3-226FF9C7A7EF}" destId="{E30AF3D3-398D-4DD9-9906-8D0E5F542FDF}" srcOrd="1" destOrd="0" presId="urn:microsoft.com/office/officeart/2005/8/layout/process1"/>
    <dgm:cxn modelId="{3EB3A368-7A85-44A1-B8FA-E0223A35EFD2}" srcId="{2862CE6C-1EC9-4DEC-8E38-C28DF464F148}" destId="{ACF2FC27-BDB0-4664-B655-5A6F4CBC0450}" srcOrd="4" destOrd="0" parTransId="{BAF0DFC0-A1F4-4F86-8AFB-1BE2EEC73BC5}" sibTransId="{50164655-3568-4BE3-98AB-A602E3E7995E}"/>
    <dgm:cxn modelId="{506D5B6A-35D9-4E71-B1F1-D2B8615073EE}" type="presOf" srcId="{6E84BF25-E8CE-4164-8D12-D6536CA86BC3}" destId="{1EC7E50C-9969-4E7F-ABB9-A3BFB1CA37FF}" srcOrd="0" destOrd="0" presId="urn:microsoft.com/office/officeart/2005/8/layout/process1"/>
    <dgm:cxn modelId="{2E971B51-478D-4CC6-A9C2-EDD4040A2C50}" type="presOf" srcId="{2862CE6C-1EC9-4DEC-8E38-C28DF464F148}" destId="{2AE5DEED-E7AA-4C74-868C-206A1C06257B}" srcOrd="0" destOrd="0" presId="urn:microsoft.com/office/officeart/2005/8/layout/process1"/>
    <dgm:cxn modelId="{7F14297C-6DD9-46D1-AA53-30896FF7C62B}" srcId="{2862CE6C-1EC9-4DEC-8E38-C28DF464F148}" destId="{2D9EFE20-10BD-4795-B28E-0DA5CF0D355D}" srcOrd="2" destOrd="0" parTransId="{A4D623D6-E7D9-436B-978B-E2A97DCDAB46}" sibTransId="{B32BF9A9-0850-487E-AE16-22A184BEB7E5}"/>
    <dgm:cxn modelId="{8E105E83-06EB-4AB5-AA7C-ADAB1CA5E827}" type="presOf" srcId="{BBC4A8DA-7E78-4039-80A3-485BE4E8542A}" destId="{868D1C31-82D4-4954-9F83-D11AB732E020}" srcOrd="0" destOrd="0" presId="urn:microsoft.com/office/officeart/2005/8/layout/process1"/>
    <dgm:cxn modelId="{08B5DDA5-BD62-4A4D-B988-D8226AC0190B}" type="presOf" srcId="{B32BF9A9-0850-487E-AE16-22A184BEB7E5}" destId="{3D038736-1ECF-4E76-9792-A0DD6E2B83B7}" srcOrd="0" destOrd="0" presId="urn:microsoft.com/office/officeart/2005/8/layout/process1"/>
    <dgm:cxn modelId="{FF7ACAAA-116E-48E3-8099-551E6CE48BB1}" srcId="{2862CE6C-1EC9-4DEC-8E38-C28DF464F148}" destId="{BBC4A8DA-7E78-4039-80A3-485BE4E8542A}" srcOrd="1" destOrd="0" parTransId="{2EECD1DB-CE4A-43FC-9B45-CDAC8634BDBB}" sibTransId="{602E1F5E-EDEA-49C3-A9A3-226FF9C7A7EF}"/>
    <dgm:cxn modelId="{0FE588B0-C492-4617-9AE3-7FCB7121CA9E}" type="presOf" srcId="{602E1F5E-EDEA-49C3-A9A3-226FF9C7A7EF}" destId="{12C5264B-17C4-41DB-BEB0-0029DC1B5A19}" srcOrd="0" destOrd="0" presId="urn:microsoft.com/office/officeart/2005/8/layout/process1"/>
    <dgm:cxn modelId="{E9AF24B1-DCCB-4668-AEB3-CF76EFC4B6A4}" type="presOf" srcId="{B32BF9A9-0850-487E-AE16-22A184BEB7E5}" destId="{478003F4-0F6F-4A3E-A41C-1BA5341D14CE}" srcOrd="1" destOrd="0" presId="urn:microsoft.com/office/officeart/2005/8/layout/process1"/>
    <dgm:cxn modelId="{81D410CF-05D8-46EE-9E39-1E7745501DA7}" type="presOf" srcId="{ACF2FC27-BDB0-4664-B655-5A6F4CBC0450}" destId="{89302B2A-77F1-4563-A344-46BEE9F30BAF}" srcOrd="0" destOrd="0" presId="urn:microsoft.com/office/officeart/2005/8/layout/process1"/>
    <dgm:cxn modelId="{05683DD6-123D-4F36-893F-88E9540EE62E}" type="presOf" srcId="{11930F0C-95BD-47CB-AE89-39F15DF4E6C7}" destId="{2452E9AA-C872-47A2-AFF0-DBF1ECCDBA87}" srcOrd="1" destOrd="0" presId="urn:microsoft.com/office/officeart/2005/8/layout/process1"/>
    <dgm:cxn modelId="{8794BBDC-AD51-4F5F-8BCA-736D0305D691}" srcId="{2862CE6C-1EC9-4DEC-8E38-C28DF464F148}" destId="{CD6F95F5-FDB9-4CAB-876A-41522492E29C}" srcOrd="0" destOrd="0" parTransId="{C11D027B-C5ED-4C84-B490-187F69558F36}" sibTransId="{11930F0C-95BD-47CB-AE89-39F15DF4E6C7}"/>
    <dgm:cxn modelId="{3CD075EE-A1A0-497A-B82B-F388B6AB52DE}" type="presOf" srcId="{C28C9D51-03A7-4132-9452-BBF40C8D1D5D}" destId="{7028E33B-33BA-46F1-9BE6-F532DAB7CCB0}" srcOrd="0" destOrd="0" presId="urn:microsoft.com/office/officeart/2005/8/layout/process1"/>
    <dgm:cxn modelId="{315AE0F8-E347-4AC8-A40A-0F322BD70417}" type="presOf" srcId="{11930F0C-95BD-47CB-AE89-39F15DF4E6C7}" destId="{C0113953-FA28-40BA-854D-5A505F60FA80}" srcOrd="0" destOrd="0" presId="urn:microsoft.com/office/officeart/2005/8/layout/process1"/>
    <dgm:cxn modelId="{B612E48C-F6AB-4BA7-B939-7ACFDDA0E5A4}" type="presParOf" srcId="{2AE5DEED-E7AA-4C74-868C-206A1C06257B}" destId="{8D9C105E-D05D-4677-BDDD-61EAC2035702}" srcOrd="0" destOrd="0" presId="urn:microsoft.com/office/officeart/2005/8/layout/process1"/>
    <dgm:cxn modelId="{0AB09EED-CE3C-49A6-983B-A5C2C11BDA82}" type="presParOf" srcId="{2AE5DEED-E7AA-4C74-868C-206A1C06257B}" destId="{C0113953-FA28-40BA-854D-5A505F60FA80}" srcOrd="1" destOrd="0" presId="urn:microsoft.com/office/officeart/2005/8/layout/process1"/>
    <dgm:cxn modelId="{C94C50B4-5365-4209-8497-31995276A51B}" type="presParOf" srcId="{C0113953-FA28-40BA-854D-5A505F60FA80}" destId="{2452E9AA-C872-47A2-AFF0-DBF1ECCDBA87}" srcOrd="0" destOrd="0" presId="urn:microsoft.com/office/officeart/2005/8/layout/process1"/>
    <dgm:cxn modelId="{5F884900-D880-43F3-95C0-43AAADE4D558}" type="presParOf" srcId="{2AE5DEED-E7AA-4C74-868C-206A1C06257B}" destId="{868D1C31-82D4-4954-9F83-D11AB732E020}" srcOrd="2" destOrd="0" presId="urn:microsoft.com/office/officeart/2005/8/layout/process1"/>
    <dgm:cxn modelId="{2B84151C-24D6-44F3-B235-DDFD1E6902B8}" type="presParOf" srcId="{2AE5DEED-E7AA-4C74-868C-206A1C06257B}" destId="{12C5264B-17C4-41DB-BEB0-0029DC1B5A19}" srcOrd="3" destOrd="0" presId="urn:microsoft.com/office/officeart/2005/8/layout/process1"/>
    <dgm:cxn modelId="{372131F3-1A22-4E1E-8523-B57721E8B512}" type="presParOf" srcId="{12C5264B-17C4-41DB-BEB0-0029DC1B5A19}" destId="{E30AF3D3-398D-4DD9-9906-8D0E5F542FDF}" srcOrd="0" destOrd="0" presId="urn:microsoft.com/office/officeart/2005/8/layout/process1"/>
    <dgm:cxn modelId="{6657A04B-A760-4568-B7AD-22B7920B56AB}" type="presParOf" srcId="{2AE5DEED-E7AA-4C74-868C-206A1C06257B}" destId="{1446A19C-BF5E-4E42-9EEB-D91C088B0F89}" srcOrd="4" destOrd="0" presId="urn:microsoft.com/office/officeart/2005/8/layout/process1"/>
    <dgm:cxn modelId="{B6A53A22-932C-4944-A103-9C663A307116}" type="presParOf" srcId="{2AE5DEED-E7AA-4C74-868C-206A1C06257B}" destId="{3D038736-1ECF-4E76-9792-A0DD6E2B83B7}" srcOrd="5" destOrd="0" presId="urn:microsoft.com/office/officeart/2005/8/layout/process1"/>
    <dgm:cxn modelId="{C3013933-01D6-4D5B-87BE-D7375949B32E}" type="presParOf" srcId="{3D038736-1ECF-4E76-9792-A0DD6E2B83B7}" destId="{478003F4-0F6F-4A3E-A41C-1BA5341D14CE}" srcOrd="0" destOrd="0" presId="urn:microsoft.com/office/officeart/2005/8/layout/process1"/>
    <dgm:cxn modelId="{DD50EDCD-FB21-4AD7-A271-912F0D50F5E9}" type="presParOf" srcId="{2AE5DEED-E7AA-4C74-868C-206A1C06257B}" destId="{7028E33B-33BA-46F1-9BE6-F532DAB7CCB0}" srcOrd="6" destOrd="0" presId="urn:microsoft.com/office/officeart/2005/8/layout/process1"/>
    <dgm:cxn modelId="{43F2C800-A38A-4E83-8ACD-530DCDAFAF1B}" type="presParOf" srcId="{2AE5DEED-E7AA-4C74-868C-206A1C06257B}" destId="{1EC7E50C-9969-4E7F-ABB9-A3BFB1CA37FF}" srcOrd="7" destOrd="0" presId="urn:microsoft.com/office/officeart/2005/8/layout/process1"/>
    <dgm:cxn modelId="{0DA3F917-0829-43B3-8FF3-3520D9E7347F}" type="presParOf" srcId="{1EC7E50C-9969-4E7F-ABB9-A3BFB1CA37FF}" destId="{86CA25CE-D7BB-4C40-9E5C-99E6D312B47E}" srcOrd="0" destOrd="0" presId="urn:microsoft.com/office/officeart/2005/8/layout/process1"/>
    <dgm:cxn modelId="{E020AD43-3F97-48D1-B80F-B49320FA60EA}" type="presParOf" srcId="{2AE5DEED-E7AA-4C74-868C-206A1C06257B}" destId="{89302B2A-77F1-4563-A344-46BEE9F30BAF}" srcOrd="8"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6844B5-85B1-4175-B7AF-B2DBF00637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9424DB7-793F-48C4-8B4C-F6A16300C31D}">
      <dgm:prSet phldrT="[Text]"/>
      <dgm:spPr/>
      <dgm:t>
        <a:bodyPr/>
        <a:lstStyle/>
        <a:p>
          <a:r>
            <a:rPr lang="en-US" dirty="0" err="1"/>
            <a:t>Análisis</a:t>
          </a:r>
          <a:r>
            <a:rPr lang="en-US" dirty="0"/>
            <a:t> de los </a:t>
          </a:r>
          <a:r>
            <a:rPr lang="en-US" dirty="0" err="1"/>
            <a:t>datos</a:t>
          </a:r>
          <a:endParaRPr lang="en-US" dirty="0"/>
        </a:p>
      </dgm:t>
    </dgm:pt>
    <dgm:pt modelId="{77E2D6AF-E8BD-4E4D-808D-97C1D60148CD}" type="parTrans" cxnId="{C8016796-FDF2-45B3-925F-48096EF9E727}">
      <dgm:prSet/>
      <dgm:spPr/>
      <dgm:t>
        <a:bodyPr/>
        <a:lstStyle/>
        <a:p>
          <a:endParaRPr lang="en-US"/>
        </a:p>
      </dgm:t>
    </dgm:pt>
    <dgm:pt modelId="{D94CA3FE-8598-4E11-8788-8F3EE039AAFE}" type="sibTrans" cxnId="{C8016796-FDF2-45B3-925F-48096EF9E727}">
      <dgm:prSet/>
      <dgm:spPr/>
      <dgm:t>
        <a:bodyPr/>
        <a:lstStyle/>
        <a:p>
          <a:endParaRPr lang="en-US"/>
        </a:p>
      </dgm:t>
    </dgm:pt>
    <dgm:pt modelId="{C9E60413-2981-4D46-B7D0-2352D14667EC}">
      <dgm:prSet phldrT="[Text]"/>
      <dgm:spPr/>
      <dgm:t>
        <a:bodyPr/>
        <a:lstStyle/>
        <a:p>
          <a:r>
            <a:rPr lang="en-US" dirty="0" err="1"/>
            <a:t>Resultados</a:t>
          </a:r>
          <a:r>
            <a:rPr lang="en-US" dirty="0"/>
            <a:t> del </a:t>
          </a:r>
          <a:r>
            <a:rPr lang="en-US" dirty="0" err="1"/>
            <a:t>estudio</a:t>
          </a:r>
          <a:r>
            <a:rPr lang="en-US" dirty="0"/>
            <a:t> de </a:t>
          </a:r>
          <a:r>
            <a:rPr lang="en-US" dirty="0" err="1"/>
            <a:t>consultores</a:t>
          </a:r>
          <a:endParaRPr lang="en-US" dirty="0"/>
        </a:p>
      </dgm:t>
    </dgm:pt>
    <dgm:pt modelId="{974A9421-0D17-4FE2-90A2-B4C8E8263D68}" type="parTrans" cxnId="{50235C80-991E-4A15-AE91-658BE0A78D29}">
      <dgm:prSet/>
      <dgm:spPr/>
      <dgm:t>
        <a:bodyPr/>
        <a:lstStyle/>
        <a:p>
          <a:endParaRPr lang="en-US"/>
        </a:p>
      </dgm:t>
    </dgm:pt>
    <dgm:pt modelId="{FAE76309-42A3-4129-938F-7281490E97E7}" type="sibTrans" cxnId="{50235C80-991E-4A15-AE91-658BE0A78D29}">
      <dgm:prSet/>
      <dgm:spPr/>
      <dgm:t>
        <a:bodyPr/>
        <a:lstStyle/>
        <a:p>
          <a:endParaRPr lang="en-US"/>
        </a:p>
      </dgm:t>
    </dgm:pt>
    <dgm:pt modelId="{6637E304-349F-46F5-B7BE-D2C7F780D489}">
      <dgm:prSet phldrT="[Text]"/>
      <dgm:spPr>
        <a:solidFill>
          <a:srgbClr val="FF0000"/>
        </a:solidFill>
      </dgm:spPr>
      <dgm:t>
        <a:bodyPr/>
        <a:lstStyle/>
        <a:p>
          <a:r>
            <a:rPr lang="en-US" dirty="0" err="1"/>
            <a:t>Compromiso</a:t>
          </a:r>
          <a:r>
            <a:rPr lang="en-US" dirty="0"/>
            <a:t> </a:t>
          </a:r>
          <a:r>
            <a:rPr lang="en-US" dirty="0" err="1"/>
            <a:t>público</a:t>
          </a:r>
          <a:endParaRPr lang="en-US" dirty="0"/>
        </a:p>
      </dgm:t>
    </dgm:pt>
    <dgm:pt modelId="{F2DC26F9-BE6D-4E10-A1B2-4B27D3122B6A}" type="parTrans" cxnId="{B8439796-2BE8-4F11-8264-8E4ECCACC3FB}">
      <dgm:prSet/>
      <dgm:spPr/>
      <dgm:t>
        <a:bodyPr/>
        <a:lstStyle/>
        <a:p>
          <a:endParaRPr lang="en-US"/>
        </a:p>
      </dgm:t>
    </dgm:pt>
    <dgm:pt modelId="{84396774-8B67-4FD4-A69D-3F9E83566905}" type="sibTrans" cxnId="{B8439796-2BE8-4F11-8264-8E4ECCACC3FB}">
      <dgm:prSet/>
      <dgm:spPr/>
      <dgm:t>
        <a:bodyPr/>
        <a:lstStyle/>
        <a:p>
          <a:endParaRPr lang="en-US"/>
        </a:p>
      </dgm:t>
    </dgm:pt>
    <dgm:pt modelId="{6B26F5DA-4585-40A8-88F4-4EB36F334726}">
      <dgm:prSet phldrT="[Text]"/>
      <dgm:spPr/>
      <dgm:t>
        <a:bodyPr/>
        <a:lstStyle/>
        <a:p>
          <a:r>
            <a:rPr lang="en-US" dirty="0" err="1"/>
            <a:t>Comentarios</a:t>
          </a:r>
          <a:r>
            <a:rPr lang="en-US" dirty="0"/>
            <a:t> </a:t>
          </a:r>
          <a:r>
            <a:rPr lang="en-US" dirty="0" err="1"/>
            <a:t>públicos</a:t>
          </a:r>
          <a:endParaRPr lang="en-US" dirty="0"/>
        </a:p>
      </dgm:t>
    </dgm:pt>
    <dgm:pt modelId="{E3BB7CBE-83E3-4612-98D8-AC1638179617}" type="parTrans" cxnId="{7EE8D06A-257A-4D58-BB92-0EDB096E3EFC}">
      <dgm:prSet/>
      <dgm:spPr/>
      <dgm:t>
        <a:bodyPr/>
        <a:lstStyle/>
        <a:p>
          <a:endParaRPr lang="en-US"/>
        </a:p>
      </dgm:t>
    </dgm:pt>
    <dgm:pt modelId="{1B4F0C96-494C-4FE6-9E13-D389476B9455}" type="sibTrans" cxnId="{7EE8D06A-257A-4D58-BB92-0EDB096E3EFC}">
      <dgm:prSet/>
      <dgm:spPr/>
      <dgm:t>
        <a:bodyPr/>
        <a:lstStyle/>
        <a:p>
          <a:endParaRPr lang="en-US"/>
        </a:p>
      </dgm:t>
    </dgm:pt>
    <dgm:pt modelId="{A02D1316-4FBB-4A83-9EC2-70A20B1C1A49}">
      <dgm:prSet phldrT="[Text]"/>
      <dgm:spPr/>
      <dgm:t>
        <a:bodyPr/>
        <a:lstStyle/>
        <a:p>
          <a:r>
            <a:rPr lang="en-US" dirty="0" err="1"/>
            <a:t>Decisión</a:t>
          </a:r>
          <a:r>
            <a:rPr lang="en-US" dirty="0"/>
            <a:t> de </a:t>
          </a:r>
          <a:r>
            <a:rPr lang="en-US" dirty="0" err="1"/>
            <a:t>Implementación</a:t>
          </a:r>
          <a:endParaRPr lang="en-US" dirty="0"/>
        </a:p>
      </dgm:t>
    </dgm:pt>
    <dgm:pt modelId="{997F9AA5-8E0F-4556-8CBE-F8D1A422297F}" type="parTrans" cxnId="{B085EA51-4959-4D45-A1E3-6DB298EE9C88}">
      <dgm:prSet/>
      <dgm:spPr/>
      <dgm:t>
        <a:bodyPr/>
        <a:lstStyle/>
        <a:p>
          <a:endParaRPr lang="en-US"/>
        </a:p>
      </dgm:t>
    </dgm:pt>
    <dgm:pt modelId="{E08A60B8-880A-4C00-8B23-BE343D8D5C11}" type="sibTrans" cxnId="{B085EA51-4959-4D45-A1E3-6DB298EE9C88}">
      <dgm:prSet/>
      <dgm:spPr/>
      <dgm:t>
        <a:bodyPr/>
        <a:lstStyle/>
        <a:p>
          <a:endParaRPr lang="en-US"/>
        </a:p>
      </dgm:t>
    </dgm:pt>
    <dgm:pt modelId="{FE011F17-3DC7-4DF7-B26C-2555AA297D51}">
      <dgm:prSet phldrT="[Text]"/>
      <dgm:spPr/>
      <dgm:t>
        <a:bodyPr/>
        <a:lstStyle/>
        <a:p>
          <a:r>
            <a:rPr lang="en-US" dirty="0"/>
            <a:t>De </a:t>
          </a:r>
          <a:r>
            <a:rPr lang="en-US" dirty="0" err="1"/>
            <a:t>ingeniero</a:t>
          </a:r>
          <a:r>
            <a:rPr lang="en-US" dirty="0"/>
            <a:t> de </a:t>
          </a:r>
          <a:r>
            <a:rPr lang="en-US" dirty="0" err="1"/>
            <a:t>tráfico</a:t>
          </a:r>
          <a:endParaRPr lang="en-US" dirty="0"/>
        </a:p>
      </dgm:t>
    </dgm:pt>
    <dgm:pt modelId="{2A7367D3-B497-4872-9B28-A660DF6E3370}" type="parTrans" cxnId="{653F08BC-79CE-4825-8042-B6E7D55C6C9B}">
      <dgm:prSet/>
      <dgm:spPr/>
      <dgm:t>
        <a:bodyPr/>
        <a:lstStyle/>
        <a:p>
          <a:endParaRPr lang="en-US"/>
        </a:p>
      </dgm:t>
    </dgm:pt>
    <dgm:pt modelId="{E4ABF7BA-7A24-41D4-9352-98DF264550CA}" type="sibTrans" cxnId="{653F08BC-79CE-4825-8042-B6E7D55C6C9B}">
      <dgm:prSet/>
      <dgm:spPr/>
      <dgm:t>
        <a:bodyPr/>
        <a:lstStyle/>
        <a:p>
          <a:endParaRPr lang="en-US"/>
        </a:p>
      </dgm:t>
    </dgm:pt>
    <dgm:pt modelId="{9F426D4D-BA9B-46B4-91DE-89D39C4D74BC}">
      <dgm:prSet phldrT="[Text]"/>
      <dgm:spPr/>
      <dgm:t>
        <a:bodyPr/>
        <a:lstStyle/>
        <a:p>
          <a:r>
            <a:rPr lang="en-US" dirty="0" err="1"/>
            <a:t>Encuesta</a:t>
          </a:r>
          <a:endParaRPr lang="en-US" dirty="0"/>
        </a:p>
      </dgm:t>
    </dgm:pt>
    <dgm:pt modelId="{7D106250-2CAB-463A-B01D-45A6B0AB61B9}" type="parTrans" cxnId="{B1FBB369-F2B7-43F3-8D9A-57340D64FE14}">
      <dgm:prSet/>
      <dgm:spPr/>
      <dgm:t>
        <a:bodyPr/>
        <a:lstStyle/>
        <a:p>
          <a:endParaRPr lang="en-US"/>
        </a:p>
      </dgm:t>
    </dgm:pt>
    <dgm:pt modelId="{C0CB1BCD-BF0B-46D5-A84F-DF44966ECC94}" type="sibTrans" cxnId="{B1FBB369-F2B7-43F3-8D9A-57340D64FE14}">
      <dgm:prSet/>
      <dgm:spPr/>
      <dgm:t>
        <a:bodyPr/>
        <a:lstStyle/>
        <a:p>
          <a:endParaRPr lang="en-US"/>
        </a:p>
      </dgm:t>
    </dgm:pt>
    <dgm:pt modelId="{30F444BE-618A-45E0-A81B-7F52202CC62B}" type="pres">
      <dgm:prSet presAssocID="{386844B5-85B1-4175-B7AF-B2DBF00637D0}" presName="rootnode" presStyleCnt="0">
        <dgm:presLayoutVars>
          <dgm:chMax/>
          <dgm:chPref/>
          <dgm:dir/>
          <dgm:animLvl val="lvl"/>
        </dgm:presLayoutVars>
      </dgm:prSet>
      <dgm:spPr/>
    </dgm:pt>
    <dgm:pt modelId="{AD969DFA-9A17-436C-A085-6A3DC2D8E986}" type="pres">
      <dgm:prSet presAssocID="{39424DB7-793F-48C4-8B4C-F6A16300C31D}" presName="composite" presStyleCnt="0"/>
      <dgm:spPr/>
    </dgm:pt>
    <dgm:pt modelId="{9246C039-F7BE-4E4C-8311-49A23067B8B7}" type="pres">
      <dgm:prSet presAssocID="{39424DB7-793F-48C4-8B4C-F6A16300C31D}" presName="bentUpArrow1" presStyleLbl="alignImgPlace1" presStyleIdx="0" presStyleCnt="2"/>
      <dgm:spPr/>
    </dgm:pt>
    <dgm:pt modelId="{D050DD58-FF07-4451-B342-59DE483F730A}" type="pres">
      <dgm:prSet presAssocID="{39424DB7-793F-48C4-8B4C-F6A16300C31D}" presName="ParentText" presStyleLbl="node1" presStyleIdx="0" presStyleCnt="3">
        <dgm:presLayoutVars>
          <dgm:chMax val="1"/>
          <dgm:chPref val="1"/>
          <dgm:bulletEnabled val="1"/>
        </dgm:presLayoutVars>
      </dgm:prSet>
      <dgm:spPr/>
    </dgm:pt>
    <dgm:pt modelId="{F4191048-128C-45E5-B0A8-42C04F535FE6}" type="pres">
      <dgm:prSet presAssocID="{39424DB7-793F-48C4-8B4C-F6A16300C31D}" presName="ChildText" presStyleLbl="revTx" presStyleIdx="0" presStyleCnt="3" custScaleX="231610" custLinFactNeighborX="78080">
        <dgm:presLayoutVars>
          <dgm:chMax val="0"/>
          <dgm:chPref val="0"/>
          <dgm:bulletEnabled val="1"/>
        </dgm:presLayoutVars>
      </dgm:prSet>
      <dgm:spPr/>
    </dgm:pt>
    <dgm:pt modelId="{1A5BFFED-F403-4D1D-80D8-8EB366ACD8AB}" type="pres">
      <dgm:prSet presAssocID="{D94CA3FE-8598-4E11-8788-8F3EE039AAFE}" presName="sibTrans" presStyleCnt="0"/>
      <dgm:spPr/>
    </dgm:pt>
    <dgm:pt modelId="{87E56595-1959-4A08-9E48-58029342E243}" type="pres">
      <dgm:prSet presAssocID="{6637E304-349F-46F5-B7BE-D2C7F780D489}" presName="composite" presStyleCnt="0"/>
      <dgm:spPr/>
    </dgm:pt>
    <dgm:pt modelId="{AC33B40C-E698-41FF-A0A6-FE15FCEDD22E}" type="pres">
      <dgm:prSet presAssocID="{6637E304-349F-46F5-B7BE-D2C7F780D489}" presName="bentUpArrow1" presStyleLbl="alignImgPlace1" presStyleIdx="1" presStyleCnt="2"/>
      <dgm:spPr/>
    </dgm:pt>
    <dgm:pt modelId="{C52332F6-205E-4F7F-A885-3F1954CD2C46}" type="pres">
      <dgm:prSet presAssocID="{6637E304-349F-46F5-B7BE-D2C7F780D489}" presName="ParentText" presStyleLbl="node1" presStyleIdx="1" presStyleCnt="3" custScaleX="121993">
        <dgm:presLayoutVars>
          <dgm:chMax val="1"/>
          <dgm:chPref val="1"/>
          <dgm:bulletEnabled val="1"/>
        </dgm:presLayoutVars>
      </dgm:prSet>
      <dgm:spPr/>
    </dgm:pt>
    <dgm:pt modelId="{79B5161E-6C84-4F7F-BEAA-57B2450C3253}" type="pres">
      <dgm:prSet presAssocID="{6637E304-349F-46F5-B7BE-D2C7F780D489}" presName="ChildText" presStyleLbl="revTx" presStyleIdx="1" presStyleCnt="3" custScaleX="178456" custLinFactNeighborX="48918" custLinFactNeighborY="-1209">
        <dgm:presLayoutVars>
          <dgm:chMax val="0"/>
          <dgm:chPref val="0"/>
          <dgm:bulletEnabled val="1"/>
        </dgm:presLayoutVars>
      </dgm:prSet>
      <dgm:spPr/>
    </dgm:pt>
    <dgm:pt modelId="{0F5264A5-FA04-4F16-8447-DFFC21890DE8}" type="pres">
      <dgm:prSet presAssocID="{84396774-8B67-4FD4-A69D-3F9E83566905}" presName="sibTrans" presStyleCnt="0"/>
      <dgm:spPr/>
    </dgm:pt>
    <dgm:pt modelId="{808182B2-A64F-403C-835E-3559D5015C1D}" type="pres">
      <dgm:prSet presAssocID="{A02D1316-4FBB-4A83-9EC2-70A20B1C1A49}" presName="composite" presStyleCnt="0"/>
      <dgm:spPr/>
    </dgm:pt>
    <dgm:pt modelId="{1FF54BA0-86F3-42B1-A0C7-900A72FCAD50}" type="pres">
      <dgm:prSet presAssocID="{A02D1316-4FBB-4A83-9EC2-70A20B1C1A49}" presName="ParentText" presStyleLbl="node1" presStyleIdx="2" presStyleCnt="3" custScaleX="149827">
        <dgm:presLayoutVars>
          <dgm:chMax val="1"/>
          <dgm:chPref val="1"/>
          <dgm:bulletEnabled val="1"/>
        </dgm:presLayoutVars>
      </dgm:prSet>
      <dgm:spPr/>
    </dgm:pt>
    <dgm:pt modelId="{63B12BBD-FB45-4A2F-84FB-F33442BA7AF5}" type="pres">
      <dgm:prSet presAssocID="{A02D1316-4FBB-4A83-9EC2-70A20B1C1A49}" presName="FinalChildText" presStyleLbl="revTx" presStyleIdx="2" presStyleCnt="3" custLinFactNeighborX="27281" custLinFactNeighborY="-1209">
        <dgm:presLayoutVars>
          <dgm:chMax val="0"/>
          <dgm:chPref val="0"/>
          <dgm:bulletEnabled val="1"/>
        </dgm:presLayoutVars>
      </dgm:prSet>
      <dgm:spPr/>
    </dgm:pt>
  </dgm:ptLst>
  <dgm:cxnLst>
    <dgm:cxn modelId="{105F8102-96AD-42D4-AB96-A76E06A122E8}" type="presOf" srcId="{386844B5-85B1-4175-B7AF-B2DBF00637D0}" destId="{30F444BE-618A-45E0-A81B-7F52202CC62B}" srcOrd="0" destOrd="0" presId="urn:microsoft.com/office/officeart/2005/8/layout/StepDownProcess"/>
    <dgm:cxn modelId="{8E8F5F13-D807-43A1-A8AB-F1D95ABF960D}" type="presOf" srcId="{C9E60413-2981-4D46-B7D0-2352D14667EC}" destId="{F4191048-128C-45E5-B0A8-42C04F535FE6}" srcOrd="0" destOrd="0" presId="urn:microsoft.com/office/officeart/2005/8/layout/StepDownProcess"/>
    <dgm:cxn modelId="{7CCC8213-E384-417D-B2BC-561706D82E51}" type="presOf" srcId="{A02D1316-4FBB-4A83-9EC2-70A20B1C1A49}" destId="{1FF54BA0-86F3-42B1-A0C7-900A72FCAD50}" srcOrd="0" destOrd="0" presId="urn:microsoft.com/office/officeart/2005/8/layout/StepDownProcess"/>
    <dgm:cxn modelId="{12E6B936-F6A9-4EF2-BB42-F5C18BDC5C19}" type="presOf" srcId="{6B26F5DA-4585-40A8-88F4-4EB36F334726}" destId="{79B5161E-6C84-4F7F-BEAA-57B2450C3253}" srcOrd="0" destOrd="0" presId="urn:microsoft.com/office/officeart/2005/8/layout/StepDownProcess"/>
    <dgm:cxn modelId="{B1FBB369-F2B7-43F3-8D9A-57340D64FE14}" srcId="{6637E304-349F-46F5-B7BE-D2C7F780D489}" destId="{9F426D4D-BA9B-46B4-91DE-89D39C4D74BC}" srcOrd="1" destOrd="0" parTransId="{7D106250-2CAB-463A-B01D-45A6B0AB61B9}" sibTransId="{C0CB1BCD-BF0B-46D5-A84F-DF44966ECC94}"/>
    <dgm:cxn modelId="{7EE8D06A-257A-4D58-BB92-0EDB096E3EFC}" srcId="{6637E304-349F-46F5-B7BE-D2C7F780D489}" destId="{6B26F5DA-4585-40A8-88F4-4EB36F334726}" srcOrd="0" destOrd="0" parTransId="{E3BB7CBE-83E3-4612-98D8-AC1638179617}" sibTransId="{1B4F0C96-494C-4FE6-9E13-D389476B9455}"/>
    <dgm:cxn modelId="{B085EA51-4959-4D45-A1E3-6DB298EE9C88}" srcId="{386844B5-85B1-4175-B7AF-B2DBF00637D0}" destId="{A02D1316-4FBB-4A83-9EC2-70A20B1C1A49}" srcOrd="2" destOrd="0" parTransId="{997F9AA5-8E0F-4556-8CBE-F8D1A422297F}" sibTransId="{E08A60B8-880A-4C00-8B23-BE343D8D5C11}"/>
    <dgm:cxn modelId="{6E596756-9351-4A6F-B46D-85E7BD306965}" type="presOf" srcId="{39424DB7-793F-48C4-8B4C-F6A16300C31D}" destId="{D050DD58-FF07-4451-B342-59DE483F730A}" srcOrd="0" destOrd="0" presId="urn:microsoft.com/office/officeart/2005/8/layout/StepDownProcess"/>
    <dgm:cxn modelId="{50235C80-991E-4A15-AE91-658BE0A78D29}" srcId="{39424DB7-793F-48C4-8B4C-F6A16300C31D}" destId="{C9E60413-2981-4D46-B7D0-2352D14667EC}" srcOrd="0" destOrd="0" parTransId="{974A9421-0D17-4FE2-90A2-B4C8E8263D68}" sibTransId="{FAE76309-42A3-4129-938F-7281490E97E7}"/>
    <dgm:cxn modelId="{C8016796-FDF2-45B3-925F-48096EF9E727}" srcId="{386844B5-85B1-4175-B7AF-B2DBF00637D0}" destId="{39424DB7-793F-48C4-8B4C-F6A16300C31D}" srcOrd="0" destOrd="0" parTransId="{77E2D6AF-E8BD-4E4D-808D-97C1D60148CD}" sibTransId="{D94CA3FE-8598-4E11-8788-8F3EE039AAFE}"/>
    <dgm:cxn modelId="{B8439796-2BE8-4F11-8264-8E4ECCACC3FB}" srcId="{386844B5-85B1-4175-B7AF-B2DBF00637D0}" destId="{6637E304-349F-46F5-B7BE-D2C7F780D489}" srcOrd="1" destOrd="0" parTransId="{F2DC26F9-BE6D-4E10-A1B2-4B27D3122B6A}" sibTransId="{84396774-8B67-4FD4-A69D-3F9E83566905}"/>
    <dgm:cxn modelId="{653F08BC-79CE-4825-8042-B6E7D55C6C9B}" srcId="{A02D1316-4FBB-4A83-9EC2-70A20B1C1A49}" destId="{FE011F17-3DC7-4DF7-B26C-2555AA297D51}" srcOrd="0" destOrd="0" parTransId="{2A7367D3-B497-4872-9B28-A660DF6E3370}" sibTransId="{E4ABF7BA-7A24-41D4-9352-98DF264550CA}"/>
    <dgm:cxn modelId="{F78D92CF-3DAE-48D7-B768-E311D29CEC06}" type="presOf" srcId="{FE011F17-3DC7-4DF7-B26C-2555AA297D51}" destId="{63B12BBD-FB45-4A2F-84FB-F33442BA7AF5}" srcOrd="0" destOrd="0" presId="urn:microsoft.com/office/officeart/2005/8/layout/StepDownProcess"/>
    <dgm:cxn modelId="{C40185EA-A837-45CA-919C-EE488871750A}" type="presOf" srcId="{6637E304-349F-46F5-B7BE-D2C7F780D489}" destId="{C52332F6-205E-4F7F-A885-3F1954CD2C46}" srcOrd="0" destOrd="0" presId="urn:microsoft.com/office/officeart/2005/8/layout/StepDownProcess"/>
    <dgm:cxn modelId="{6FCE3FF0-F43B-4E76-B963-254476C92C82}" type="presOf" srcId="{9F426D4D-BA9B-46B4-91DE-89D39C4D74BC}" destId="{79B5161E-6C84-4F7F-BEAA-57B2450C3253}" srcOrd="0" destOrd="1" presId="urn:microsoft.com/office/officeart/2005/8/layout/StepDownProcess"/>
    <dgm:cxn modelId="{74B676D7-0E2C-4FD8-AFE4-92B1E734D221}" type="presParOf" srcId="{30F444BE-618A-45E0-A81B-7F52202CC62B}" destId="{AD969DFA-9A17-436C-A085-6A3DC2D8E986}" srcOrd="0" destOrd="0" presId="urn:microsoft.com/office/officeart/2005/8/layout/StepDownProcess"/>
    <dgm:cxn modelId="{04E6190E-E63C-4A4E-99CA-4352078AA0CE}" type="presParOf" srcId="{AD969DFA-9A17-436C-A085-6A3DC2D8E986}" destId="{9246C039-F7BE-4E4C-8311-49A23067B8B7}" srcOrd="0" destOrd="0" presId="urn:microsoft.com/office/officeart/2005/8/layout/StepDownProcess"/>
    <dgm:cxn modelId="{C834BAD6-0678-4647-A060-A2A9D2BCA234}" type="presParOf" srcId="{AD969DFA-9A17-436C-A085-6A3DC2D8E986}" destId="{D050DD58-FF07-4451-B342-59DE483F730A}" srcOrd="1" destOrd="0" presId="urn:microsoft.com/office/officeart/2005/8/layout/StepDownProcess"/>
    <dgm:cxn modelId="{F8650DBB-6442-47B0-B5DE-A256257D4863}" type="presParOf" srcId="{AD969DFA-9A17-436C-A085-6A3DC2D8E986}" destId="{F4191048-128C-45E5-B0A8-42C04F535FE6}" srcOrd="2" destOrd="0" presId="urn:microsoft.com/office/officeart/2005/8/layout/StepDownProcess"/>
    <dgm:cxn modelId="{F82ED002-FDE4-4B0F-B6F0-90CB9BD079B8}" type="presParOf" srcId="{30F444BE-618A-45E0-A81B-7F52202CC62B}" destId="{1A5BFFED-F403-4D1D-80D8-8EB366ACD8AB}" srcOrd="1" destOrd="0" presId="urn:microsoft.com/office/officeart/2005/8/layout/StepDownProcess"/>
    <dgm:cxn modelId="{E08AD895-41B6-4AA9-97B4-4CF2DC7D1846}" type="presParOf" srcId="{30F444BE-618A-45E0-A81B-7F52202CC62B}" destId="{87E56595-1959-4A08-9E48-58029342E243}" srcOrd="2" destOrd="0" presId="urn:microsoft.com/office/officeart/2005/8/layout/StepDownProcess"/>
    <dgm:cxn modelId="{C9514337-3A3D-472D-A841-7E0615C8B64D}" type="presParOf" srcId="{87E56595-1959-4A08-9E48-58029342E243}" destId="{AC33B40C-E698-41FF-A0A6-FE15FCEDD22E}" srcOrd="0" destOrd="0" presId="urn:microsoft.com/office/officeart/2005/8/layout/StepDownProcess"/>
    <dgm:cxn modelId="{00CAC1FA-AABC-48BF-A5F9-7166C31BE569}" type="presParOf" srcId="{87E56595-1959-4A08-9E48-58029342E243}" destId="{C52332F6-205E-4F7F-A885-3F1954CD2C46}" srcOrd="1" destOrd="0" presId="urn:microsoft.com/office/officeart/2005/8/layout/StepDownProcess"/>
    <dgm:cxn modelId="{BA55F982-D0B8-4B92-96F9-ED484D92B4AD}" type="presParOf" srcId="{87E56595-1959-4A08-9E48-58029342E243}" destId="{79B5161E-6C84-4F7F-BEAA-57B2450C3253}" srcOrd="2" destOrd="0" presId="urn:microsoft.com/office/officeart/2005/8/layout/StepDownProcess"/>
    <dgm:cxn modelId="{D4AB53A7-E4D6-48F3-AFFA-27D78F8BB6C3}" type="presParOf" srcId="{30F444BE-618A-45E0-A81B-7F52202CC62B}" destId="{0F5264A5-FA04-4F16-8447-DFFC21890DE8}" srcOrd="3" destOrd="0" presId="urn:microsoft.com/office/officeart/2005/8/layout/StepDownProcess"/>
    <dgm:cxn modelId="{94D4E50A-8EAB-454D-BA6B-F4B227909674}" type="presParOf" srcId="{30F444BE-618A-45E0-A81B-7F52202CC62B}" destId="{808182B2-A64F-403C-835E-3559D5015C1D}" srcOrd="4" destOrd="0" presId="urn:microsoft.com/office/officeart/2005/8/layout/StepDownProcess"/>
    <dgm:cxn modelId="{33B5B496-FB06-431A-93C8-8CDEB81ED3D2}" type="presParOf" srcId="{808182B2-A64F-403C-835E-3559D5015C1D}" destId="{1FF54BA0-86F3-42B1-A0C7-900A72FCAD50}" srcOrd="0" destOrd="0" presId="urn:microsoft.com/office/officeart/2005/8/layout/StepDownProcess"/>
    <dgm:cxn modelId="{B8DF64BA-4499-4F76-96B1-BD4F5121E876}" type="presParOf" srcId="{808182B2-A64F-403C-835E-3559D5015C1D}" destId="{63B12BBD-FB45-4A2F-84FB-F33442BA7AF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rgbClr val="FF0000"/>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Bienvenido</a:t>
          </a:r>
          <a:r>
            <a:rPr lang="en-US" sz="900" kern="1200" dirty="0">
              <a:solidFill>
                <a:schemeClr val="bg1"/>
              </a:solidFill>
            </a:rPr>
            <a:t> e </a:t>
          </a:r>
          <a:r>
            <a:rPr lang="en-US" sz="900" kern="1200" dirty="0" err="1">
              <a:solidFill>
                <a:schemeClr val="bg1"/>
              </a:solidFill>
            </a:rPr>
            <a:t>introducción</a:t>
          </a:r>
          <a:endParaRPr lang="en-US" sz="900" kern="1200" dirty="0">
            <a:solidFill>
              <a:schemeClr val="bg1"/>
            </a:solidFill>
          </a:endParaRPr>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Presentación</a:t>
          </a:r>
          <a:endParaRPr lang="en-US" sz="9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rgbClr val="007DCC"/>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Presentación</a:t>
          </a:r>
          <a:endParaRPr lang="en-US" sz="9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rgbClr val="007DCC"/>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Presentación</a:t>
          </a:r>
          <a:endParaRPr lang="en-US" sz="9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rgbClr val="007DCC"/>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Presentación</a:t>
          </a:r>
          <a:endParaRPr lang="en-US" sz="9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rgbClr val="007DCC"/>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Presentación</a:t>
          </a:r>
          <a:endParaRPr lang="en-US" sz="9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C039-F7BE-4E4C-8311-49A23067B8B7}">
      <dsp:nvSpPr>
        <dsp:cNvPr id="0" name=""/>
        <dsp:cNvSpPr/>
      </dsp:nvSpPr>
      <dsp:spPr>
        <a:xfrm rot="5400000">
          <a:off x="1033150" y="1149513"/>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0DD58-FF07-4451-B342-59DE483F730A}">
      <dsp:nvSpPr>
        <dsp:cNvPr id="0" name=""/>
        <dsp:cNvSpPr/>
      </dsp:nvSpPr>
      <dsp:spPr>
        <a:xfrm>
          <a:off x="763801" y="22541"/>
          <a:ext cx="1711433"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Análisis</a:t>
          </a:r>
          <a:r>
            <a:rPr lang="en-US" sz="2500" kern="1200" dirty="0"/>
            <a:t> de los </a:t>
          </a:r>
          <a:r>
            <a:rPr lang="en-US" sz="2500" kern="1200" dirty="0" err="1"/>
            <a:t>datos</a:t>
          </a:r>
          <a:endParaRPr lang="en-US" sz="2500" kern="1200" dirty="0"/>
        </a:p>
      </dsp:txBody>
      <dsp:txXfrm>
        <a:off x="822290" y="81030"/>
        <a:ext cx="1594455" cy="1080969"/>
      </dsp:txXfrm>
    </dsp:sp>
    <dsp:sp modelId="{F4191048-128C-45E5-B0A8-42C04F535FE6}">
      <dsp:nvSpPr>
        <dsp:cNvPr id="0" name=""/>
        <dsp:cNvSpPr/>
      </dsp:nvSpPr>
      <dsp:spPr>
        <a:xfrm>
          <a:off x="2628025" y="136793"/>
          <a:ext cx="2882927"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Resultados</a:t>
          </a:r>
          <a:r>
            <a:rPr lang="en-US" sz="2000" kern="1200" dirty="0"/>
            <a:t> del </a:t>
          </a:r>
          <a:r>
            <a:rPr lang="en-US" sz="2000" kern="1200" dirty="0" err="1"/>
            <a:t>estudio</a:t>
          </a:r>
          <a:r>
            <a:rPr lang="en-US" sz="2000" kern="1200" dirty="0"/>
            <a:t> de </a:t>
          </a:r>
          <a:r>
            <a:rPr lang="en-US" sz="2000" kern="1200" dirty="0" err="1"/>
            <a:t>consultores</a:t>
          </a:r>
          <a:endParaRPr lang="en-US" sz="2000" kern="1200" dirty="0"/>
        </a:p>
      </dsp:txBody>
      <dsp:txXfrm>
        <a:off x="2628025" y="136793"/>
        <a:ext cx="2882927" cy="968234"/>
      </dsp:txXfrm>
    </dsp:sp>
    <dsp:sp modelId="{AC33B40C-E698-41FF-A0A6-FE15FCEDD22E}">
      <dsp:nvSpPr>
        <dsp:cNvPr id="0" name=""/>
        <dsp:cNvSpPr/>
      </dsp:nvSpPr>
      <dsp:spPr>
        <a:xfrm rot="5400000">
          <a:off x="3033474" y="2495204"/>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332F6-205E-4F7F-A885-3F1954CD2C46}">
      <dsp:nvSpPr>
        <dsp:cNvPr id="0" name=""/>
        <dsp:cNvSpPr/>
      </dsp:nvSpPr>
      <dsp:spPr>
        <a:xfrm>
          <a:off x="2575927" y="1368232"/>
          <a:ext cx="2087828" cy="1197947"/>
        </a:xfrm>
        <a:prstGeom prst="roundRect">
          <a:avLst>
            <a:gd name="adj" fmla="val 166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Compromiso</a:t>
          </a:r>
          <a:r>
            <a:rPr lang="en-US" sz="2500" kern="1200" dirty="0"/>
            <a:t> </a:t>
          </a:r>
          <a:r>
            <a:rPr lang="en-US" sz="2500" kern="1200" dirty="0" err="1"/>
            <a:t>público</a:t>
          </a:r>
          <a:endParaRPr lang="en-US" sz="2500" kern="1200" dirty="0"/>
        </a:p>
      </dsp:txBody>
      <dsp:txXfrm>
        <a:off x="2634416" y="1426721"/>
        <a:ext cx="1970850" cy="1080969"/>
      </dsp:txXfrm>
    </dsp:sp>
    <dsp:sp modelId="{79B5161E-6C84-4F7F-BEAA-57B2450C3253}">
      <dsp:nvSpPr>
        <dsp:cNvPr id="0" name=""/>
        <dsp:cNvSpPr/>
      </dsp:nvSpPr>
      <dsp:spPr>
        <a:xfrm>
          <a:off x="4596173" y="1470777"/>
          <a:ext cx="2221301"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Comentarios</a:t>
          </a:r>
          <a:r>
            <a:rPr lang="en-US" sz="2000" kern="1200" dirty="0"/>
            <a:t> </a:t>
          </a:r>
          <a:r>
            <a:rPr lang="en-US" sz="2000" kern="1200" dirty="0" err="1"/>
            <a:t>públicos</a:t>
          </a:r>
          <a:endParaRPr lang="en-US" sz="2000" kern="1200" dirty="0"/>
        </a:p>
      </dsp:txBody>
      <dsp:txXfrm>
        <a:off x="4596173" y="1470777"/>
        <a:ext cx="2221301" cy="968234"/>
      </dsp:txXfrm>
    </dsp:sp>
    <dsp:sp modelId="{1FF54BA0-86F3-42B1-A0C7-900A72FCAD50}">
      <dsp:nvSpPr>
        <dsp:cNvPr id="0" name=""/>
        <dsp:cNvSpPr/>
      </dsp:nvSpPr>
      <dsp:spPr>
        <a:xfrm>
          <a:off x="4388054" y="2713922"/>
          <a:ext cx="2564189"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Decisión</a:t>
          </a:r>
          <a:r>
            <a:rPr lang="en-US" sz="2500" kern="1200" dirty="0"/>
            <a:t> de </a:t>
          </a:r>
          <a:r>
            <a:rPr lang="en-US" sz="2500" kern="1200" dirty="0" err="1"/>
            <a:t>Implementación</a:t>
          </a:r>
          <a:endParaRPr lang="en-US" sz="2500" kern="1200" dirty="0"/>
        </a:p>
      </dsp:txBody>
      <dsp:txXfrm>
        <a:off x="4446543" y="2772411"/>
        <a:ext cx="2447211" cy="1080969"/>
      </dsp:txXfrm>
    </dsp:sp>
    <dsp:sp modelId="{63B12BBD-FB45-4A2F-84FB-F33442BA7AF5}">
      <dsp:nvSpPr>
        <dsp:cNvPr id="0" name=""/>
        <dsp:cNvSpPr/>
      </dsp:nvSpPr>
      <dsp:spPr>
        <a:xfrm>
          <a:off x="6865441" y="2816468"/>
          <a:ext cx="1244733"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 </a:t>
          </a:r>
          <a:r>
            <a:rPr lang="en-US" sz="1800" kern="1200" dirty="0" err="1"/>
            <a:t>ingeniero</a:t>
          </a:r>
          <a:r>
            <a:rPr lang="en-US" sz="1800" kern="1200" dirty="0"/>
            <a:t> de </a:t>
          </a:r>
          <a:r>
            <a:rPr lang="en-US" sz="1800" kern="1200" dirty="0" err="1"/>
            <a:t>tráfico</a:t>
          </a:r>
          <a:endParaRPr lang="en-US" sz="1800" kern="1200" dirty="0"/>
        </a:p>
      </dsp:txBody>
      <dsp:txXfrm>
        <a:off x="6865441" y="2816468"/>
        <a:ext cx="1244733" cy="96823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Bienvenido</a:t>
          </a:r>
          <a:r>
            <a:rPr lang="en-US" sz="600" kern="1200" dirty="0"/>
            <a:t> e </a:t>
          </a:r>
          <a:r>
            <a:rPr lang="en-US" sz="600" kern="1200" dirty="0" err="1"/>
            <a:t>introducción</a:t>
          </a:r>
          <a:endParaRPr lang="en-US" sz="6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Presentación</a:t>
          </a:r>
          <a:endParaRPr lang="en-US" sz="6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rgbClr val="FFD138"/>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solidFill>
            </a:rPr>
            <a:t>Questions &amp; </a:t>
          </a:r>
          <a:r>
            <a:rPr lang="en-US" sz="600" kern="1200" dirty="0" err="1">
              <a:solidFill>
                <a:schemeClr val="bg1"/>
              </a:solidFill>
            </a:rPr>
            <a:t>Preguntas</a:t>
          </a:r>
          <a:r>
            <a:rPr lang="en-US" sz="600" kern="1200" dirty="0">
              <a:solidFill>
                <a:schemeClr val="bg1"/>
              </a:solidFill>
            </a:rPr>
            <a:t> y </a:t>
          </a:r>
          <a:r>
            <a:rPr lang="en-US" sz="600" kern="1200" dirty="0" err="1">
              <a:solidFill>
                <a:schemeClr val="bg1"/>
              </a:solidFill>
            </a:rPr>
            <a:t>comentarios</a:t>
          </a:r>
          <a:endParaRPr lang="en-US" sz="600" kern="1200" dirty="0">
            <a:solidFill>
              <a:schemeClr val="bg1"/>
            </a:solidFill>
          </a:endParaRPr>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Observaciones</a:t>
          </a:r>
          <a:r>
            <a:rPr lang="en-US" sz="600" kern="1200" dirty="0"/>
            <a:t> finales</a:t>
          </a:r>
        </a:p>
      </dsp:txBody>
      <dsp:txXfrm>
        <a:off x="7374356" y="6695"/>
        <a:ext cx="1301506" cy="215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WelcoBienvenido</a:t>
          </a:r>
          <a:r>
            <a:rPr lang="en-US" sz="600" kern="1200" dirty="0"/>
            <a:t> e </a:t>
          </a:r>
          <a:r>
            <a:rPr lang="en-US" sz="600" kern="1200" dirty="0" err="1"/>
            <a:t>introducciónme</a:t>
          </a:r>
          <a:r>
            <a:rPr lang="en-US" sz="600" kern="1200" dirty="0"/>
            <a:t> &amp; Introduction</a:t>
          </a:r>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solidFill>
                <a:schemeClr val="bg1"/>
              </a:solidFill>
            </a:rPr>
            <a:t>Presentación</a:t>
          </a:r>
          <a:endParaRPr lang="en-US" sz="6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Preguntas</a:t>
          </a:r>
          <a:r>
            <a:rPr lang="en-US" sz="600" kern="1200" dirty="0"/>
            <a:t> y </a:t>
          </a:r>
          <a:r>
            <a:rPr lang="en-US" sz="600" kern="1200" dirty="0" err="1"/>
            <a:t>comentarios</a:t>
          </a:r>
          <a:endParaRPr lang="en-US" sz="6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Observaciones</a:t>
          </a:r>
          <a:r>
            <a:rPr lang="en-US" sz="600" kern="1200" dirty="0"/>
            <a:t> finales</a:t>
          </a:r>
        </a:p>
      </dsp:txBody>
      <dsp:txXfrm>
        <a:off x="7374356" y="6695"/>
        <a:ext cx="1301506" cy="21521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Bienvenido</a:t>
          </a:r>
          <a:r>
            <a:rPr lang="en-US" sz="600" kern="1200" dirty="0"/>
            <a:t> e </a:t>
          </a:r>
          <a:r>
            <a:rPr lang="en-US" sz="600" kern="1200" dirty="0" err="1"/>
            <a:t>introducción</a:t>
          </a:r>
          <a:endParaRPr lang="en-US" sz="6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Presentación</a:t>
          </a:r>
          <a:endParaRPr lang="en-US" sz="6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rgbClr val="FFD138"/>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solidFill>
            </a:rPr>
            <a:t>Questions &amp; </a:t>
          </a:r>
          <a:r>
            <a:rPr lang="en-US" sz="600" kern="1200" dirty="0" err="1">
              <a:solidFill>
                <a:schemeClr val="bg1"/>
              </a:solidFill>
            </a:rPr>
            <a:t>Preguntas</a:t>
          </a:r>
          <a:r>
            <a:rPr lang="en-US" sz="600" kern="1200" dirty="0">
              <a:solidFill>
                <a:schemeClr val="bg1"/>
              </a:solidFill>
            </a:rPr>
            <a:t> y </a:t>
          </a:r>
          <a:r>
            <a:rPr lang="en-US" sz="600" kern="1200" dirty="0" err="1">
              <a:solidFill>
                <a:schemeClr val="bg1"/>
              </a:solidFill>
            </a:rPr>
            <a:t>comentarios</a:t>
          </a:r>
          <a:endParaRPr lang="en-US" sz="600" kern="1200" dirty="0">
            <a:solidFill>
              <a:schemeClr val="bg1"/>
            </a:solidFill>
          </a:endParaRPr>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Observaciones</a:t>
          </a:r>
          <a:r>
            <a:rPr lang="en-US" sz="600" kern="1200" dirty="0"/>
            <a:t> finales</a:t>
          </a:r>
        </a:p>
      </dsp:txBody>
      <dsp:txXfrm>
        <a:off x="7374356" y="6695"/>
        <a:ext cx="1301506" cy="21521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Bienvenido</a:t>
          </a:r>
          <a:r>
            <a:rPr lang="en-US" sz="600" kern="1200" dirty="0"/>
            <a:t> e </a:t>
          </a:r>
          <a:r>
            <a:rPr lang="en-US" sz="600" kern="1200" dirty="0" err="1"/>
            <a:t>introducción</a:t>
          </a:r>
          <a:endParaRPr lang="en-US" sz="6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Presentación</a:t>
          </a:r>
          <a:endParaRPr lang="en-US" sz="6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rgbClr val="FFD138"/>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solidFill>
            </a:rPr>
            <a:t>Questions &amp; </a:t>
          </a:r>
          <a:r>
            <a:rPr lang="en-US" sz="600" kern="1200" dirty="0" err="1">
              <a:solidFill>
                <a:schemeClr val="bg1"/>
              </a:solidFill>
            </a:rPr>
            <a:t>Preguntas</a:t>
          </a:r>
          <a:r>
            <a:rPr lang="en-US" sz="600" kern="1200" dirty="0">
              <a:solidFill>
                <a:schemeClr val="bg1"/>
              </a:solidFill>
            </a:rPr>
            <a:t> y </a:t>
          </a:r>
          <a:r>
            <a:rPr lang="en-US" sz="600" kern="1200" dirty="0" err="1">
              <a:solidFill>
                <a:schemeClr val="bg1"/>
              </a:solidFill>
            </a:rPr>
            <a:t>comentarios</a:t>
          </a:r>
          <a:endParaRPr lang="en-US" sz="600" kern="1200" dirty="0">
            <a:solidFill>
              <a:schemeClr val="bg1"/>
            </a:solidFill>
          </a:endParaRPr>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Observaciones</a:t>
          </a:r>
          <a:r>
            <a:rPr lang="en-US" sz="600" kern="1200" dirty="0"/>
            <a:t> finales</a:t>
          </a:r>
        </a:p>
      </dsp:txBody>
      <dsp:txXfrm>
        <a:off x="7374356" y="6695"/>
        <a:ext cx="1301506" cy="21521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Bienvenido</a:t>
          </a:r>
          <a:r>
            <a:rPr lang="en-US" sz="600" kern="1200" dirty="0"/>
            <a:t> e </a:t>
          </a:r>
          <a:r>
            <a:rPr lang="en-US" sz="600" kern="1200" dirty="0" err="1"/>
            <a:t>introducción</a:t>
          </a:r>
          <a:endParaRPr lang="en-US" sz="6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1450627" y="45720"/>
        <a:ext cx="210178" cy="137160"/>
      </dsp:txXfrm>
    </dsp:sp>
    <dsp:sp modelId="{2CF1BD86-17D4-4AE7-9C18-C421445BFF70}">
      <dsp:nvSpPr>
        <dsp:cNvPr id="0" name=""/>
        <dsp:cNvSpPr/>
      </dsp:nvSpPr>
      <dsp:spPr>
        <a:xfrm>
          <a:off x="1845096" y="0"/>
          <a:ext cx="1314896" cy="228600"/>
        </a:xfrm>
        <a:prstGeom prst="roundRect">
          <a:avLst>
            <a:gd name="adj" fmla="val 10000"/>
          </a:avLst>
        </a:prstGeom>
        <a:solidFill>
          <a:schemeClr val="bg1"/>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Agenda</a:t>
          </a:r>
        </a:p>
      </dsp:txBody>
      <dsp:txXfrm>
        <a:off x="1851791" y="6695"/>
        <a:ext cx="1301506" cy="215210"/>
      </dsp:txXfrm>
    </dsp:sp>
    <dsp:sp modelId="{C3D4A248-32E4-43BE-AAF0-992BDD855C1B}">
      <dsp:nvSpPr>
        <dsp:cNvPr id="0" name=""/>
        <dsp:cNvSpPr/>
      </dsp:nvSpPr>
      <dsp:spPr>
        <a:xfrm>
          <a:off x="329148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chemeClr val="lt1">
            <a:hueOff val="0"/>
            <a:satOff val="0"/>
            <a:lumOff val="0"/>
            <a:alphaOff val="0"/>
          </a:schemeClr>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Presentación</a:t>
          </a:r>
          <a:endParaRPr lang="en-US" sz="600" kern="1200" dirty="0"/>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rgbClr val="FFD138"/>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solidFill>
            </a:rPr>
            <a:t>Questions &amp; </a:t>
          </a:r>
          <a:r>
            <a:rPr lang="en-US" sz="600" kern="1200" dirty="0" err="1">
              <a:solidFill>
                <a:schemeClr val="bg1"/>
              </a:solidFill>
            </a:rPr>
            <a:t>Preguntas</a:t>
          </a:r>
          <a:r>
            <a:rPr lang="en-US" sz="600" kern="1200" dirty="0">
              <a:solidFill>
                <a:schemeClr val="bg1"/>
              </a:solidFill>
            </a:rPr>
            <a:t> y </a:t>
          </a:r>
          <a:r>
            <a:rPr lang="en-US" sz="600" kern="1200" dirty="0" err="1">
              <a:solidFill>
                <a:schemeClr val="bg1"/>
              </a:solidFill>
            </a:rPr>
            <a:t>comentarios</a:t>
          </a:r>
          <a:endParaRPr lang="en-US" sz="600" kern="1200" dirty="0">
            <a:solidFill>
              <a:schemeClr val="bg1"/>
            </a:solidFill>
          </a:endParaRPr>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err="1"/>
            <a:t>Observaciones</a:t>
          </a:r>
          <a:r>
            <a:rPr lang="en-US" sz="600" kern="1200" dirty="0"/>
            <a:t> finales</a:t>
          </a:r>
        </a:p>
      </dsp:txBody>
      <dsp:txXfrm>
        <a:off x="7374356" y="6695"/>
        <a:ext cx="1301506" cy="2152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C039-F7BE-4E4C-8311-49A23067B8B7}">
      <dsp:nvSpPr>
        <dsp:cNvPr id="0" name=""/>
        <dsp:cNvSpPr/>
      </dsp:nvSpPr>
      <dsp:spPr>
        <a:xfrm rot="5400000">
          <a:off x="1033150" y="1149513"/>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0DD58-FF07-4451-B342-59DE483F730A}">
      <dsp:nvSpPr>
        <dsp:cNvPr id="0" name=""/>
        <dsp:cNvSpPr/>
      </dsp:nvSpPr>
      <dsp:spPr>
        <a:xfrm>
          <a:off x="763801" y="22541"/>
          <a:ext cx="1711433" cy="1197947"/>
        </a:xfrm>
        <a:prstGeom prst="roundRect">
          <a:avLst>
            <a:gd name="adj" fmla="val 166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Análisis</a:t>
          </a:r>
          <a:r>
            <a:rPr lang="en-US" sz="2500" kern="1200" dirty="0"/>
            <a:t> de los </a:t>
          </a:r>
          <a:r>
            <a:rPr lang="en-US" sz="2500" kern="1200" dirty="0" err="1"/>
            <a:t>Datos</a:t>
          </a:r>
          <a:endParaRPr lang="en-US" sz="2500" kern="1200" dirty="0"/>
        </a:p>
      </dsp:txBody>
      <dsp:txXfrm>
        <a:off x="822290" y="81030"/>
        <a:ext cx="1594455" cy="1080969"/>
      </dsp:txXfrm>
    </dsp:sp>
    <dsp:sp modelId="{F4191048-128C-45E5-B0A8-42C04F535FE6}">
      <dsp:nvSpPr>
        <dsp:cNvPr id="0" name=""/>
        <dsp:cNvSpPr/>
      </dsp:nvSpPr>
      <dsp:spPr>
        <a:xfrm>
          <a:off x="2628025" y="136793"/>
          <a:ext cx="2882927"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Consultor </a:t>
          </a:r>
          <a:r>
            <a:rPr lang="en-US" sz="2000" kern="1200" dirty="0" err="1"/>
            <a:t>Estudio</a:t>
          </a:r>
          <a:r>
            <a:rPr lang="en-US" sz="2000" kern="1200" dirty="0"/>
            <a:t> de </a:t>
          </a:r>
          <a:r>
            <a:rPr lang="en-US" sz="2000" kern="1200" dirty="0" err="1"/>
            <a:t>Costos</a:t>
          </a:r>
          <a:r>
            <a:rPr lang="en-US" sz="2000" kern="1200" dirty="0"/>
            <a:t>*</a:t>
          </a:r>
        </a:p>
      </dsp:txBody>
      <dsp:txXfrm>
        <a:off x="2628025" y="136793"/>
        <a:ext cx="2882927" cy="968234"/>
      </dsp:txXfrm>
    </dsp:sp>
    <dsp:sp modelId="{AC33B40C-E698-41FF-A0A6-FE15FCEDD22E}">
      <dsp:nvSpPr>
        <dsp:cNvPr id="0" name=""/>
        <dsp:cNvSpPr/>
      </dsp:nvSpPr>
      <dsp:spPr>
        <a:xfrm rot="5400000">
          <a:off x="3033474" y="2495204"/>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332F6-205E-4F7F-A885-3F1954CD2C46}">
      <dsp:nvSpPr>
        <dsp:cNvPr id="0" name=""/>
        <dsp:cNvSpPr/>
      </dsp:nvSpPr>
      <dsp:spPr>
        <a:xfrm>
          <a:off x="2575927" y="1368232"/>
          <a:ext cx="2087828"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Compromiso</a:t>
          </a:r>
          <a:r>
            <a:rPr lang="en-US" sz="2500" kern="1200" dirty="0"/>
            <a:t> </a:t>
          </a:r>
          <a:r>
            <a:rPr lang="en-US" sz="2500" kern="1200" dirty="0" err="1"/>
            <a:t>público</a:t>
          </a:r>
          <a:endParaRPr lang="en-US" sz="2500" kern="1200" dirty="0"/>
        </a:p>
      </dsp:txBody>
      <dsp:txXfrm>
        <a:off x="2634416" y="1426721"/>
        <a:ext cx="1970850" cy="1080969"/>
      </dsp:txXfrm>
    </dsp:sp>
    <dsp:sp modelId="{79B5161E-6C84-4F7F-BEAA-57B2450C3253}">
      <dsp:nvSpPr>
        <dsp:cNvPr id="0" name=""/>
        <dsp:cNvSpPr/>
      </dsp:nvSpPr>
      <dsp:spPr>
        <a:xfrm>
          <a:off x="4596173" y="1470777"/>
          <a:ext cx="2221301"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Comentarios</a:t>
          </a:r>
          <a:r>
            <a:rPr lang="en-US" sz="2000" kern="1200" dirty="0"/>
            <a:t> </a:t>
          </a:r>
          <a:r>
            <a:rPr lang="en-US" sz="2000" kern="1200" dirty="0" err="1"/>
            <a:t>públicos</a:t>
          </a:r>
          <a:endParaRPr lang="en-US" sz="2000" kern="1200" dirty="0"/>
        </a:p>
      </dsp:txBody>
      <dsp:txXfrm>
        <a:off x="4596173" y="1470777"/>
        <a:ext cx="2221301" cy="968234"/>
      </dsp:txXfrm>
    </dsp:sp>
    <dsp:sp modelId="{1FF54BA0-86F3-42B1-A0C7-900A72FCAD50}">
      <dsp:nvSpPr>
        <dsp:cNvPr id="0" name=""/>
        <dsp:cNvSpPr/>
      </dsp:nvSpPr>
      <dsp:spPr>
        <a:xfrm>
          <a:off x="4388054" y="2713922"/>
          <a:ext cx="2564189"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Decisión</a:t>
          </a:r>
          <a:r>
            <a:rPr lang="en-US" sz="2500" kern="1200" dirty="0"/>
            <a:t> de </a:t>
          </a:r>
          <a:r>
            <a:rPr lang="en-US" sz="2500" kern="1200" dirty="0" err="1"/>
            <a:t>Implementación</a:t>
          </a:r>
          <a:endParaRPr lang="en-US" sz="2500" kern="1200" dirty="0"/>
        </a:p>
      </dsp:txBody>
      <dsp:txXfrm>
        <a:off x="4446543" y="2772411"/>
        <a:ext cx="2447211" cy="1080969"/>
      </dsp:txXfrm>
    </dsp:sp>
    <dsp:sp modelId="{63B12BBD-FB45-4A2F-84FB-F33442BA7AF5}">
      <dsp:nvSpPr>
        <dsp:cNvPr id="0" name=""/>
        <dsp:cNvSpPr/>
      </dsp:nvSpPr>
      <dsp:spPr>
        <a:xfrm>
          <a:off x="6865441" y="2816468"/>
          <a:ext cx="1244733"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 </a:t>
          </a:r>
          <a:r>
            <a:rPr lang="en-US" sz="1800" kern="1200" dirty="0" err="1"/>
            <a:t>ingeniero</a:t>
          </a:r>
          <a:r>
            <a:rPr lang="en-US" sz="1800" kern="1200" dirty="0"/>
            <a:t> de </a:t>
          </a:r>
          <a:r>
            <a:rPr lang="en-US" sz="1800" kern="1200" dirty="0" err="1"/>
            <a:t>tráfico</a:t>
          </a:r>
          <a:endParaRPr lang="en-US" sz="1800" kern="1200" dirty="0"/>
        </a:p>
      </dsp:txBody>
      <dsp:txXfrm>
        <a:off x="6865441" y="2816468"/>
        <a:ext cx="1244733" cy="968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105E-D05D-4677-BDDD-61EAC2035702}">
      <dsp:nvSpPr>
        <dsp:cNvPr id="0" name=""/>
        <dsp:cNvSpPr/>
      </dsp:nvSpPr>
      <dsp:spPr>
        <a:xfrm>
          <a:off x="4241"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Bienvenido</a:t>
          </a:r>
          <a:r>
            <a:rPr lang="en-US" sz="900" kern="1200" dirty="0"/>
            <a:t> e </a:t>
          </a:r>
          <a:r>
            <a:rPr lang="en-US" sz="900" kern="1200" dirty="0" err="1"/>
            <a:t>introducción</a:t>
          </a:r>
          <a:endParaRPr lang="en-US" sz="900" kern="1200" dirty="0"/>
        </a:p>
      </dsp:txBody>
      <dsp:txXfrm>
        <a:off x="10936" y="6695"/>
        <a:ext cx="1301506" cy="215210"/>
      </dsp:txXfrm>
    </dsp:sp>
    <dsp:sp modelId="{C0113953-FA28-40BA-854D-5A505F60FA80}">
      <dsp:nvSpPr>
        <dsp:cNvPr id="0" name=""/>
        <dsp:cNvSpPr/>
      </dsp:nvSpPr>
      <dsp:spPr>
        <a:xfrm>
          <a:off x="145062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1450627" y="45720"/>
        <a:ext cx="210178" cy="137160"/>
      </dsp:txXfrm>
    </dsp:sp>
    <dsp:sp modelId="{868D1C31-82D4-4954-9F83-D11AB732E020}">
      <dsp:nvSpPr>
        <dsp:cNvPr id="0" name=""/>
        <dsp:cNvSpPr/>
      </dsp:nvSpPr>
      <dsp:spPr>
        <a:xfrm>
          <a:off x="1845096" y="0"/>
          <a:ext cx="1314896" cy="228600"/>
        </a:xfrm>
        <a:prstGeom prst="roundRect">
          <a:avLst>
            <a:gd name="adj" fmla="val 10000"/>
          </a:avLst>
        </a:prstGeom>
        <a:solidFill>
          <a:schemeClr val="lt1">
            <a:hueOff val="0"/>
            <a:satOff val="0"/>
            <a:lumOff val="0"/>
            <a:alphaOff val="0"/>
          </a:schemeClr>
        </a:solidFill>
        <a:ln w="25400" cap="flat" cmpd="sng" algn="ctr">
          <a:solidFill>
            <a:srgbClr val="E30D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Agenda</a:t>
          </a:r>
          <a:endParaRPr lang="en-US" sz="900" kern="1200" dirty="0"/>
        </a:p>
      </dsp:txBody>
      <dsp:txXfrm>
        <a:off x="1851791" y="6695"/>
        <a:ext cx="1301506" cy="215210"/>
      </dsp:txXfrm>
    </dsp:sp>
    <dsp:sp modelId="{12C5264B-17C4-41DB-BEB0-0029DC1B5A19}">
      <dsp:nvSpPr>
        <dsp:cNvPr id="0" name=""/>
        <dsp:cNvSpPr/>
      </dsp:nvSpPr>
      <dsp:spPr>
        <a:xfrm>
          <a:off x="3291482" y="0"/>
          <a:ext cx="278758" cy="228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1482" y="45720"/>
        <a:ext cx="210178" cy="137160"/>
      </dsp:txXfrm>
    </dsp:sp>
    <dsp:sp modelId="{1446A19C-BF5E-4E42-9EEB-D91C088B0F89}">
      <dsp:nvSpPr>
        <dsp:cNvPr id="0" name=""/>
        <dsp:cNvSpPr/>
      </dsp:nvSpPr>
      <dsp:spPr>
        <a:xfrm>
          <a:off x="3685951" y="0"/>
          <a:ext cx="1314896" cy="228600"/>
        </a:xfrm>
        <a:prstGeom prst="roundRect">
          <a:avLst>
            <a:gd name="adj" fmla="val 10000"/>
          </a:avLst>
        </a:prstGeom>
        <a:solidFill>
          <a:srgbClr val="00B050"/>
        </a:solidFill>
        <a:ln w="25400" cap="flat" cmpd="sng" algn="ctr">
          <a:solidFill>
            <a:srgbClr val="0096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chemeClr val="bg1"/>
              </a:solidFill>
            </a:rPr>
            <a:t>Presentación</a:t>
          </a:r>
          <a:endParaRPr lang="en-US" sz="900" kern="1200" dirty="0">
            <a:solidFill>
              <a:schemeClr val="bg1"/>
            </a:solidFill>
          </a:endParaRPr>
        </a:p>
      </dsp:txBody>
      <dsp:txXfrm>
        <a:off x="3692646" y="6695"/>
        <a:ext cx="1301506" cy="215210"/>
      </dsp:txXfrm>
    </dsp:sp>
    <dsp:sp modelId="{3D038736-1ECF-4E76-9792-A0DD6E2B83B7}">
      <dsp:nvSpPr>
        <dsp:cNvPr id="0" name=""/>
        <dsp:cNvSpPr/>
      </dsp:nvSpPr>
      <dsp:spPr>
        <a:xfrm>
          <a:off x="5132337"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5132337" y="45720"/>
        <a:ext cx="210178" cy="137160"/>
      </dsp:txXfrm>
    </dsp:sp>
    <dsp:sp modelId="{7028E33B-33BA-46F1-9BE6-F532DAB7CCB0}">
      <dsp:nvSpPr>
        <dsp:cNvPr id="0" name=""/>
        <dsp:cNvSpPr/>
      </dsp:nvSpPr>
      <dsp:spPr>
        <a:xfrm>
          <a:off x="5526806" y="0"/>
          <a:ext cx="1314896" cy="228600"/>
        </a:xfrm>
        <a:prstGeom prst="roundRect">
          <a:avLst>
            <a:gd name="adj" fmla="val 10000"/>
          </a:avLst>
        </a:prstGeom>
        <a:solidFill>
          <a:schemeClr val="lt1">
            <a:hueOff val="0"/>
            <a:satOff val="0"/>
            <a:lumOff val="0"/>
            <a:alphaOff val="0"/>
          </a:schemeClr>
        </a:solidFill>
        <a:ln w="25400" cap="flat" cmpd="sng" algn="ctr">
          <a:solidFill>
            <a:srgbClr val="F7A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Preguntas</a:t>
          </a:r>
          <a:r>
            <a:rPr lang="en-US" sz="900" kern="1200" dirty="0"/>
            <a:t> y </a:t>
          </a:r>
          <a:r>
            <a:rPr lang="en-US" sz="900" kern="1200" dirty="0" err="1"/>
            <a:t>comentarios</a:t>
          </a:r>
          <a:endParaRPr lang="en-US" sz="900" kern="1200" dirty="0"/>
        </a:p>
      </dsp:txBody>
      <dsp:txXfrm>
        <a:off x="5533501" y="6695"/>
        <a:ext cx="1301506" cy="215210"/>
      </dsp:txXfrm>
    </dsp:sp>
    <dsp:sp modelId="{1EC7E50C-9969-4E7F-ABB9-A3BFB1CA37FF}">
      <dsp:nvSpPr>
        <dsp:cNvPr id="0" name=""/>
        <dsp:cNvSpPr/>
      </dsp:nvSpPr>
      <dsp:spPr>
        <a:xfrm>
          <a:off x="6973192" y="0"/>
          <a:ext cx="278758" cy="22860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bg1">
                <a:lumMod val="50000"/>
              </a:schemeClr>
            </a:solidFill>
          </a:endParaRPr>
        </a:p>
      </dsp:txBody>
      <dsp:txXfrm>
        <a:off x="6973192" y="45720"/>
        <a:ext cx="210178" cy="137160"/>
      </dsp:txXfrm>
    </dsp:sp>
    <dsp:sp modelId="{89302B2A-77F1-4563-A344-46BEE9F30BAF}">
      <dsp:nvSpPr>
        <dsp:cNvPr id="0" name=""/>
        <dsp:cNvSpPr/>
      </dsp:nvSpPr>
      <dsp:spPr>
        <a:xfrm>
          <a:off x="7367661" y="0"/>
          <a:ext cx="1314896" cy="228600"/>
        </a:xfrm>
        <a:prstGeom prst="roundRect">
          <a:avLst>
            <a:gd name="adj" fmla="val 10000"/>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Observaciones</a:t>
          </a:r>
          <a:r>
            <a:rPr lang="en-US" sz="900" kern="1200" dirty="0"/>
            <a:t> finales</a:t>
          </a:r>
        </a:p>
      </dsp:txBody>
      <dsp:txXfrm>
        <a:off x="7374356" y="6695"/>
        <a:ext cx="1301506" cy="2152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C039-F7BE-4E4C-8311-49A23067B8B7}">
      <dsp:nvSpPr>
        <dsp:cNvPr id="0" name=""/>
        <dsp:cNvSpPr/>
      </dsp:nvSpPr>
      <dsp:spPr>
        <a:xfrm rot="5400000">
          <a:off x="1033150" y="1149513"/>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0DD58-FF07-4451-B342-59DE483F730A}">
      <dsp:nvSpPr>
        <dsp:cNvPr id="0" name=""/>
        <dsp:cNvSpPr/>
      </dsp:nvSpPr>
      <dsp:spPr>
        <a:xfrm>
          <a:off x="763801" y="22541"/>
          <a:ext cx="1711433"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Análisis</a:t>
          </a:r>
          <a:r>
            <a:rPr lang="en-US" sz="2500" kern="1200" dirty="0"/>
            <a:t> de los </a:t>
          </a:r>
          <a:r>
            <a:rPr lang="en-US" sz="2500" kern="1200" dirty="0" err="1"/>
            <a:t>datos</a:t>
          </a:r>
          <a:endParaRPr lang="en-US" sz="2500" kern="1200" dirty="0"/>
        </a:p>
      </dsp:txBody>
      <dsp:txXfrm>
        <a:off x="822290" y="81030"/>
        <a:ext cx="1594455" cy="1080969"/>
      </dsp:txXfrm>
    </dsp:sp>
    <dsp:sp modelId="{F4191048-128C-45E5-B0A8-42C04F535FE6}">
      <dsp:nvSpPr>
        <dsp:cNvPr id="0" name=""/>
        <dsp:cNvSpPr/>
      </dsp:nvSpPr>
      <dsp:spPr>
        <a:xfrm>
          <a:off x="2628025" y="136793"/>
          <a:ext cx="2882927"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t>Resultados</a:t>
          </a:r>
          <a:r>
            <a:rPr lang="en-US" sz="1700" kern="1200" dirty="0"/>
            <a:t> del </a:t>
          </a:r>
          <a:r>
            <a:rPr lang="en-US" sz="1700" kern="1200" dirty="0" err="1"/>
            <a:t>estudio</a:t>
          </a:r>
          <a:r>
            <a:rPr lang="en-US" sz="1700" kern="1200" dirty="0"/>
            <a:t> de </a:t>
          </a:r>
          <a:r>
            <a:rPr lang="en-US" sz="1700" kern="1200" dirty="0" err="1"/>
            <a:t>consultores</a:t>
          </a:r>
          <a:endParaRPr lang="en-US" sz="1700" kern="1200" dirty="0"/>
        </a:p>
      </dsp:txBody>
      <dsp:txXfrm>
        <a:off x="2628025" y="136793"/>
        <a:ext cx="2882927" cy="968234"/>
      </dsp:txXfrm>
    </dsp:sp>
    <dsp:sp modelId="{AC33B40C-E698-41FF-A0A6-FE15FCEDD22E}">
      <dsp:nvSpPr>
        <dsp:cNvPr id="0" name=""/>
        <dsp:cNvSpPr/>
      </dsp:nvSpPr>
      <dsp:spPr>
        <a:xfrm rot="5400000">
          <a:off x="3033474" y="2495204"/>
          <a:ext cx="1016645" cy="11574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332F6-205E-4F7F-A885-3F1954CD2C46}">
      <dsp:nvSpPr>
        <dsp:cNvPr id="0" name=""/>
        <dsp:cNvSpPr/>
      </dsp:nvSpPr>
      <dsp:spPr>
        <a:xfrm>
          <a:off x="2575927" y="1368232"/>
          <a:ext cx="2087828" cy="1197947"/>
        </a:xfrm>
        <a:prstGeom prst="roundRect">
          <a:avLst>
            <a:gd name="adj" fmla="val 166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Compromiso</a:t>
          </a:r>
          <a:r>
            <a:rPr lang="en-US" sz="2500" kern="1200" dirty="0"/>
            <a:t> </a:t>
          </a:r>
          <a:r>
            <a:rPr lang="en-US" sz="2500" kern="1200" dirty="0" err="1"/>
            <a:t>público</a:t>
          </a:r>
          <a:endParaRPr lang="en-US" sz="2500" kern="1200" dirty="0"/>
        </a:p>
      </dsp:txBody>
      <dsp:txXfrm>
        <a:off x="2634416" y="1426721"/>
        <a:ext cx="1970850" cy="1080969"/>
      </dsp:txXfrm>
    </dsp:sp>
    <dsp:sp modelId="{79B5161E-6C84-4F7F-BEAA-57B2450C3253}">
      <dsp:nvSpPr>
        <dsp:cNvPr id="0" name=""/>
        <dsp:cNvSpPr/>
      </dsp:nvSpPr>
      <dsp:spPr>
        <a:xfrm>
          <a:off x="4596173" y="1470777"/>
          <a:ext cx="2221301"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t>Comentarios</a:t>
          </a:r>
          <a:r>
            <a:rPr lang="en-US" sz="1700" kern="1200" dirty="0"/>
            <a:t> </a:t>
          </a:r>
          <a:r>
            <a:rPr lang="en-US" sz="1700" kern="1200" dirty="0" err="1"/>
            <a:t>públicos</a:t>
          </a:r>
          <a:endParaRPr lang="en-US" sz="1700" kern="1200" dirty="0"/>
        </a:p>
        <a:p>
          <a:pPr marL="171450" lvl="1" indent="-171450" algn="l" defTabSz="755650">
            <a:lnSpc>
              <a:spcPct val="90000"/>
            </a:lnSpc>
            <a:spcBef>
              <a:spcPct val="0"/>
            </a:spcBef>
            <a:spcAft>
              <a:spcPct val="15000"/>
            </a:spcAft>
            <a:buChar char="•"/>
          </a:pPr>
          <a:r>
            <a:rPr lang="en-US" sz="1700" kern="1200" dirty="0" err="1"/>
            <a:t>Encuesta</a:t>
          </a:r>
          <a:endParaRPr lang="en-US" sz="1700" kern="1200" dirty="0"/>
        </a:p>
      </dsp:txBody>
      <dsp:txXfrm>
        <a:off x="4596173" y="1470777"/>
        <a:ext cx="2221301" cy="968234"/>
      </dsp:txXfrm>
    </dsp:sp>
    <dsp:sp modelId="{1FF54BA0-86F3-42B1-A0C7-900A72FCAD50}">
      <dsp:nvSpPr>
        <dsp:cNvPr id="0" name=""/>
        <dsp:cNvSpPr/>
      </dsp:nvSpPr>
      <dsp:spPr>
        <a:xfrm>
          <a:off x="4388054" y="2713922"/>
          <a:ext cx="2564189" cy="119794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Decisión</a:t>
          </a:r>
          <a:r>
            <a:rPr lang="en-US" sz="2500" kern="1200" dirty="0"/>
            <a:t> de </a:t>
          </a:r>
          <a:r>
            <a:rPr lang="en-US" sz="2500" kern="1200" dirty="0" err="1"/>
            <a:t>Implementación</a:t>
          </a:r>
          <a:endParaRPr lang="en-US" sz="2500" kern="1200" dirty="0"/>
        </a:p>
      </dsp:txBody>
      <dsp:txXfrm>
        <a:off x="4446543" y="2772411"/>
        <a:ext cx="2447211" cy="1080969"/>
      </dsp:txXfrm>
    </dsp:sp>
    <dsp:sp modelId="{63B12BBD-FB45-4A2F-84FB-F33442BA7AF5}">
      <dsp:nvSpPr>
        <dsp:cNvPr id="0" name=""/>
        <dsp:cNvSpPr/>
      </dsp:nvSpPr>
      <dsp:spPr>
        <a:xfrm>
          <a:off x="6865441" y="2816468"/>
          <a:ext cx="1244733" cy="96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 </a:t>
          </a:r>
          <a:r>
            <a:rPr lang="en-US" sz="1800" kern="1200" dirty="0" err="1"/>
            <a:t>ingeniero</a:t>
          </a:r>
          <a:r>
            <a:rPr lang="en-US" sz="1800" kern="1200" dirty="0"/>
            <a:t> de </a:t>
          </a:r>
          <a:r>
            <a:rPr lang="en-US" sz="1800" kern="1200" dirty="0" err="1"/>
            <a:t>tráfico</a:t>
          </a:r>
          <a:endParaRPr lang="en-US" sz="1800" kern="1200" dirty="0"/>
        </a:p>
      </dsp:txBody>
      <dsp:txXfrm>
        <a:off x="6865441" y="2816468"/>
        <a:ext cx="1244733" cy="9682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2A5798F-962B-4C7F-83ED-E0B4AEA1DA3B}" type="datetimeFigureOut">
              <a:rPr lang="en-US" smtClean="0"/>
              <a:t>7/14/2020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ED49874-4A9D-4324-8014-6BCA1340C897}" type="slidenum">
              <a:rPr lang="en-US" smtClean="0"/>
              <a:t>‹#›</a:t>
            </a:fld>
            <a:endParaRPr lang="en-US"/>
          </a:p>
        </p:txBody>
      </p:sp>
    </p:spTree>
    <p:extLst>
      <p:ext uri="{BB962C8B-B14F-4D97-AF65-F5344CB8AC3E}">
        <p14:creationId xmlns:p14="http://schemas.microsoft.com/office/powerpoint/2010/main" val="104775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874-4A9D-4324-8014-6BCA1340C897}" type="slidenum">
              <a:rPr lang="en-US" smtClean="0"/>
              <a:t>2</a:t>
            </a:fld>
            <a:endParaRPr lang="en-US"/>
          </a:p>
        </p:txBody>
      </p:sp>
    </p:spTree>
    <p:extLst>
      <p:ext uri="{BB962C8B-B14F-4D97-AF65-F5344CB8AC3E}">
        <p14:creationId xmlns:p14="http://schemas.microsoft.com/office/powerpoint/2010/main" val="336028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 permitieron respuestas múltiples. En orden de la mayoría de las respuestas a la menor cantidad, LEA. Parece una buena representación de personas familiarizadas con el SE y estas carreteras.</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11</a:t>
            </a:fld>
            <a:endParaRPr lang="en-US"/>
          </a:p>
        </p:txBody>
      </p:sp>
    </p:spTree>
    <p:extLst>
      <p:ext uri="{BB962C8B-B14F-4D97-AF65-F5344CB8AC3E}">
        <p14:creationId xmlns:p14="http://schemas.microsoft.com/office/powerpoint/2010/main" val="36427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Estos gráficos circulares muestran casi la mitad de la conducción de </a:t>
            </a:r>
            <a:r>
              <a:rPr lang="es-ES" baseline="0" dirty="0" err="1"/>
              <a:t>Chelton</a:t>
            </a:r>
            <a:r>
              <a:rPr lang="es-ES" baseline="0" dirty="0"/>
              <a:t> diariamente; aproximadamente un tercio están familiarizados con Jet </a:t>
            </a:r>
            <a:r>
              <a:rPr lang="es-ES" baseline="0" dirty="0" err="1"/>
              <a:t>Wing</a:t>
            </a:r>
            <a:r>
              <a:rPr lang="es-ES" baseline="0" dirty="0"/>
              <a:t>.</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12</a:t>
            </a:fld>
            <a:endParaRPr lang="en-US"/>
          </a:p>
        </p:txBody>
      </p:sp>
    </p:spTree>
    <p:extLst>
      <p:ext uri="{BB962C8B-B14F-4D97-AF65-F5344CB8AC3E}">
        <p14:creationId xmlns:p14="http://schemas.microsoft.com/office/powerpoint/2010/main" val="282344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¿Usted o alguien de su familia utiliza alguno de los carriles para bicicletas que existen actualmente en </a:t>
            </a:r>
            <a:r>
              <a:rPr lang="es-ES" dirty="0" err="1"/>
              <a:t>Chelton</a:t>
            </a:r>
            <a:r>
              <a:rPr lang="es-ES" dirty="0"/>
              <a:t> </a:t>
            </a:r>
            <a:r>
              <a:rPr lang="es-ES" dirty="0" err="1"/>
              <a:t>Rd</a:t>
            </a:r>
            <a:r>
              <a:rPr lang="es-ES" dirty="0"/>
              <a:t> o Jet </a:t>
            </a:r>
            <a:r>
              <a:rPr lang="es-ES" dirty="0" err="1"/>
              <a:t>Wing</a:t>
            </a:r>
            <a:r>
              <a:rPr lang="es-ES" dirty="0"/>
              <a:t>?</a:t>
            </a:r>
          </a:p>
          <a:p>
            <a:endParaRPr lang="es-ES" dirty="0"/>
          </a:p>
          <a:p>
            <a:r>
              <a:rPr lang="es-ES" dirty="0"/>
              <a:t>Si es 36%</a:t>
            </a:r>
          </a:p>
          <a:p>
            <a:r>
              <a:rPr lang="es-ES" dirty="0"/>
              <a:t>No es 64%</a:t>
            </a:r>
          </a:p>
          <a:p>
            <a:endParaRPr lang="es-ES" dirty="0"/>
          </a:p>
          <a:p>
            <a:r>
              <a:rPr lang="es-ES" dirty="0"/>
              <a:t>Eso sugiere una familiaridad con la infraestructura para bicicletas en el área también.</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13</a:t>
            </a:fld>
            <a:endParaRPr lang="en-US"/>
          </a:p>
        </p:txBody>
      </p:sp>
    </p:spTree>
    <p:extLst>
      <p:ext uri="{BB962C8B-B14F-4D97-AF65-F5344CB8AC3E}">
        <p14:creationId xmlns:p14="http://schemas.microsoft.com/office/powerpoint/2010/main" val="301760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¿Qué importancia tienen para usted los siguientes problemas?</a:t>
            </a:r>
          </a:p>
          <a:p>
            <a:endParaRPr lang="es-ES" dirty="0"/>
          </a:p>
          <a:p>
            <a:r>
              <a:rPr lang="es-ES" dirty="0"/>
              <a:t>Todos estos son importantes, ¿verdad? Y eso es lo que dicen los datos de la encuesta.</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14</a:t>
            </a:fld>
            <a:endParaRPr lang="en-US"/>
          </a:p>
        </p:txBody>
      </p:sp>
    </p:spTree>
    <p:extLst>
      <p:ext uri="{BB962C8B-B14F-4D97-AF65-F5344CB8AC3E}">
        <p14:creationId xmlns:p14="http://schemas.microsoft.com/office/powerpoint/2010/main" val="137579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ES" baseline="0" dirty="0"/>
              <a:t>Sin excepción, la "máxima prioridad" recibió más respuestas que ninguna otra, y la mayoría de los problemas mostraban un cuadro muy parecido a este, con la mayoría de las respuestas para la máxima prioridad y luego en el futuro.</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15</a:t>
            </a:fld>
            <a:endParaRPr lang="en-US"/>
          </a:p>
        </p:txBody>
      </p:sp>
    </p:spTree>
    <p:extLst>
      <p:ext uri="{BB962C8B-B14F-4D97-AF65-F5344CB8AC3E}">
        <p14:creationId xmlns:p14="http://schemas.microsoft.com/office/powerpoint/2010/main" val="108752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Y la buena noticia es que LEER Y, en general, estos proyectos propuestos respaldan esos valores. Leer. Los tiempos de viaje más lentos se deben principalmente a la desaceleración del tráfico en 5 mph en promedio.</a:t>
            </a:r>
          </a:p>
          <a:p>
            <a:endParaRPr lang="es-ES" dirty="0"/>
          </a:p>
          <a:p>
            <a:r>
              <a:rPr lang="es-ES" dirty="0"/>
              <a:t>24-47 s, de 3.6 minutos a 4.3 minutos (el coro de la canción) un comercial de radio más</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16</a:t>
            </a:fld>
            <a:endParaRPr lang="en-US"/>
          </a:p>
        </p:txBody>
      </p:sp>
    </p:spTree>
    <p:extLst>
      <p:ext uri="{BB962C8B-B14F-4D97-AF65-F5344CB8AC3E}">
        <p14:creationId xmlns:p14="http://schemas.microsoft.com/office/powerpoint/2010/main" val="26524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Y es interesante que el único valor que no es compatible con estos proyectos es el que tiene un patrón marcadamente diferente. Aunque más personas respondieron que llegar a los destinos rápidamente era una alta prioridad, muchas más personas fueron neutrales sobre este tema, o incluso consideraron que era una prioridad muy baja que para cualquiera de los otros.</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17</a:t>
            </a:fld>
            <a:endParaRPr lang="en-US"/>
          </a:p>
        </p:txBody>
      </p:sp>
    </p:spTree>
    <p:extLst>
      <p:ext uri="{BB962C8B-B14F-4D97-AF65-F5344CB8AC3E}">
        <p14:creationId xmlns:p14="http://schemas.microsoft.com/office/powerpoint/2010/main" val="427600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Indique cuán importante es cada uno de los siguientes para usted y / o su familia.</a:t>
            </a:r>
          </a:p>
          <a:p>
            <a:endParaRPr lang="es-ES" dirty="0"/>
          </a:p>
          <a:p>
            <a:r>
              <a:rPr lang="es-ES" dirty="0"/>
              <a:t>Casi en todos los ámbitos, estos fueron importantes o muy importantes para la mayoría de los encuestados, lo que sugiere que nuestra audiencia está compuesta por defensores del sureste, lo cual es genial.</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18</a:t>
            </a:fld>
            <a:endParaRPr lang="en-US"/>
          </a:p>
        </p:txBody>
      </p:sp>
    </p:spTree>
    <p:extLst>
      <p:ext uri="{BB962C8B-B14F-4D97-AF65-F5344CB8AC3E}">
        <p14:creationId xmlns:p14="http://schemas.microsoft.com/office/powerpoint/2010/main" val="132616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visión para el transporte en el sudeste de Colorado Springs incluye carreteras más seguras y más conectadas que benefician a TODOS los usuarios.</a:t>
            </a:r>
          </a:p>
          <a:p>
            <a:endParaRPr lang="es-ES" dirty="0"/>
          </a:p>
          <a:p>
            <a:r>
              <a:rPr lang="es-ES" dirty="0"/>
              <a:t>Todavía había más personas que estaban de acuerdo o muy de acuerdo, pero un número saludable era neutral o no estaba de acuerdo.</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19</a:t>
            </a:fld>
            <a:endParaRPr lang="en-US"/>
          </a:p>
        </p:txBody>
      </p:sp>
    </p:spTree>
    <p:extLst>
      <p:ext uri="{BB962C8B-B14F-4D97-AF65-F5344CB8AC3E}">
        <p14:creationId xmlns:p14="http://schemas.microsoft.com/office/powerpoint/2010/main" val="3632373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people agreed or strongly agreed, but there</a:t>
            </a:r>
            <a:r>
              <a:rPr lang="en-US" baseline="0" dirty="0"/>
              <a:t> is some disagreement about whether this project supports the vision. The response was similar for Jet Wing. It’s not quite clear whether people were offering their opinions about the projects or whether the projects fit the vision. </a:t>
            </a:r>
          </a:p>
          <a:p>
            <a:endParaRPr lang="en-US" baseline="0" dirty="0"/>
          </a:p>
          <a:p>
            <a:pPr defTabSz="966612">
              <a:defRPr/>
            </a:pPr>
            <a:r>
              <a:rPr lang="en-US" dirty="0"/>
              <a:t>Our final</a:t>
            </a:r>
            <a:r>
              <a:rPr lang="en-US" baseline="0" dirty="0"/>
              <a:t> question was asking what else you wanted the project team to know. Over half of respondents took the time to write in their thoughts, and we appreciate all of you who </a:t>
            </a:r>
            <a:r>
              <a:rPr lang="es-ES" baseline="0" dirty="0"/>
              <a:t>Más personas estuvieron de acuerdo o muy de acuerdo, pero hay un cierto desacuerdo sobre si este proyecto apoya la visión. La respuesta fue similar para Jet </a:t>
            </a:r>
            <a:r>
              <a:rPr lang="es-ES" baseline="0" dirty="0" err="1"/>
              <a:t>Wing</a:t>
            </a:r>
            <a:r>
              <a:rPr lang="es-ES" baseline="0" dirty="0"/>
              <a:t>. No está muy claro si las personas ofrecían sus opiniones sobre los proyectos o si los proyectos se ajustan a la visión.</a:t>
            </a:r>
          </a:p>
          <a:p>
            <a:pPr defTabSz="966612">
              <a:defRPr/>
            </a:pPr>
            <a:endParaRPr lang="es-ES" baseline="0" dirty="0"/>
          </a:p>
          <a:p>
            <a:pPr defTabSz="966612">
              <a:defRPr/>
            </a:pPr>
            <a:r>
              <a:rPr lang="es-ES" baseline="0" dirty="0"/>
              <a:t>Nuestra última pregunta fue preguntar qué más quería que supiera el equipo del proyecto. Más de la mitad de los encuestados se tomó el tiempo para escribir sus pensamientos, y apreciamos a todos los que se tomaron el tiempo para hacerlo. Todavía nos estamos tomando el tiempo para procesar completamente, pero las respuestas variaron ampliamente. Algunas personas aman este proyecto y quieren más, otros apoyan la maximización del espacio asignado a los vehículos sobre todo lo demás. Hubo algunas sugerencias de mejora, que estamos considerando. Podrá leer todos los comentarios en la página web.</a:t>
            </a:r>
            <a:r>
              <a:rPr lang="en-US" baseline="0" dirty="0"/>
              <a:t> the time to do so. We are still taking the time to process fully, but the responses varied widely. Some people love this project and want more like it, others support maximizing space allotted to vehicles over everything else. There were some suggestions for improvement, which we are considering. You will be able to read all the comments on the webpage.</a:t>
            </a:r>
            <a:endParaRPr lang="en-US" dirty="0"/>
          </a:p>
          <a:p>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20</a:t>
            </a:fld>
            <a:endParaRPr lang="en-US"/>
          </a:p>
        </p:txBody>
      </p:sp>
    </p:spTree>
    <p:extLst>
      <p:ext uri="{BB962C8B-B14F-4D97-AF65-F5344CB8AC3E}">
        <p14:creationId xmlns:p14="http://schemas.microsoft.com/office/powerpoint/2010/main" val="145602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Siguiente</a:t>
            </a:r>
            <a:r>
              <a:rPr lang="en-US" baseline="0" dirty="0"/>
              <a:t> </a:t>
            </a:r>
            <a:r>
              <a:rPr lang="en-US" baseline="0" dirty="0" err="1"/>
              <a:t>diapositiva</a:t>
            </a:r>
            <a:r>
              <a:rPr lang="en-US" baseline="0" dirty="0"/>
              <a:t>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a:t>
            </a:fld>
            <a:endParaRPr lang="en-US" dirty="0"/>
          </a:p>
        </p:txBody>
      </p:sp>
    </p:spTree>
    <p:extLst>
      <p:ext uri="{BB962C8B-B14F-4D97-AF65-F5344CB8AC3E}">
        <p14:creationId xmlns:p14="http://schemas.microsoft.com/office/powerpoint/2010/main" val="1939809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Recordatorio para cualquiera que haya llegado tarde:: Siguiente pagina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21</a:t>
            </a:fld>
            <a:endParaRPr lang="en-US" dirty="0"/>
          </a:p>
        </p:txBody>
      </p:sp>
    </p:spTree>
    <p:extLst>
      <p:ext uri="{BB962C8B-B14F-4D97-AF65-F5344CB8AC3E}">
        <p14:creationId xmlns:p14="http://schemas.microsoft.com/office/powerpoint/2010/main" val="2613652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Siguiente pagina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22</a:t>
            </a:fld>
            <a:endParaRPr lang="en-US" dirty="0"/>
          </a:p>
        </p:txBody>
      </p:sp>
    </p:spTree>
    <p:extLst>
      <p:ext uri="{BB962C8B-B14F-4D97-AF65-F5344CB8AC3E}">
        <p14:creationId xmlns:p14="http://schemas.microsoft.com/office/powerpoint/2010/main" val="87471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Como se mencionó anteriormente, estamos aquí esta noche también para discutir los hallazgos de los consultores para el otro segmento más complicado de </a:t>
            </a:r>
            <a:r>
              <a:rPr lang="es-ES" dirty="0" err="1"/>
              <a:t>Chelton</a:t>
            </a:r>
            <a:r>
              <a:rPr lang="es-ES" dirty="0"/>
              <a:t>. Destino rico, pero cruza dos intersecciones desafiantes, </a:t>
            </a:r>
            <a:r>
              <a:rPr lang="es-ES" dirty="0" err="1"/>
              <a:t>Fountain</a:t>
            </a:r>
            <a:r>
              <a:rPr lang="es-ES" dirty="0"/>
              <a:t> </a:t>
            </a:r>
            <a:r>
              <a:rPr lang="es-ES" dirty="0" err="1"/>
              <a:t>Blvd</a:t>
            </a:r>
            <a:r>
              <a:rPr lang="es-ES" dirty="0"/>
              <a:t> / </a:t>
            </a:r>
            <a:r>
              <a:rPr lang="es-ES" dirty="0" err="1"/>
              <a:t>Hwy</a:t>
            </a:r>
            <a:r>
              <a:rPr lang="es-ES" dirty="0"/>
              <a:t> 24 y </a:t>
            </a:r>
            <a:r>
              <a:rPr lang="es-ES" dirty="0" err="1"/>
              <a:t>Academy</a:t>
            </a:r>
            <a:r>
              <a:rPr lang="es-ES" dirty="0"/>
              <a:t> </a:t>
            </a:r>
            <a:r>
              <a:rPr lang="es-ES" dirty="0" err="1"/>
              <a:t>Blvd</a:t>
            </a:r>
            <a:r>
              <a:rPr lang="es-ES" dirty="0"/>
              <a:t>.</a:t>
            </a:r>
          </a:p>
          <a:p>
            <a:endParaRPr lang="es-ES" dirty="0"/>
          </a:p>
          <a:p>
            <a:r>
              <a:rPr lang="es-ES" dirty="0"/>
              <a:t>Hablamos en la última reunión sobre los destinos a lo largo de este corredor y sobre los beneficios de un proyecto para calmar carreteras, por lo que no vamos a entrar en eso aquí. Sin embargo, quisimos hablar específicamente con ambas intersecciones.</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23</a:t>
            </a:fld>
            <a:endParaRPr lang="en-US"/>
          </a:p>
        </p:txBody>
      </p:sp>
    </p:spTree>
    <p:extLst>
      <p:ext uri="{BB962C8B-B14F-4D97-AF65-F5344CB8AC3E}">
        <p14:creationId xmlns:p14="http://schemas.microsoft.com/office/powerpoint/2010/main" val="1942689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Primero, hablamos un poco sobre esto en la última reunión pública. Esto es lo que se entiende por operaciones aceptables en una intersección. LEA Probablemente muchos de ustedes tienen experiencia de primera mano en un momento u otro con una intersección que funciona de manera subóptima. Es inevitable en ciertas circunstancias, como una gran tormenta, un accidente o un evento que ha cerrado carreteras o tráfico pesado de turistas en las montañas, pero nuestro objetivo es mantener operaciones aceptables en general en nuestras intersecciones.</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24</a:t>
            </a:fld>
            <a:endParaRPr lang="en-US"/>
          </a:p>
        </p:txBody>
      </p:sp>
    </p:spTree>
    <p:extLst>
      <p:ext uri="{BB962C8B-B14F-4D97-AF65-F5344CB8AC3E}">
        <p14:creationId xmlns:p14="http://schemas.microsoft.com/office/powerpoint/2010/main" val="57444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es una intersección concurrida, que lleva a las personas en vehículos a la Academia, un corredor principal de norte a sur a través de la ciudad. El rol de la Academia es transportar muchos vehículos de manera eficiente, y cualquier cambio debe mantener eso para el sistema de tráfico. Existen restricciones operativas para extender el carril para bicicletas amortiguado a través de la intersección de la Academia de la misma manera que lo hemos hecho en otras partes del proyecto.</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25</a:t>
            </a:fld>
            <a:endParaRPr lang="en-US"/>
          </a:p>
        </p:txBody>
      </p:sp>
    </p:spTree>
    <p:extLst>
      <p:ext uri="{BB962C8B-B14F-4D97-AF65-F5344CB8AC3E}">
        <p14:creationId xmlns:p14="http://schemas.microsoft.com/office/powerpoint/2010/main" val="1434481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Básicamente, el análisis de datos descubrió que, en parte debido a que la intersección con Delta está tan cerca de </a:t>
            </a:r>
            <a:r>
              <a:rPr lang="es-ES" dirty="0" err="1"/>
              <a:t>Academy</a:t>
            </a:r>
            <a:r>
              <a:rPr lang="es-ES" dirty="0"/>
              <a:t>, si convirtiéramos un carril en un carril bici amortiguado, no tenemos espacio para los vehículos que esperan en un semáforo en rojo en </a:t>
            </a:r>
            <a:r>
              <a:rPr lang="es-ES" dirty="0" err="1"/>
              <a:t>Academy</a:t>
            </a:r>
            <a:r>
              <a:rPr lang="es-ES" dirty="0"/>
              <a:t> . No sin causar congestión en la intersección del Delta, o quedarse sin espacio para que la gente espere a girar hacia el norte, o hacer que los vehículos tengan que esperar a que pase la PRÓXIMA luz verde. Ninguno de estos son resultados aceptables para la red de tráfico.</a:t>
            </a:r>
          </a:p>
          <a:p>
            <a:endParaRPr lang="es-ES" dirty="0"/>
          </a:p>
          <a:p>
            <a:r>
              <a:rPr lang="es-ES" dirty="0"/>
              <a:t>Y la próxima intersección atrás, en Delta. Esto también es inaceptable para la ciudad.</a:t>
            </a:r>
          </a:p>
          <a:p>
            <a:endParaRPr lang="es-ES" dirty="0"/>
          </a:p>
          <a:p>
            <a:r>
              <a:rPr lang="es-ES" dirty="0"/>
              <a:t>Otra forma de resolver este problema podría ser cambiar el tiempo de señal en la Academia para darle más tiempo verde a </a:t>
            </a:r>
            <a:r>
              <a:rPr lang="es-ES" dirty="0" err="1"/>
              <a:t>Chelton</a:t>
            </a:r>
            <a:r>
              <a:rPr lang="es-ES" dirty="0"/>
              <a:t>. Sin embargo, la Academia es una vía principal, una arteria principal a través de la Ciudad, y los tiempos rojos más largos en la Academia dañarían su capacidad para mover muchos vehículos de manera eficiente.</a:t>
            </a:r>
            <a:endParaRPr lang="en-US" strike="sngStrike" dirty="0"/>
          </a:p>
        </p:txBody>
      </p:sp>
      <p:sp>
        <p:nvSpPr>
          <p:cNvPr id="4" name="Slide Number Placeholder 3"/>
          <p:cNvSpPr>
            <a:spLocks noGrp="1"/>
          </p:cNvSpPr>
          <p:nvPr>
            <p:ph type="sldNum" sz="quarter" idx="10"/>
          </p:nvPr>
        </p:nvSpPr>
        <p:spPr/>
        <p:txBody>
          <a:bodyPr/>
          <a:lstStyle/>
          <a:p>
            <a:fld id="{DED49874-4A9D-4324-8014-6BCA1340C897}" type="slidenum">
              <a:rPr lang="en-US" smtClean="0"/>
              <a:t>26</a:t>
            </a:fld>
            <a:endParaRPr lang="en-US"/>
          </a:p>
        </p:txBody>
      </p:sp>
    </p:spTree>
    <p:extLst>
      <p:ext uri="{BB962C8B-B14F-4D97-AF65-F5344CB8AC3E}">
        <p14:creationId xmlns:p14="http://schemas.microsoft.com/office/powerpoint/2010/main" val="483395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Sin embargo, tenemos algo de espacio para trabajar, lo que nos permite algunas opciones para mantener la conectividad a través de la intersección.</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27</a:t>
            </a:fld>
            <a:endParaRPr lang="en-US"/>
          </a:p>
        </p:txBody>
      </p:sp>
    </p:spTree>
    <p:extLst>
      <p:ext uri="{BB962C8B-B14F-4D97-AF65-F5344CB8AC3E}">
        <p14:creationId xmlns:p14="http://schemas.microsoft.com/office/powerpoint/2010/main" val="75387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izquierdas protegidas = cuando las izquierdas tienen su propio tiempo separado para ir, y no pueden ir durante el resto del ciclo. Esto ayudaría a proteger a las personas en los carriles para bicicletas de los conflictos con las personas que giran a la izquierda.</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28</a:t>
            </a:fld>
            <a:endParaRPr lang="en-US"/>
          </a:p>
        </p:txBody>
      </p:sp>
    </p:spTree>
    <p:extLst>
      <p:ext uri="{BB962C8B-B14F-4D97-AF65-F5344CB8AC3E}">
        <p14:creationId xmlns:p14="http://schemas.microsoft.com/office/powerpoint/2010/main" val="3274588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Ninguno de estos es un factor decisivo, pero todos estos requieren tiempo y atención para trabajar y desarrollar un enfoque reflexivo que funcione para las personas en bicicleta y la red de tráfico.</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29</a:t>
            </a:fld>
            <a:endParaRPr lang="en-US"/>
          </a:p>
        </p:txBody>
      </p:sp>
    </p:spTree>
    <p:extLst>
      <p:ext uri="{BB962C8B-B14F-4D97-AF65-F5344CB8AC3E}">
        <p14:creationId xmlns:p14="http://schemas.microsoft.com/office/powerpoint/2010/main" val="370601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Este hecho significa que no podemos encontrar una solución sin trabajar estrechamente con CDOT. Lo hemos hecho en el pasado y continuaremos haciéndolo.</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30</a:t>
            </a:fld>
            <a:endParaRPr lang="en-US"/>
          </a:p>
        </p:txBody>
      </p:sp>
    </p:spTree>
    <p:extLst>
      <p:ext uri="{BB962C8B-B14F-4D97-AF65-F5344CB8AC3E}">
        <p14:creationId xmlns:p14="http://schemas.microsoft.com/office/powerpoint/2010/main" val="205367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Siguiente</a:t>
            </a:r>
            <a:r>
              <a:rPr lang="en-US" baseline="0" dirty="0"/>
              <a:t> </a:t>
            </a:r>
            <a:r>
              <a:rPr lang="en-US" baseline="0" dirty="0" err="1"/>
              <a:t>diapositiva</a:t>
            </a:r>
            <a:r>
              <a:rPr lang="en-US" baseline="0" dirty="0"/>
              <a:t>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4</a:t>
            </a:fld>
            <a:endParaRPr lang="en-US" dirty="0"/>
          </a:p>
        </p:txBody>
      </p:sp>
    </p:spTree>
    <p:extLst>
      <p:ext uri="{BB962C8B-B14F-4D97-AF65-F5344CB8AC3E}">
        <p14:creationId xmlns:p14="http://schemas.microsoft.com/office/powerpoint/2010/main" val="69302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ES" dirty="0">
                <a:latin typeface="Lao UI" panose="020B0502040204020203" pitchFamily="34" charset="0"/>
                <a:cs typeface="Lao UI" panose="020B0502040204020203" pitchFamily="34" charset="0"/>
              </a:rPr>
              <a:t>Nuestro modelo sugiere que las operaciones en </a:t>
            </a:r>
            <a:r>
              <a:rPr lang="es-ES" dirty="0" err="1">
                <a:latin typeface="Lao UI" panose="020B0502040204020203" pitchFamily="34" charset="0"/>
                <a:cs typeface="Lao UI" panose="020B0502040204020203" pitchFamily="34" charset="0"/>
              </a:rPr>
              <a:t>Fountain</a:t>
            </a:r>
            <a:r>
              <a:rPr lang="es-ES" dirty="0">
                <a:latin typeface="Lao UI" panose="020B0502040204020203" pitchFamily="34" charset="0"/>
                <a:cs typeface="Lao UI" panose="020B0502040204020203" pitchFamily="34" charset="0"/>
              </a:rPr>
              <a:t> / </a:t>
            </a:r>
            <a:r>
              <a:rPr lang="es-ES" dirty="0" err="1">
                <a:latin typeface="Lao UI" panose="020B0502040204020203" pitchFamily="34" charset="0"/>
                <a:cs typeface="Lao UI" panose="020B0502040204020203" pitchFamily="34" charset="0"/>
              </a:rPr>
              <a:t>Chelton</a:t>
            </a:r>
            <a:r>
              <a:rPr lang="es-ES" dirty="0">
                <a:latin typeface="Lao UI" panose="020B0502040204020203" pitchFamily="34" charset="0"/>
                <a:cs typeface="Lao UI" panose="020B0502040204020203" pitchFamily="34" charset="0"/>
              </a:rPr>
              <a:t> se erosionarían significativamente con solo un carril directo en </a:t>
            </a:r>
            <a:r>
              <a:rPr lang="es-ES" dirty="0" err="1">
                <a:latin typeface="Lao UI" panose="020B0502040204020203" pitchFamily="34" charset="0"/>
                <a:cs typeface="Lao UI" panose="020B0502040204020203" pitchFamily="34" charset="0"/>
              </a:rPr>
              <a:t>Chelton</a:t>
            </a:r>
            <a:r>
              <a:rPr lang="es-ES" dirty="0">
                <a:latin typeface="Lao UI" panose="020B0502040204020203" pitchFamily="34" charset="0"/>
                <a:cs typeface="Lao UI" panose="020B0502040204020203" pitchFamily="34" charset="0"/>
              </a:rPr>
              <a:t>, en particular cuando se observan las proyecciones de tráfico futuras. </a:t>
            </a:r>
            <a:r>
              <a:rPr lang="es-ES" dirty="0" err="1">
                <a:latin typeface="Lao UI" panose="020B0502040204020203" pitchFamily="34" charset="0"/>
                <a:cs typeface="Lao UI" panose="020B0502040204020203" pitchFamily="34" charset="0"/>
              </a:rPr>
              <a:t>Chelton</a:t>
            </a:r>
            <a:r>
              <a:rPr lang="es-ES" dirty="0">
                <a:latin typeface="Lao UI" panose="020B0502040204020203" pitchFamily="34" charset="0"/>
                <a:cs typeface="Lao UI" panose="020B0502040204020203" pitchFamily="34" charset="0"/>
              </a:rPr>
              <a:t> en los accesos a </a:t>
            </a:r>
            <a:r>
              <a:rPr lang="es-ES" dirty="0" err="1">
                <a:latin typeface="Lao UI" panose="020B0502040204020203" pitchFamily="34" charset="0"/>
                <a:cs typeface="Lao UI" panose="020B0502040204020203" pitchFamily="34" charset="0"/>
              </a:rPr>
              <a:t>Fountain</a:t>
            </a:r>
            <a:r>
              <a:rPr lang="es-ES" dirty="0">
                <a:latin typeface="Lao UI" panose="020B0502040204020203" pitchFamily="34" charset="0"/>
                <a:cs typeface="Lao UI" panose="020B0502040204020203" pitchFamily="34" charset="0"/>
              </a:rPr>
              <a:t> no tiene suficiente espacio para mantener las operaciones en la intersección, al tiempo que proporciona algo más que el mínimo de infraestructura para bicicletas a través de la intersección.</a:t>
            </a:r>
            <a:endParaRPr lang="en-US" dirty="0">
              <a:latin typeface="Lao UI" panose="020B0502040204020203" pitchFamily="34" charset="0"/>
              <a:cs typeface="Lao UI" panose="020B0502040204020203" pitchFamily="34" charset="0"/>
            </a:endParaRPr>
          </a:p>
        </p:txBody>
      </p:sp>
      <p:sp>
        <p:nvSpPr>
          <p:cNvPr id="4" name="Slide Number Placeholder 3"/>
          <p:cNvSpPr>
            <a:spLocks noGrp="1"/>
          </p:cNvSpPr>
          <p:nvPr>
            <p:ph type="sldNum" sz="quarter" idx="10"/>
          </p:nvPr>
        </p:nvSpPr>
        <p:spPr/>
        <p:txBody>
          <a:bodyPr/>
          <a:lstStyle/>
          <a:p>
            <a:fld id="{DED49874-4A9D-4324-8014-6BCA1340C897}" type="slidenum">
              <a:rPr lang="en-US" smtClean="0"/>
              <a:t>31</a:t>
            </a:fld>
            <a:endParaRPr lang="en-US"/>
          </a:p>
        </p:txBody>
      </p:sp>
    </p:spTree>
    <p:extLst>
      <p:ext uri="{BB962C8B-B14F-4D97-AF65-F5344CB8AC3E}">
        <p14:creationId xmlns:p14="http://schemas.microsoft.com/office/powerpoint/2010/main" val="3104419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El estándar de la ciudad para el ancho del carril es de 11 pies, por lo que ya estamos más bajos que el sur de la intersección. Esto nos da casi ninguna flexibilidad para cambiar los patrones de trazado de líneas mientras se mantiene el mismo número de carriles.</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32</a:t>
            </a:fld>
            <a:endParaRPr lang="en-US"/>
          </a:p>
        </p:txBody>
      </p:sp>
    </p:spTree>
    <p:extLst>
      <p:ext uri="{BB962C8B-B14F-4D97-AF65-F5344CB8AC3E}">
        <p14:creationId xmlns:p14="http://schemas.microsoft.com/office/powerpoint/2010/main" val="745714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Si no tenemos el espacio en la carretera como lo es ahora, ¿no podemos ampliarlo? Claro, solo que no fácilmente. Si observa </a:t>
            </a:r>
            <a:r>
              <a:rPr lang="es-ES" baseline="0" dirty="0" err="1"/>
              <a:t>Chelton</a:t>
            </a:r>
            <a:r>
              <a:rPr lang="es-ES" baseline="0" dirty="0"/>
              <a:t> y </a:t>
            </a:r>
            <a:r>
              <a:rPr lang="es-ES" baseline="0" dirty="0" err="1"/>
              <a:t>Fountain</a:t>
            </a:r>
            <a:r>
              <a:rPr lang="es-ES" baseline="0" dirty="0"/>
              <a:t>, en este caso al norte de la intersección, estas líneas rojas indican líneas de propiedad. La acera adjunta en el cuadrante NW de la intersección parece estar ya en propiedad privada, probablemente con una servidumbre, y en el lado NE, la línea de propiedad está en la parte posterior de la acera. Ampliar el camino o la acera implicaría adquirir derechos de paso o servidumbres, que no son un obstáculo para el espectáculo, pero agregarán tiempo y gastos a cualquier proyecto por aquí.</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33</a:t>
            </a:fld>
            <a:endParaRPr lang="en-US"/>
          </a:p>
        </p:txBody>
      </p:sp>
    </p:spTree>
    <p:extLst>
      <p:ext uri="{BB962C8B-B14F-4D97-AF65-F5344CB8AC3E}">
        <p14:creationId xmlns:p14="http://schemas.microsoft.com/office/powerpoint/2010/main" val="3597986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Explicar</a:t>
            </a:r>
            <a:r>
              <a:rPr lang="en-US" dirty="0"/>
              <a:t> las </a:t>
            </a:r>
            <a:r>
              <a:rPr lang="en-US" dirty="0" err="1"/>
              <a:t>izquierdas</a:t>
            </a:r>
            <a:r>
              <a:rPr lang="en-US" dirty="0"/>
              <a:t> </a:t>
            </a:r>
            <a:r>
              <a:rPr lang="en-US" dirty="0" err="1"/>
              <a:t>protegidas</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34</a:t>
            </a:fld>
            <a:endParaRPr lang="en-US"/>
          </a:p>
        </p:txBody>
      </p:sp>
    </p:spTree>
    <p:extLst>
      <p:ext uri="{BB962C8B-B14F-4D97-AF65-F5344CB8AC3E}">
        <p14:creationId xmlns:p14="http://schemas.microsoft.com/office/powerpoint/2010/main" val="93816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Tenga en cuenta que también tenemos la oportunidad de abordar esta sección de </a:t>
            </a:r>
            <a:r>
              <a:rPr lang="es-ES" dirty="0" err="1"/>
              <a:t>Chelton</a:t>
            </a:r>
            <a:r>
              <a:rPr lang="es-ES" dirty="0"/>
              <a:t> como dos segmentos separados, divididos por Delta Drive, y manejados en plazos individuales.</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35</a:t>
            </a:fld>
            <a:endParaRPr lang="en-US"/>
          </a:p>
        </p:txBody>
      </p:sp>
    </p:spTree>
    <p:extLst>
      <p:ext uri="{BB962C8B-B14F-4D97-AF65-F5344CB8AC3E}">
        <p14:creationId xmlns:p14="http://schemas.microsoft.com/office/powerpoint/2010/main" val="3643535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ES" dirty="0"/>
              <a:t>Al igual que en la reunión anterior, ahora queremos saber qué siente el público sobre lo que hemos presentado hoy.</a:t>
            </a:r>
          </a:p>
          <a:p>
            <a:pPr defTabSz="966612">
              <a:defRPr/>
            </a:pPr>
            <a:endParaRPr lang="es-ES" dirty="0"/>
          </a:p>
          <a:p>
            <a:pPr defTabSz="966612">
              <a:defRPr/>
            </a:pPr>
            <a:r>
              <a:rPr lang="es-ES" dirty="0"/>
              <a:t>Tenga en cuenta que prometemos que la decisión de implementación incluirá un cronograma firme y una fuente de financiamiento, aunque ambos dependerán de lo que se decida sobre el tipo de infraestructura.</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36</a:t>
            </a:fld>
            <a:endParaRPr lang="en-US" dirty="0"/>
          </a:p>
        </p:txBody>
      </p:sp>
    </p:spTree>
    <p:extLst>
      <p:ext uri="{BB962C8B-B14F-4D97-AF65-F5344CB8AC3E}">
        <p14:creationId xmlns:p14="http://schemas.microsoft.com/office/powerpoint/2010/main" val="3181676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Por favor, complete la encuesta en línea. Esto es mucho más complicado que un simple sí o no; Hay algunos enfoques y plazos diferentes que podríamos seguir. Tenemos algunas opciones provisionales que podríamos seguir hasta que podamos realizar mejoras adicionales, pero es importante que tengamos una buena idea de si se usarán las opciones provisionales, o si necesita esperar a que se sientan todas las mejoras de la intersección. cómodo andar en bicicleta en la carretera.</a:t>
            </a:r>
          </a:p>
          <a:p>
            <a:endParaRPr lang="es-ES" baseline="0" dirty="0"/>
          </a:p>
          <a:p>
            <a:r>
              <a:rPr lang="es-ES" baseline="0" dirty="0"/>
              <a:t>Danos tu correo electrónico y correo electrónico Joyce Salazar para ser incluido en la lista de correo VIP. Siguiente diapositiva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37</a:t>
            </a:fld>
            <a:endParaRPr lang="en-US" dirty="0"/>
          </a:p>
        </p:txBody>
      </p:sp>
    </p:spTree>
    <p:extLst>
      <p:ext uri="{BB962C8B-B14F-4D97-AF65-F5344CB8AC3E}">
        <p14:creationId xmlns:p14="http://schemas.microsoft.com/office/powerpoint/2010/main" val="446753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La decisión de Todd considerará tanto el análisis de datos como las respuestas que escuchamos de usted al público en las dos encuestas. Así que de nuevo, tómese el tiempo para completar la encuesta.</a:t>
            </a:r>
          </a:p>
          <a:p>
            <a:endParaRPr lang="es-ES" baseline="0" dirty="0"/>
          </a:p>
          <a:p>
            <a:r>
              <a:rPr lang="es-ES" baseline="0" dirty="0"/>
              <a:t>Todas las decisiones de ingeniería de tráfico siguen las pautas federales y las mejores prácticas de ingeniería y se esfuerzan por lograr el impacto más positivo con el uso eficiente de recursos limitados, y esto también lo hará.</a:t>
            </a:r>
          </a:p>
          <a:p>
            <a:endParaRPr lang="es-ES" baseline="0" dirty="0"/>
          </a:p>
          <a:p>
            <a:r>
              <a:rPr lang="es-ES" baseline="0" dirty="0"/>
              <a:t>La decisión final incluirá un cronograma propuesto, particularmente si hay fases en nuestro enfoque.</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38</a:t>
            </a:fld>
            <a:endParaRPr lang="en-US" dirty="0"/>
          </a:p>
        </p:txBody>
      </p:sp>
    </p:spTree>
    <p:extLst>
      <p:ext uri="{BB962C8B-B14F-4D97-AF65-F5344CB8AC3E}">
        <p14:creationId xmlns:p14="http://schemas.microsoft.com/office/powerpoint/2010/main" val="3203401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Proxima </a:t>
            </a:r>
            <a:r>
              <a:rPr lang="en-US" baseline="0" dirty="0" err="1"/>
              <a:t>pagina</a:t>
            </a:r>
            <a:r>
              <a:rPr lang="en-US" baseline="0" dirty="0"/>
              <a:t> por favor </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39</a:t>
            </a:fld>
            <a:endParaRPr lang="en-US" dirty="0"/>
          </a:p>
        </p:txBody>
      </p:sp>
    </p:spTree>
    <p:extLst>
      <p:ext uri="{BB962C8B-B14F-4D97-AF65-F5344CB8AC3E}">
        <p14:creationId xmlns:p14="http://schemas.microsoft.com/office/powerpoint/2010/main" val="1998812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40</a:t>
            </a:fld>
            <a:endParaRPr lang="en-US" dirty="0"/>
          </a:p>
        </p:txBody>
      </p:sp>
    </p:spTree>
    <p:extLst>
      <p:ext uri="{BB962C8B-B14F-4D97-AF65-F5344CB8AC3E}">
        <p14:creationId xmlns:p14="http://schemas.microsoft.com/office/powerpoint/2010/main" val="315322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Hola, mi nombre es Kate Brady, y bienvenidos a la segunda de nuestras dos series de reuniones que discuten los proyectos </a:t>
            </a:r>
            <a:r>
              <a:rPr lang="es-ES" dirty="0" err="1"/>
              <a:t>Safer</a:t>
            </a:r>
            <a:r>
              <a:rPr lang="es-ES" dirty="0"/>
              <a:t> </a:t>
            </a:r>
            <a:r>
              <a:rPr lang="es-ES" dirty="0" err="1"/>
              <a:t>Roads</a:t>
            </a:r>
            <a:r>
              <a:rPr lang="es-ES" dirty="0"/>
              <a:t> </a:t>
            </a:r>
            <a:r>
              <a:rPr lang="es-ES" dirty="0" err="1"/>
              <a:t>Southeast</a:t>
            </a:r>
            <a:r>
              <a:rPr lang="es-ES" dirty="0"/>
              <a:t>. Una vez más, gracias por pasar su valioso tiempo este martes por la noche para aprender más sobre estos proyectos. Comenzaré con una revisión rápida de lo que se cubrió en la reunión anterior. La última reunión nos centramos en una propuesta para reutilizar los carriles exteriores de Jet </a:t>
            </a:r>
            <a:r>
              <a:rPr lang="es-ES" dirty="0" err="1"/>
              <a:t>Wing</a:t>
            </a:r>
            <a:r>
              <a:rPr lang="es-ES" dirty="0"/>
              <a:t> entre Hancock y </a:t>
            </a:r>
            <a:r>
              <a:rPr lang="es-ES" dirty="0" err="1"/>
              <a:t>Academy</a:t>
            </a:r>
            <a:r>
              <a:rPr lang="es-ES" dirty="0"/>
              <a:t>, Hancock entre </a:t>
            </a:r>
            <a:r>
              <a:rPr lang="es-ES" dirty="0" err="1"/>
              <a:t>Chelton</a:t>
            </a:r>
            <a:r>
              <a:rPr lang="es-ES" dirty="0"/>
              <a:t> y </a:t>
            </a:r>
            <a:r>
              <a:rPr lang="es-ES" dirty="0" err="1"/>
              <a:t>Resnik</a:t>
            </a:r>
            <a:r>
              <a:rPr lang="es-ES" dirty="0"/>
              <a:t>, y </a:t>
            </a:r>
            <a:r>
              <a:rPr lang="es-ES" dirty="0" err="1"/>
              <a:t>Chelton</a:t>
            </a:r>
            <a:r>
              <a:rPr lang="es-ES" dirty="0"/>
              <a:t> al sur de </a:t>
            </a:r>
            <a:r>
              <a:rPr lang="es-ES" dirty="0" err="1"/>
              <a:t>Sand</a:t>
            </a:r>
            <a:r>
              <a:rPr lang="es-ES" dirty="0"/>
              <a:t> Creek Trail para proporcionar conexiones en bicicleta y calmar el tráfico, para que estas carreteras se sientan más vecinas . Los segmentos de carretera identificados en rojo son </a:t>
            </a:r>
            <a:r>
              <a:rPr lang="es-ES" dirty="0" err="1"/>
              <a:t>Chelton</a:t>
            </a:r>
            <a:r>
              <a:rPr lang="es-ES" dirty="0"/>
              <a:t>, en púrpura son Hancock y verde oscuro es Jet </a:t>
            </a:r>
            <a:r>
              <a:rPr lang="es-ES" dirty="0" err="1"/>
              <a:t>Wing</a:t>
            </a:r>
            <a:r>
              <a:rPr lang="es-ES" dirty="0"/>
              <a:t>.</a:t>
            </a:r>
            <a:endParaRPr lang="en-US" baseline="0" dirty="0"/>
          </a:p>
        </p:txBody>
      </p:sp>
      <p:sp>
        <p:nvSpPr>
          <p:cNvPr id="4" name="Slide Number Placeholder 3"/>
          <p:cNvSpPr>
            <a:spLocks noGrp="1"/>
          </p:cNvSpPr>
          <p:nvPr>
            <p:ph type="sldNum" sz="quarter" idx="10"/>
          </p:nvPr>
        </p:nvSpPr>
        <p:spPr/>
        <p:txBody>
          <a:bodyPr/>
          <a:lstStyle/>
          <a:p>
            <a:fld id="{EC0995FF-366B-48E9-BD13-E8C079233B80}" type="slidenum">
              <a:rPr lang="en-US" smtClean="0"/>
              <a:t>5</a:t>
            </a:fld>
            <a:endParaRPr lang="en-US" dirty="0"/>
          </a:p>
        </p:txBody>
      </p:sp>
    </p:spTree>
    <p:extLst>
      <p:ext uri="{BB962C8B-B14F-4D97-AF65-F5344CB8AC3E}">
        <p14:creationId xmlns:p14="http://schemas.microsoft.com/office/powerpoint/2010/main" val="303564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trike="noStrike" dirty="0"/>
              <a:t>Para aquellos de ustedes que pudieron participar en la primera reunión, este diagrama de nuestro proceso les resultará familiar. Para comprender mejor las ventajas y los costos potenciales de estos proyectos, comenzamos con una recopilación y análisis de datos. Debido a que revisamos esto la última vez, y una grabación de la presentación está disponible en nuestra página web, no revisaré este paso nuevamente, excepto para recordarle las conclusiones de los consultores:</a:t>
            </a:r>
            <a:endParaRPr lang="en-US" strike="noStrike" dirty="0"/>
          </a:p>
        </p:txBody>
      </p:sp>
      <p:sp>
        <p:nvSpPr>
          <p:cNvPr id="4" name="Slide Number Placeholder 3"/>
          <p:cNvSpPr>
            <a:spLocks noGrp="1"/>
          </p:cNvSpPr>
          <p:nvPr>
            <p:ph type="sldNum" sz="quarter" idx="10"/>
          </p:nvPr>
        </p:nvSpPr>
        <p:spPr/>
        <p:txBody>
          <a:bodyPr/>
          <a:lstStyle/>
          <a:p>
            <a:fld id="{EC0995FF-366B-48E9-BD13-E8C079233B80}" type="slidenum">
              <a:rPr lang="en-US" smtClean="0"/>
              <a:t>6</a:t>
            </a:fld>
            <a:endParaRPr lang="en-US" dirty="0"/>
          </a:p>
        </p:txBody>
      </p:sp>
    </p:spTree>
    <p:extLst>
      <p:ext uri="{BB962C8B-B14F-4D97-AF65-F5344CB8AC3E}">
        <p14:creationId xmlns:p14="http://schemas.microsoft.com/office/powerpoint/2010/main" val="344162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Siguiente</a:t>
            </a:r>
            <a:r>
              <a:rPr lang="en-US" baseline="0" dirty="0"/>
              <a:t> </a:t>
            </a:r>
            <a:r>
              <a:rPr lang="en-US" baseline="0" dirty="0" err="1"/>
              <a:t>pagina</a:t>
            </a:r>
            <a:r>
              <a:rPr lang="en-US" baseline="0" dirty="0"/>
              <a:t> por favor.</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7</a:t>
            </a:fld>
            <a:endParaRPr lang="en-US" dirty="0"/>
          </a:p>
        </p:txBody>
      </p:sp>
    </p:spTree>
    <p:extLst>
      <p:ext uri="{BB962C8B-B14F-4D97-AF65-F5344CB8AC3E}">
        <p14:creationId xmlns:p14="http://schemas.microsoft.com/office/powerpoint/2010/main" val="354172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LEER. Para aquellos de ustedes que manejan estas carreteras con regularidad, e incluso si no lo hacen, probablemente sepan que </a:t>
            </a:r>
            <a:r>
              <a:rPr lang="es-ES" dirty="0" err="1"/>
              <a:t>Fountain</a:t>
            </a:r>
            <a:r>
              <a:rPr lang="es-ES" dirty="0"/>
              <a:t> y </a:t>
            </a:r>
            <a:r>
              <a:rPr lang="es-ES" dirty="0" err="1"/>
              <a:t>Academy</a:t>
            </a:r>
            <a:r>
              <a:rPr lang="es-ES" dirty="0"/>
              <a:t> son arterias principales, y las intersecciones de </a:t>
            </a:r>
            <a:r>
              <a:rPr lang="es-ES" dirty="0" err="1"/>
              <a:t>Chelton</a:t>
            </a:r>
            <a:r>
              <a:rPr lang="es-ES" dirty="0"/>
              <a:t> con esas carreteras son intersecciones importantes. Los consultores analizaron cuidadosamente lo que sucedería si tuviéramos que intentar llevar la bicicleta amortiguada a través de esas intersecciones. Queríamos tomar el tiempo necesario para compartir con ustedes el matiz de sus conclusiones y por eso estamos aquí hoy. Hablamos de esto más tarde.</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8</a:t>
            </a:fld>
            <a:endParaRPr lang="en-US" dirty="0"/>
          </a:p>
        </p:txBody>
      </p:sp>
    </p:spTree>
    <p:extLst>
      <p:ext uri="{BB962C8B-B14F-4D97-AF65-F5344CB8AC3E}">
        <p14:creationId xmlns:p14="http://schemas.microsoft.com/office/powerpoint/2010/main" val="201429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segundo paso del proceso de toma de decisiones para esos segmentos fue recopilar comentarios públicos a través de una encuesta en línea. 101 personas respondieron a nuestra encuesta; Muchas gracias por su tiempo y atención a las preguntas.</a:t>
            </a:r>
          </a:p>
          <a:p>
            <a:endParaRPr lang="es-ES" dirty="0"/>
          </a:p>
          <a:p>
            <a:r>
              <a:rPr lang="es-ES" dirty="0"/>
              <a:t>Aunque tendremos los resultados completos publicados en la página web, también queríamos proporcionar algunos ejemplos de lo que escuchamos.</a:t>
            </a:r>
            <a:endParaRPr lang="en-US" dirty="0"/>
          </a:p>
        </p:txBody>
      </p:sp>
      <p:sp>
        <p:nvSpPr>
          <p:cNvPr id="4" name="Slide Number Placeholder 3"/>
          <p:cNvSpPr>
            <a:spLocks noGrp="1"/>
          </p:cNvSpPr>
          <p:nvPr>
            <p:ph type="sldNum" sz="quarter" idx="10"/>
          </p:nvPr>
        </p:nvSpPr>
        <p:spPr/>
        <p:txBody>
          <a:bodyPr/>
          <a:lstStyle/>
          <a:p>
            <a:fld id="{EC0995FF-366B-48E9-BD13-E8C079233B80}" type="slidenum">
              <a:rPr lang="en-US" smtClean="0"/>
              <a:t>9</a:t>
            </a:fld>
            <a:endParaRPr lang="en-US" dirty="0"/>
          </a:p>
        </p:txBody>
      </p:sp>
    </p:spTree>
    <p:extLst>
      <p:ext uri="{BB962C8B-B14F-4D97-AF65-F5344CB8AC3E}">
        <p14:creationId xmlns:p14="http://schemas.microsoft.com/office/powerpoint/2010/main" val="272084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101 personas respondieron a la encuesta. Alrededor de la mitad de los encuestados eran de 80916,</a:t>
            </a:r>
            <a:endParaRPr lang="en-US" dirty="0"/>
          </a:p>
        </p:txBody>
      </p:sp>
      <p:sp>
        <p:nvSpPr>
          <p:cNvPr id="4" name="Slide Number Placeholder 3"/>
          <p:cNvSpPr>
            <a:spLocks noGrp="1"/>
          </p:cNvSpPr>
          <p:nvPr>
            <p:ph type="sldNum" sz="quarter" idx="10"/>
          </p:nvPr>
        </p:nvSpPr>
        <p:spPr/>
        <p:txBody>
          <a:bodyPr/>
          <a:lstStyle/>
          <a:p>
            <a:fld id="{DED49874-4A9D-4324-8014-6BCA1340C897}" type="slidenum">
              <a:rPr lang="en-US" smtClean="0"/>
              <a:t>10</a:t>
            </a:fld>
            <a:endParaRPr lang="en-US"/>
          </a:p>
        </p:txBody>
      </p:sp>
    </p:spTree>
    <p:extLst>
      <p:ext uri="{BB962C8B-B14F-4D97-AF65-F5344CB8AC3E}">
        <p14:creationId xmlns:p14="http://schemas.microsoft.com/office/powerpoint/2010/main" val="937256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72" y="1093627"/>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637761" y="3008152"/>
            <a:ext cx="462003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4769D2-BC31-4C4C-9A60-62163DF8AE1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5550"/>
            <a:ext cx="9144000" cy="180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90800"/>
            <a:ext cx="3167772"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035550"/>
            <a:ext cx="9144000" cy="180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7800" y="2590800"/>
            <a:ext cx="3167772"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96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213613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15137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987"/>
            <a:ext cx="8229600" cy="1143000"/>
          </a:xfrm>
        </p:spPr>
        <p:txBody>
          <a:bodyPr/>
          <a:lstStyle/>
          <a:p>
            <a:r>
              <a:rPr lang="en-US"/>
              <a:t>Click to edit Master title style</a:t>
            </a:r>
          </a:p>
        </p:txBody>
      </p:sp>
      <p:sp>
        <p:nvSpPr>
          <p:cNvPr id="3" name="Content Placeholder 2"/>
          <p:cNvSpPr>
            <a:spLocks noGrp="1"/>
          </p:cNvSpPr>
          <p:nvPr>
            <p:ph idx="1"/>
          </p:nvPr>
        </p:nvSpPr>
        <p:spPr>
          <a:xfrm>
            <a:off x="457200" y="2819400"/>
            <a:ext cx="8229600"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62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769D2-BC31-4C4C-9A60-62163DF8AE18}"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202782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4769D2-BC31-4C4C-9A60-62163DF8AE18}"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1158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4769D2-BC31-4C4C-9A60-62163DF8AE18}"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12928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4769D2-BC31-4C4C-9A60-62163DF8AE18}"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11605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769D2-BC31-4C4C-9A60-62163DF8AE18}"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427746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769D2-BC31-4C4C-9A60-62163DF8AE18}"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334639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769D2-BC31-4C4C-9A60-62163DF8AE18}"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a:p>
        </p:txBody>
      </p:sp>
    </p:spTree>
    <p:extLst>
      <p:ext uri="{BB962C8B-B14F-4D97-AF65-F5344CB8AC3E}">
        <p14:creationId xmlns:p14="http://schemas.microsoft.com/office/powerpoint/2010/main" val="75954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769D2-BC31-4C4C-9A60-62163DF8AE18}" type="datetimeFigureOut">
              <a:rPr lang="en-US" smtClean="0"/>
              <a:t>7/14/2020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384BD-07A6-42D2-AC98-A7F6267EBB13}" type="slidenum">
              <a:rPr lang="en-US" smtClean="0"/>
              <a:t>‹#›</a:t>
            </a:fld>
            <a:endParaRPr lang="en-US"/>
          </a:p>
        </p:txBody>
      </p:sp>
    </p:spTree>
    <p:extLst>
      <p:ext uri="{BB962C8B-B14F-4D97-AF65-F5344CB8AC3E}">
        <p14:creationId xmlns:p14="http://schemas.microsoft.com/office/powerpoint/2010/main" val="1592076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7.png"/><Relationship Id="rId7" Type="http://schemas.openxmlformats.org/officeDocument/2006/relationships/diagramColors" Target="../diagrams/colors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chart" Target="../charts/chart1.xml"/><Relationship Id="rId7" Type="http://schemas.openxmlformats.org/officeDocument/2006/relationships/diagramQuickStyle" Target="../diagrams/quickStyle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chart" Target="../charts/chart2.xml"/><Relationship Id="rId9" Type="http://schemas.microsoft.com/office/2007/relationships/diagramDrawing" Target="../diagrams/drawing13.xml"/></Relationships>
</file>

<file path=ppt/slides/_rels/slide1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8.png"/><Relationship Id="rId7" Type="http://schemas.openxmlformats.org/officeDocument/2006/relationships/diagramColors" Target="../diagrams/colors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9.png"/><Relationship Id="rId7" Type="http://schemas.openxmlformats.org/officeDocument/2006/relationships/diagramColors" Target="../diagrams/colors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0.png"/><Relationship Id="rId7" Type="http://schemas.openxmlformats.org/officeDocument/2006/relationships/diagramColors" Target="../diagrams/colors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2.png"/><Relationship Id="rId7" Type="http://schemas.openxmlformats.org/officeDocument/2006/relationships/diagramColors" Target="../diagrams/colors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3.png"/><Relationship Id="rId7" Type="http://schemas.openxmlformats.org/officeDocument/2006/relationships/diagramColors" Target="../diagrams/colors2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4.png"/><Relationship Id="rId7" Type="http://schemas.openxmlformats.org/officeDocument/2006/relationships/diagramColors" Target="../diagrams/colors2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15.png"/><Relationship Id="rId7" Type="http://schemas.openxmlformats.org/officeDocument/2006/relationships/diagramColors" Target="../diagrams/colors2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7.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6.png"/><Relationship Id="rId7" Type="http://schemas.openxmlformats.org/officeDocument/2006/relationships/diagramColors" Target="../diagrams/colors2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1.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17.png"/><Relationship Id="rId7" Type="http://schemas.openxmlformats.org/officeDocument/2006/relationships/diagramColors" Target="../diagrams/colors3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2.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17.png"/><Relationship Id="rId7" Type="http://schemas.openxmlformats.org/officeDocument/2006/relationships/diagramColors" Target="../diagrams/colors3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3.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18.png"/><Relationship Id="rId7" Type="http://schemas.openxmlformats.org/officeDocument/2006/relationships/diagramColors" Target="../diagrams/colors3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5.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14.png"/><Relationship Id="rId7" Type="http://schemas.openxmlformats.org/officeDocument/2006/relationships/diagramColors" Target="../diagrams/colors3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37.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hyperlink" Target="https://coloradosprings.gov/saferroadssoutheast" TargetMode="External"/><Relationship Id="rId7" Type="http://schemas.openxmlformats.org/officeDocument/2006/relationships/diagramColors" Target="../diagrams/colors3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09600" y="1143000"/>
            <a:ext cx="8229600" cy="1470025"/>
          </a:xfrm>
        </p:spPr>
        <p:txBody>
          <a:bodyPr>
            <a:normAutofit fontScale="90000"/>
          </a:bodyPr>
          <a:lstStyle/>
          <a:p>
            <a:pPr algn="l"/>
            <a:r>
              <a:rPr lang="es-ES" sz="4000" dirty="0">
                <a:solidFill>
                  <a:srgbClr val="0967B0"/>
                </a:solidFill>
                <a:latin typeface="Optima"/>
                <a:cs typeface="Optima"/>
              </a:rPr>
              <a:t>Caminos Más Seguros en el Sudeste</a:t>
            </a:r>
            <a:r>
              <a:rPr lang="en-US" sz="4000" dirty="0">
                <a:solidFill>
                  <a:srgbClr val="0967B0"/>
                </a:solidFill>
                <a:latin typeface="Optima"/>
                <a:cs typeface="Optima"/>
              </a:rPr>
              <a:t>: </a:t>
            </a:r>
            <a:br>
              <a:rPr lang="en-US" sz="4000" dirty="0">
                <a:solidFill>
                  <a:srgbClr val="0967B0"/>
                </a:solidFill>
                <a:latin typeface="Optima"/>
                <a:cs typeface="Optima"/>
              </a:rPr>
            </a:br>
            <a:r>
              <a:rPr lang="en-US" sz="4000" dirty="0">
                <a:solidFill>
                  <a:srgbClr val="0967B0"/>
                </a:solidFill>
                <a:latin typeface="Optima"/>
                <a:cs typeface="Optima"/>
              </a:rPr>
              <a:t>Segunda </a:t>
            </a:r>
            <a:r>
              <a:rPr lang="en-US" sz="4000" dirty="0" err="1">
                <a:solidFill>
                  <a:srgbClr val="0967B0"/>
                </a:solidFill>
                <a:latin typeface="Optima"/>
                <a:cs typeface="Optima"/>
              </a:rPr>
              <a:t>Reunión</a:t>
            </a:r>
            <a:br>
              <a:rPr lang="en-US" dirty="0">
                <a:solidFill>
                  <a:srgbClr val="0967B0"/>
                </a:solidFill>
                <a:latin typeface="Optima"/>
                <a:cs typeface="Optima"/>
              </a:rPr>
            </a:br>
            <a:r>
              <a:rPr lang="en-US" sz="3100" dirty="0">
                <a:solidFill>
                  <a:srgbClr val="0967B0"/>
                </a:solidFill>
                <a:latin typeface="Optima"/>
                <a:cs typeface="Optima"/>
              </a:rPr>
              <a:t>coloradosprings.gov/</a:t>
            </a:r>
            <a:r>
              <a:rPr lang="en-US" sz="3100" dirty="0" err="1">
                <a:solidFill>
                  <a:srgbClr val="0967B0"/>
                </a:solidFill>
                <a:latin typeface="Optima"/>
                <a:cs typeface="Optima"/>
              </a:rPr>
              <a:t>SaferRoadsSoutheast</a:t>
            </a:r>
            <a:endParaRPr lang="en-US" dirty="0">
              <a:solidFill>
                <a:srgbClr val="0967B0"/>
              </a:solidFill>
              <a:latin typeface="Optima"/>
              <a:cs typeface="Optima"/>
            </a:endParaRPr>
          </a:p>
        </p:txBody>
      </p:sp>
      <p:sp>
        <p:nvSpPr>
          <p:cNvPr id="6" name="Subtitle 2"/>
          <p:cNvSpPr>
            <a:spLocks noGrp="1"/>
          </p:cNvSpPr>
          <p:nvPr>
            <p:ph type="subTitle" idx="1"/>
          </p:nvPr>
        </p:nvSpPr>
        <p:spPr>
          <a:xfrm>
            <a:off x="685800" y="3124200"/>
            <a:ext cx="6400800" cy="1600200"/>
          </a:xfrm>
        </p:spPr>
        <p:txBody>
          <a:bodyPr/>
          <a:lstStyle/>
          <a:p>
            <a:pPr algn="l"/>
            <a:r>
              <a:rPr lang="en-US" sz="2400" dirty="0" err="1">
                <a:latin typeface="Lao UI" panose="020B0502040204020203" pitchFamily="34" charset="0"/>
                <a:cs typeface="Lao UI" panose="020B0502040204020203" pitchFamily="34" charset="0"/>
              </a:rPr>
              <a:t>Chelton</a:t>
            </a:r>
            <a:r>
              <a:rPr lang="en-US" sz="2400" dirty="0">
                <a:latin typeface="Lao UI" panose="020B0502040204020203" pitchFamily="34" charset="0"/>
                <a:cs typeface="Lao UI" panose="020B0502040204020203" pitchFamily="34" charset="0"/>
              </a:rPr>
              <a:t>, Jet Wing, Hancock</a:t>
            </a:r>
          </a:p>
          <a:p>
            <a:pPr algn="l"/>
            <a:r>
              <a:rPr lang="en-US" sz="2400" dirty="0">
                <a:latin typeface="Lao UI" panose="020B0502040204020203" pitchFamily="34" charset="0"/>
                <a:cs typeface="Lao UI" panose="020B0502040204020203" pitchFamily="34" charset="0"/>
              </a:rPr>
              <a:t>14 de </a:t>
            </a:r>
            <a:r>
              <a:rPr lang="en-US" sz="2400" dirty="0" err="1">
                <a:latin typeface="Lao UI" panose="020B0502040204020203" pitchFamily="34" charset="0"/>
                <a:cs typeface="Lao UI" panose="020B0502040204020203" pitchFamily="34" charset="0"/>
              </a:rPr>
              <a:t>julio</a:t>
            </a:r>
            <a:r>
              <a:rPr lang="en-US" sz="2400" dirty="0">
                <a:latin typeface="Lao UI" panose="020B0502040204020203" pitchFamily="34" charset="0"/>
                <a:cs typeface="Lao UI" panose="020B0502040204020203" pitchFamily="34" charset="0"/>
              </a:rPr>
              <a:t> de 2020</a:t>
            </a:r>
          </a:p>
          <a:p>
            <a:pPr algn="l"/>
            <a:r>
              <a:rPr lang="en-US" sz="2400" dirty="0">
                <a:latin typeface="Lao UI" panose="020B0502040204020203" pitchFamily="34" charset="0"/>
                <a:cs typeface="Lao UI" panose="020B0502040204020203" pitchFamily="34" charset="0"/>
              </a:rPr>
              <a:t>Kate Brady</a:t>
            </a:r>
          </a:p>
          <a:p>
            <a:pPr algn="l"/>
            <a:endParaRPr lang="en-US" dirty="0"/>
          </a:p>
        </p:txBody>
      </p:sp>
    </p:spTree>
    <p:extLst>
      <p:ext uri="{BB962C8B-B14F-4D97-AF65-F5344CB8AC3E}">
        <p14:creationId xmlns:p14="http://schemas.microsoft.com/office/powerpoint/2010/main" val="310383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6840" t="14293" r="17625"/>
          <a:stretch/>
        </p:blipFill>
        <p:spPr>
          <a:xfrm>
            <a:off x="-19050" y="1843881"/>
            <a:ext cx="9144000" cy="5257800"/>
          </a:xfrm>
          <a:prstGeom prst="rect">
            <a:avLst/>
          </a:prstGeom>
        </p:spPr>
      </p:pic>
      <p:sp>
        <p:nvSpPr>
          <p:cNvPr id="7" name="Title 1"/>
          <p:cNvSpPr txBox="1">
            <a:spLocks/>
          </p:cNvSpPr>
          <p:nvPr/>
        </p:nvSpPr>
        <p:spPr>
          <a:xfrm>
            <a:off x="-457200" y="308681"/>
            <a:ext cx="7620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solidFill>
                <a:latin typeface="Optima"/>
                <a:cs typeface="Optima"/>
              </a:rPr>
              <a:t>Resultados</a:t>
            </a:r>
            <a:r>
              <a:rPr lang="en-US" dirty="0">
                <a:solidFill>
                  <a:schemeClr val="bg1"/>
                </a:solidFill>
                <a:latin typeface="Optima"/>
                <a:cs typeface="Optima"/>
              </a:rPr>
              <a:t> de la </a:t>
            </a:r>
            <a:r>
              <a:rPr lang="en-US" dirty="0" err="1">
                <a:solidFill>
                  <a:schemeClr val="bg1"/>
                </a:solidFill>
                <a:latin typeface="Optima"/>
                <a:cs typeface="Optima"/>
              </a:rPr>
              <a:t>Encuesta</a:t>
            </a:r>
            <a:endParaRPr lang="en-US" dirty="0">
              <a:solidFill>
                <a:schemeClr val="bg1"/>
              </a:solidFill>
              <a:latin typeface="Optima"/>
              <a:cs typeface="Optima"/>
            </a:endParaRPr>
          </a:p>
        </p:txBody>
      </p:sp>
      <p:graphicFrame>
        <p:nvGraphicFramePr>
          <p:cNvPr id="2" name="Content Placeholder 3">
            <a:extLst>
              <a:ext uri="{FF2B5EF4-FFF2-40B4-BE49-F238E27FC236}">
                <a16:creationId xmlns:a16="http://schemas.microsoft.com/office/drawing/2014/main" id="{0E3D1DD8-0212-4F9D-8C3B-94F0E92B5A80}"/>
              </a:ext>
            </a:extLst>
          </p:cNvPr>
          <p:cNvGraphicFramePr>
            <a:graphicFrameLocks/>
          </p:cNvGraphicFramePr>
          <p:nvPr>
            <p:extLst>
              <p:ext uri="{D42A27DB-BD31-4B8C-83A1-F6EECF244321}">
                <p14:modId xmlns:p14="http://schemas.microsoft.com/office/powerpoint/2010/main" val="923228738"/>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688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86" y="137318"/>
            <a:ext cx="8229600" cy="1143000"/>
          </a:xfrm>
        </p:spPr>
        <p:txBody>
          <a:bodyPr/>
          <a:lstStyle/>
          <a:p>
            <a:r>
              <a:rPr lang="en-US" dirty="0" err="1">
                <a:solidFill>
                  <a:schemeClr val="bg1"/>
                </a:solidFill>
              </a:rPr>
              <a:t>Relación</a:t>
            </a:r>
            <a:r>
              <a:rPr lang="en-US" dirty="0">
                <a:solidFill>
                  <a:schemeClr val="bg1"/>
                </a:solidFill>
              </a:rPr>
              <a:t> con </a:t>
            </a:r>
            <a:r>
              <a:rPr lang="en-US" dirty="0" err="1">
                <a:solidFill>
                  <a:schemeClr val="bg1"/>
                </a:solidFill>
              </a:rPr>
              <a:t>Sureste</a:t>
            </a:r>
            <a:r>
              <a:rPr lang="en-US" dirty="0">
                <a:solidFill>
                  <a:schemeClr val="bg1"/>
                </a:solidFill>
              </a:rPr>
              <a:t> (SE)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14976"/>
          <a:stretch/>
        </p:blipFill>
        <p:spPr>
          <a:xfrm>
            <a:off x="-319436" y="1447800"/>
            <a:ext cx="9996836" cy="5105400"/>
          </a:xfrm>
          <a:prstGeom prst="rect">
            <a:avLst/>
          </a:prstGeom>
        </p:spPr>
      </p:pic>
      <p:sp>
        <p:nvSpPr>
          <p:cNvPr id="5" name="TextBox 4"/>
          <p:cNvSpPr txBox="1"/>
          <p:nvPr/>
        </p:nvSpPr>
        <p:spPr>
          <a:xfrm rot="19012510">
            <a:off x="919510" y="5173862"/>
            <a:ext cx="1460952" cy="369332"/>
          </a:xfrm>
          <a:prstGeom prst="rect">
            <a:avLst/>
          </a:prstGeom>
          <a:solidFill>
            <a:schemeClr val="bg1"/>
          </a:solidFill>
          <a:ln>
            <a:noFill/>
          </a:ln>
        </p:spPr>
        <p:txBody>
          <a:bodyPr wrap="square" rtlCol="0">
            <a:spAutoFit/>
          </a:bodyPr>
          <a:lstStyle/>
          <a:p>
            <a:r>
              <a:rPr lang="en-US" dirty="0" err="1"/>
              <a:t>Vive</a:t>
            </a:r>
            <a:r>
              <a:rPr lang="en-US" dirty="0"/>
              <a:t> </a:t>
            </a:r>
            <a:r>
              <a:rPr lang="en-US" dirty="0" err="1"/>
              <a:t>en</a:t>
            </a:r>
            <a:r>
              <a:rPr lang="en-US" dirty="0"/>
              <a:t> SE</a:t>
            </a:r>
          </a:p>
        </p:txBody>
      </p:sp>
      <p:sp>
        <p:nvSpPr>
          <p:cNvPr id="7" name="TextBox 6"/>
          <p:cNvSpPr txBox="1"/>
          <p:nvPr/>
        </p:nvSpPr>
        <p:spPr>
          <a:xfrm rot="19012510">
            <a:off x="1268647" y="5486651"/>
            <a:ext cx="2363924" cy="338554"/>
          </a:xfrm>
          <a:prstGeom prst="rect">
            <a:avLst/>
          </a:prstGeom>
          <a:solidFill>
            <a:schemeClr val="bg1"/>
          </a:solidFill>
          <a:ln>
            <a:noFill/>
          </a:ln>
        </p:spPr>
        <p:txBody>
          <a:bodyPr wrap="square" rtlCol="0">
            <a:spAutoFit/>
          </a:bodyPr>
          <a:lstStyle/>
          <a:p>
            <a:r>
              <a:rPr lang="en-US" sz="1600" dirty="0" err="1"/>
              <a:t>Conmute</a:t>
            </a:r>
            <a:r>
              <a:rPr lang="en-US" sz="1600" dirty="0"/>
              <a:t> </a:t>
            </a:r>
            <a:r>
              <a:rPr lang="en-US" sz="1600" dirty="0" err="1"/>
              <a:t>usando</a:t>
            </a:r>
            <a:r>
              <a:rPr lang="en-US" sz="1600" dirty="0"/>
              <a:t> pasillos</a:t>
            </a:r>
          </a:p>
        </p:txBody>
      </p:sp>
      <p:sp>
        <p:nvSpPr>
          <p:cNvPr id="8" name="TextBox 7"/>
          <p:cNvSpPr txBox="1"/>
          <p:nvPr/>
        </p:nvSpPr>
        <p:spPr>
          <a:xfrm rot="19012510">
            <a:off x="4704678" y="5361855"/>
            <a:ext cx="2072913" cy="646331"/>
          </a:xfrm>
          <a:prstGeom prst="rect">
            <a:avLst/>
          </a:prstGeom>
          <a:solidFill>
            <a:schemeClr val="bg1"/>
          </a:solidFill>
          <a:ln>
            <a:noFill/>
          </a:ln>
        </p:spPr>
        <p:txBody>
          <a:bodyPr wrap="square" rtlCol="0">
            <a:spAutoFit/>
          </a:bodyPr>
          <a:lstStyle/>
          <a:p>
            <a:r>
              <a:rPr lang="en-US" dirty="0" err="1"/>
              <a:t>Trabajan</a:t>
            </a:r>
            <a:r>
              <a:rPr lang="en-US" dirty="0"/>
              <a:t> </a:t>
            </a:r>
            <a:r>
              <a:rPr lang="en-US" dirty="0" err="1"/>
              <a:t>en</a:t>
            </a:r>
            <a:r>
              <a:rPr lang="en-US" dirty="0"/>
              <a:t> COS, no </a:t>
            </a:r>
            <a:r>
              <a:rPr lang="en-US" dirty="0" err="1"/>
              <a:t>en</a:t>
            </a:r>
            <a:r>
              <a:rPr lang="en-US" dirty="0"/>
              <a:t> SE</a:t>
            </a:r>
          </a:p>
        </p:txBody>
      </p:sp>
      <p:sp>
        <p:nvSpPr>
          <p:cNvPr id="9" name="TextBox 8"/>
          <p:cNvSpPr txBox="1"/>
          <p:nvPr/>
        </p:nvSpPr>
        <p:spPr>
          <a:xfrm rot="19012510">
            <a:off x="6743654" y="5379940"/>
            <a:ext cx="2053056" cy="584775"/>
          </a:xfrm>
          <a:prstGeom prst="rect">
            <a:avLst/>
          </a:prstGeom>
          <a:solidFill>
            <a:schemeClr val="bg1"/>
          </a:solidFill>
          <a:ln>
            <a:noFill/>
          </a:ln>
        </p:spPr>
        <p:txBody>
          <a:bodyPr wrap="square" rtlCol="0">
            <a:spAutoFit/>
          </a:bodyPr>
          <a:lstStyle/>
          <a:p>
            <a:r>
              <a:rPr lang="es-ES" sz="1600" dirty="0"/>
              <a:t>Poseen un negocio en SE</a:t>
            </a:r>
            <a:endParaRPr lang="en-US" sz="1600" dirty="0"/>
          </a:p>
        </p:txBody>
      </p:sp>
      <p:sp>
        <p:nvSpPr>
          <p:cNvPr id="10" name="TextBox 9"/>
          <p:cNvSpPr txBox="1"/>
          <p:nvPr/>
        </p:nvSpPr>
        <p:spPr>
          <a:xfrm rot="19012510">
            <a:off x="-539196" y="5371824"/>
            <a:ext cx="2027973" cy="338554"/>
          </a:xfrm>
          <a:prstGeom prst="rect">
            <a:avLst/>
          </a:prstGeom>
          <a:solidFill>
            <a:schemeClr val="bg1"/>
          </a:solidFill>
          <a:ln>
            <a:noFill/>
          </a:ln>
        </p:spPr>
        <p:txBody>
          <a:bodyPr wrap="square" rtlCol="0">
            <a:spAutoFit/>
          </a:bodyPr>
          <a:lstStyle/>
          <a:p>
            <a:r>
              <a:rPr lang="es-ES" sz="1600" dirty="0"/>
              <a:t>Viajar a lugares en SE</a:t>
            </a:r>
            <a:endParaRPr lang="en-US" sz="1600" dirty="0"/>
          </a:p>
        </p:txBody>
      </p:sp>
      <p:sp>
        <p:nvSpPr>
          <p:cNvPr id="11" name="TextBox 10"/>
          <p:cNvSpPr txBox="1"/>
          <p:nvPr/>
        </p:nvSpPr>
        <p:spPr>
          <a:xfrm rot="19012510">
            <a:off x="2641730" y="5349161"/>
            <a:ext cx="1956038" cy="646331"/>
          </a:xfrm>
          <a:prstGeom prst="rect">
            <a:avLst/>
          </a:prstGeom>
          <a:solidFill>
            <a:schemeClr val="bg1"/>
          </a:solidFill>
          <a:ln>
            <a:noFill/>
          </a:ln>
        </p:spPr>
        <p:txBody>
          <a:bodyPr wrap="square" rtlCol="0">
            <a:spAutoFit/>
          </a:bodyPr>
          <a:lstStyle/>
          <a:p>
            <a:r>
              <a:rPr lang="en-US" dirty="0" err="1"/>
              <a:t>Vive</a:t>
            </a:r>
            <a:r>
              <a:rPr lang="en-US" dirty="0"/>
              <a:t> </a:t>
            </a:r>
            <a:r>
              <a:rPr lang="en-US" dirty="0" err="1"/>
              <a:t>en</a:t>
            </a:r>
            <a:r>
              <a:rPr lang="en-US" dirty="0"/>
              <a:t> COS, no </a:t>
            </a:r>
            <a:r>
              <a:rPr lang="en-US" dirty="0" err="1"/>
              <a:t>en</a:t>
            </a:r>
            <a:r>
              <a:rPr lang="en-US" dirty="0"/>
              <a:t> el SE</a:t>
            </a:r>
          </a:p>
        </p:txBody>
      </p:sp>
      <p:sp>
        <p:nvSpPr>
          <p:cNvPr id="12" name="TextBox 11"/>
          <p:cNvSpPr txBox="1"/>
          <p:nvPr/>
        </p:nvSpPr>
        <p:spPr>
          <a:xfrm rot="19012510">
            <a:off x="3749545" y="5387183"/>
            <a:ext cx="1862131" cy="369332"/>
          </a:xfrm>
          <a:prstGeom prst="rect">
            <a:avLst/>
          </a:prstGeom>
          <a:solidFill>
            <a:schemeClr val="bg1"/>
          </a:solidFill>
          <a:ln>
            <a:noFill/>
          </a:ln>
        </p:spPr>
        <p:txBody>
          <a:bodyPr wrap="square" rtlCol="0">
            <a:spAutoFit/>
          </a:bodyPr>
          <a:lstStyle/>
          <a:p>
            <a:r>
              <a:rPr lang="en-US" dirty="0"/>
              <a:t>     </a:t>
            </a:r>
            <a:r>
              <a:rPr lang="en-US" dirty="0" err="1"/>
              <a:t>Trabajan</a:t>
            </a:r>
            <a:r>
              <a:rPr lang="en-US" dirty="0"/>
              <a:t> </a:t>
            </a:r>
            <a:r>
              <a:rPr lang="en-US" dirty="0" err="1"/>
              <a:t>en</a:t>
            </a:r>
            <a:r>
              <a:rPr lang="en-US" dirty="0"/>
              <a:t> SE</a:t>
            </a:r>
          </a:p>
        </p:txBody>
      </p:sp>
      <p:graphicFrame>
        <p:nvGraphicFramePr>
          <p:cNvPr id="14" name="Content Placeholder 3">
            <a:extLst>
              <a:ext uri="{FF2B5EF4-FFF2-40B4-BE49-F238E27FC236}">
                <a16:creationId xmlns:a16="http://schemas.microsoft.com/office/drawing/2014/main" id="{5DC4BD66-B6B0-4D0C-8E9A-8285FE6384EE}"/>
              </a:ext>
            </a:extLst>
          </p:cNvPr>
          <p:cNvGraphicFramePr>
            <a:graphicFrameLocks/>
          </p:cNvGraphicFramePr>
          <p:nvPr>
            <p:extLst>
              <p:ext uri="{D42A27DB-BD31-4B8C-83A1-F6EECF244321}">
                <p14:modId xmlns:p14="http://schemas.microsoft.com/office/powerpoint/2010/main" val="71162970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E6EF7ADC-0C01-4242-BC65-0FF01F82E039}"/>
              </a:ext>
            </a:extLst>
          </p:cNvPr>
          <p:cNvSpPr/>
          <p:nvPr/>
        </p:nvSpPr>
        <p:spPr>
          <a:xfrm>
            <a:off x="6647877" y="4876800"/>
            <a:ext cx="776636" cy="533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AFCD1F-4CEE-4C2F-B5F9-710A3BA4E9CC}"/>
              </a:ext>
            </a:extLst>
          </p:cNvPr>
          <p:cNvSpPr txBox="1"/>
          <p:nvPr/>
        </p:nvSpPr>
        <p:spPr>
          <a:xfrm rot="18705793">
            <a:off x="6764644" y="4761509"/>
            <a:ext cx="914400" cy="369332"/>
          </a:xfrm>
          <a:prstGeom prst="rect">
            <a:avLst/>
          </a:prstGeom>
          <a:noFill/>
        </p:spPr>
        <p:txBody>
          <a:bodyPr wrap="square" rtlCol="0">
            <a:spAutoFit/>
          </a:bodyPr>
          <a:lstStyle/>
          <a:p>
            <a:r>
              <a:rPr lang="en-US" dirty="0" err="1"/>
              <a:t>Otro</a:t>
            </a:r>
            <a:endParaRPr lang="en-US" dirty="0"/>
          </a:p>
        </p:txBody>
      </p:sp>
    </p:spTree>
    <p:extLst>
      <p:ext uri="{BB962C8B-B14F-4D97-AF65-F5344CB8AC3E}">
        <p14:creationId xmlns:p14="http://schemas.microsoft.com/office/powerpoint/2010/main" val="285735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normAutofit fontScale="90000"/>
          </a:bodyPr>
          <a:lstStyle/>
          <a:p>
            <a:r>
              <a:rPr lang="en-US" dirty="0" err="1">
                <a:solidFill>
                  <a:schemeClr val="bg1"/>
                </a:solidFill>
              </a:rPr>
              <a:t>Frecuencia</a:t>
            </a:r>
            <a:r>
              <a:rPr lang="en-US" dirty="0">
                <a:solidFill>
                  <a:schemeClr val="bg1"/>
                </a:solidFill>
              </a:rPr>
              <a:t> de </a:t>
            </a:r>
            <a:r>
              <a:rPr lang="en-US" dirty="0" err="1">
                <a:solidFill>
                  <a:schemeClr val="bg1"/>
                </a:solidFill>
              </a:rPr>
              <a:t>Conducción</a:t>
            </a:r>
            <a:r>
              <a:rPr lang="en-US" dirty="0">
                <a:solidFill>
                  <a:schemeClr val="bg1"/>
                </a:solidFill>
              </a:rPr>
              <a:t> / </a:t>
            </a:r>
            <a:r>
              <a:rPr lang="en-US" dirty="0" err="1">
                <a:solidFill>
                  <a:schemeClr val="bg1"/>
                </a:solidFill>
              </a:rPr>
              <a:t>Conducción</a:t>
            </a:r>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2666134"/>
              </p:ext>
            </p:extLst>
          </p:nvPr>
        </p:nvGraphicFramePr>
        <p:xfrm>
          <a:off x="0" y="1981200"/>
          <a:ext cx="42672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38757044"/>
              </p:ext>
            </p:extLst>
          </p:nvPr>
        </p:nvGraphicFramePr>
        <p:xfrm>
          <a:off x="3700272" y="1981200"/>
          <a:ext cx="5291328" cy="38861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3">
            <a:extLst>
              <a:ext uri="{FF2B5EF4-FFF2-40B4-BE49-F238E27FC236}">
                <a16:creationId xmlns:a16="http://schemas.microsoft.com/office/drawing/2014/main" id="{5F635471-1AC6-43AF-8EAD-80D91D39E42A}"/>
              </a:ext>
            </a:extLst>
          </p:cNvPr>
          <p:cNvGraphicFramePr>
            <a:graphicFrameLocks/>
          </p:cNvGraphicFramePr>
          <p:nvPr>
            <p:extLst>
              <p:ext uri="{D42A27DB-BD31-4B8C-83A1-F6EECF244321}">
                <p14:modId xmlns:p14="http://schemas.microsoft.com/office/powerpoint/2010/main" val="71162970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F8904912-E4C1-4ECD-B689-137D54FEAA5A}"/>
              </a:ext>
            </a:extLst>
          </p:cNvPr>
          <p:cNvSpPr txBox="1"/>
          <p:nvPr/>
        </p:nvSpPr>
        <p:spPr>
          <a:xfrm>
            <a:off x="1066800" y="5867399"/>
            <a:ext cx="7848600" cy="276999"/>
          </a:xfrm>
          <a:prstGeom prst="rect">
            <a:avLst/>
          </a:prstGeom>
          <a:noFill/>
        </p:spPr>
        <p:txBody>
          <a:bodyPr wrap="square" rtlCol="0">
            <a:spAutoFit/>
          </a:bodyPr>
          <a:lstStyle/>
          <a:p>
            <a:r>
              <a:rPr lang="en-US" sz="1200" dirty="0"/>
              <a:t>     A </a:t>
            </a:r>
            <a:r>
              <a:rPr lang="en-US" sz="1200" dirty="0" err="1"/>
              <a:t>diario</a:t>
            </a:r>
            <a:r>
              <a:rPr lang="en-US" sz="1200" dirty="0"/>
              <a:t>      </a:t>
            </a:r>
            <a:r>
              <a:rPr lang="en-US" sz="1200" dirty="0" err="1"/>
              <a:t>Menos</a:t>
            </a:r>
            <a:r>
              <a:rPr lang="en-US" sz="1200" dirty="0"/>
              <a:t> </a:t>
            </a:r>
            <a:r>
              <a:rPr lang="en-US" sz="1200" dirty="0" err="1"/>
              <a:t>frecuencia</a:t>
            </a:r>
            <a:r>
              <a:rPr lang="en-US" sz="1200" dirty="0"/>
              <a:t>                                                                      A </a:t>
            </a:r>
            <a:r>
              <a:rPr lang="en-US" sz="1200" dirty="0" err="1"/>
              <a:t>diario</a:t>
            </a:r>
            <a:r>
              <a:rPr lang="en-US" sz="1200" dirty="0"/>
              <a:t>      </a:t>
            </a:r>
            <a:r>
              <a:rPr lang="en-US" sz="1200" dirty="0" err="1"/>
              <a:t>Menos</a:t>
            </a:r>
            <a:r>
              <a:rPr lang="en-US" sz="1200" dirty="0"/>
              <a:t> </a:t>
            </a:r>
            <a:r>
              <a:rPr lang="en-US" sz="1200" dirty="0" err="1"/>
              <a:t>frecuencia</a:t>
            </a:r>
            <a:endParaRPr lang="en-US" sz="1200" dirty="0"/>
          </a:p>
        </p:txBody>
      </p:sp>
    </p:spTree>
    <p:extLst>
      <p:ext uri="{BB962C8B-B14F-4D97-AF65-F5344CB8AC3E}">
        <p14:creationId xmlns:p14="http://schemas.microsoft.com/office/powerpoint/2010/main" val="2191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550"/>
            <a:ext cx="8229600" cy="1143000"/>
          </a:xfrm>
        </p:spPr>
        <p:txBody>
          <a:bodyPr>
            <a:normAutofit fontScale="90000"/>
          </a:bodyPr>
          <a:lstStyle/>
          <a:p>
            <a:r>
              <a:rPr lang="en-US" dirty="0" err="1">
                <a:solidFill>
                  <a:schemeClr val="bg1"/>
                </a:solidFill>
              </a:rPr>
              <a:t>Uso</a:t>
            </a:r>
            <a:r>
              <a:rPr lang="en-US" dirty="0">
                <a:solidFill>
                  <a:schemeClr val="bg1"/>
                </a:solidFill>
              </a:rPr>
              <a:t> de </a:t>
            </a:r>
            <a:r>
              <a:rPr lang="en-US" dirty="0" err="1">
                <a:solidFill>
                  <a:schemeClr val="bg1"/>
                </a:solidFill>
              </a:rPr>
              <a:t>sendas</a:t>
            </a:r>
            <a:r>
              <a:rPr lang="en-US" dirty="0">
                <a:solidFill>
                  <a:schemeClr val="bg1"/>
                </a:solidFill>
              </a:rPr>
              <a:t> </a:t>
            </a:r>
            <a:r>
              <a:rPr lang="en-US" dirty="0" err="1">
                <a:solidFill>
                  <a:schemeClr val="bg1"/>
                </a:solidFill>
              </a:rPr>
              <a:t>existentes</a:t>
            </a:r>
            <a:br>
              <a:rPr lang="en-US" dirty="0">
                <a:solidFill>
                  <a:schemeClr val="bg1"/>
                </a:solidFill>
              </a:rPr>
            </a:br>
            <a:r>
              <a:rPr lang="en-US" dirty="0">
                <a:solidFill>
                  <a:schemeClr val="bg1"/>
                </a:solidFill>
              </a:rPr>
              <a:t>para </a:t>
            </a:r>
            <a:r>
              <a:rPr lang="en-US" dirty="0" err="1">
                <a:solidFill>
                  <a:schemeClr val="bg1"/>
                </a:solidFill>
              </a:rPr>
              <a:t>bicicletas</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58315" y="1524000"/>
            <a:ext cx="10602315" cy="4427113"/>
          </a:xfrm>
          <a:prstGeom prst="rect">
            <a:avLst/>
          </a:prstGeom>
        </p:spPr>
      </p:pic>
      <p:graphicFrame>
        <p:nvGraphicFramePr>
          <p:cNvPr id="9" name="Content Placeholder 3">
            <a:extLst>
              <a:ext uri="{FF2B5EF4-FFF2-40B4-BE49-F238E27FC236}">
                <a16:creationId xmlns:a16="http://schemas.microsoft.com/office/drawing/2014/main" id="{E33AF132-B816-46F3-8E60-7482BD5085AE}"/>
              </a:ext>
            </a:extLst>
          </p:cNvPr>
          <p:cNvGraphicFramePr>
            <a:graphicFrameLocks/>
          </p:cNvGraphicFramePr>
          <p:nvPr>
            <p:extLst>
              <p:ext uri="{D42A27DB-BD31-4B8C-83A1-F6EECF244321}">
                <p14:modId xmlns:p14="http://schemas.microsoft.com/office/powerpoint/2010/main" val="71162970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FD5DD2C9-7F05-44D0-998F-EB83EC6FDF9D}"/>
              </a:ext>
            </a:extLst>
          </p:cNvPr>
          <p:cNvSpPr/>
          <p:nvPr/>
        </p:nvSpPr>
        <p:spPr>
          <a:xfrm>
            <a:off x="7772400" y="3429000"/>
            <a:ext cx="466344"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03539DF-6023-4F10-A174-3A3DB83A319D}"/>
              </a:ext>
            </a:extLst>
          </p:cNvPr>
          <p:cNvSpPr txBox="1"/>
          <p:nvPr/>
        </p:nvSpPr>
        <p:spPr>
          <a:xfrm>
            <a:off x="7772400" y="3505200"/>
            <a:ext cx="466344" cy="784830"/>
          </a:xfrm>
          <a:prstGeom prst="rect">
            <a:avLst/>
          </a:prstGeom>
          <a:noFill/>
        </p:spPr>
        <p:txBody>
          <a:bodyPr wrap="square" rtlCol="0">
            <a:spAutoFit/>
          </a:bodyPr>
          <a:lstStyle/>
          <a:p>
            <a:r>
              <a:rPr lang="en-US" dirty="0" err="1"/>
              <a:t>Sí</a:t>
            </a:r>
            <a:endParaRPr lang="en-US" dirty="0"/>
          </a:p>
          <a:p>
            <a:endParaRPr lang="en-US" sz="900" dirty="0"/>
          </a:p>
          <a:p>
            <a:r>
              <a:rPr lang="en-US" dirty="0"/>
              <a:t>No</a:t>
            </a:r>
          </a:p>
        </p:txBody>
      </p:sp>
    </p:spTree>
    <p:extLst>
      <p:ext uri="{BB962C8B-B14F-4D97-AF65-F5344CB8AC3E}">
        <p14:creationId xmlns:p14="http://schemas.microsoft.com/office/powerpoint/2010/main" val="352724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lstStyle/>
          <a:p>
            <a:r>
              <a:rPr lang="en-US" dirty="0" err="1">
                <a:solidFill>
                  <a:schemeClr val="bg1"/>
                </a:solidFill>
              </a:rPr>
              <a:t>Problemas</a:t>
            </a:r>
            <a:r>
              <a:rPr lang="en-US" dirty="0">
                <a:solidFill>
                  <a:schemeClr val="bg1"/>
                </a:solidFill>
              </a:rPr>
              <a:t> de </a:t>
            </a:r>
            <a:r>
              <a:rPr lang="en-US" dirty="0" err="1">
                <a:solidFill>
                  <a:schemeClr val="bg1"/>
                </a:solidFill>
              </a:rPr>
              <a:t>Transporte</a:t>
            </a:r>
            <a:endParaRPr lang="en-US" dirty="0">
              <a:solidFill>
                <a:schemeClr val="bg1"/>
              </a:solidFill>
            </a:endParaRPr>
          </a:p>
        </p:txBody>
      </p:sp>
      <p:sp>
        <p:nvSpPr>
          <p:cNvPr id="3" name="Content Placeholder 2"/>
          <p:cNvSpPr>
            <a:spLocks noGrp="1"/>
          </p:cNvSpPr>
          <p:nvPr>
            <p:ph idx="1"/>
          </p:nvPr>
        </p:nvSpPr>
        <p:spPr>
          <a:xfrm>
            <a:off x="457200" y="1828800"/>
            <a:ext cx="8229600" cy="4297363"/>
          </a:xfrm>
        </p:spPr>
        <p:txBody>
          <a:bodyPr/>
          <a:lstStyle/>
          <a:p>
            <a:r>
              <a:rPr lang="en-US" dirty="0" err="1"/>
              <a:t>Seguridad</a:t>
            </a:r>
            <a:r>
              <a:rPr lang="en-US" dirty="0"/>
              <a:t> general del </a:t>
            </a:r>
            <a:r>
              <a:rPr lang="en-US" dirty="0" err="1"/>
              <a:t>tráfico</a:t>
            </a:r>
            <a:endParaRPr lang="en-US" dirty="0"/>
          </a:p>
          <a:p>
            <a:r>
              <a:rPr lang="es-ES" dirty="0"/>
              <a:t>Seguridad para personas en bicicleta o a pie.</a:t>
            </a:r>
          </a:p>
          <a:p>
            <a:r>
              <a:rPr lang="es-ES" dirty="0"/>
              <a:t>Viaje más rápido para llegar a mi destino</a:t>
            </a:r>
          </a:p>
          <a:p>
            <a:r>
              <a:rPr lang="es-ES" dirty="0"/>
              <a:t>Disminuir la velocidad de los vehículos en los vecindarios</a:t>
            </a:r>
          </a:p>
          <a:p>
            <a:r>
              <a:rPr lang="en-US" dirty="0" err="1"/>
              <a:t>Conexiones</a:t>
            </a:r>
            <a:r>
              <a:rPr lang="en-US" dirty="0"/>
              <a:t> de </a:t>
            </a:r>
            <a:r>
              <a:rPr lang="en-US" dirty="0" err="1"/>
              <a:t>caminata</a:t>
            </a:r>
            <a:r>
              <a:rPr lang="en-US" dirty="0"/>
              <a:t> / </a:t>
            </a:r>
            <a:r>
              <a:rPr lang="en-US" dirty="0" err="1"/>
              <a:t>bicicleta</a:t>
            </a:r>
            <a:r>
              <a:rPr lang="en-US" dirty="0"/>
              <a:t> a </a:t>
            </a:r>
            <a:r>
              <a:rPr lang="en-US" dirty="0" err="1"/>
              <a:t>destinos</a:t>
            </a:r>
            <a:endParaRPr lang="en-US" dirty="0"/>
          </a:p>
          <a:p>
            <a:r>
              <a:rPr lang="es-ES" dirty="0"/>
              <a:t>Reducir los choques de vehículos</a:t>
            </a:r>
            <a:endParaRPr lang="en-US" dirty="0"/>
          </a:p>
        </p:txBody>
      </p:sp>
      <p:graphicFrame>
        <p:nvGraphicFramePr>
          <p:cNvPr id="6" name="Content Placeholder 3">
            <a:extLst>
              <a:ext uri="{FF2B5EF4-FFF2-40B4-BE49-F238E27FC236}">
                <a16:creationId xmlns:a16="http://schemas.microsoft.com/office/drawing/2014/main" id="{046B8385-F32E-4FA9-96E9-A77B9E365D38}"/>
              </a:ext>
            </a:extLst>
          </p:cNvPr>
          <p:cNvGraphicFramePr>
            <a:graphicFrameLocks/>
          </p:cNvGraphicFramePr>
          <p:nvPr>
            <p:extLst>
              <p:ext uri="{D42A27DB-BD31-4B8C-83A1-F6EECF244321}">
                <p14:modId xmlns:p14="http://schemas.microsoft.com/office/powerpoint/2010/main" val="71162970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96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666"/>
            <a:ext cx="7391400" cy="1143000"/>
          </a:xfrm>
        </p:spPr>
        <p:txBody>
          <a:bodyPr>
            <a:normAutofit fontScale="90000"/>
          </a:bodyPr>
          <a:lstStyle/>
          <a:p>
            <a:r>
              <a:rPr lang="es-ES" dirty="0">
                <a:solidFill>
                  <a:schemeClr val="bg1"/>
                </a:solidFill>
              </a:rPr>
              <a:t>Disminuir la velocidad</a:t>
            </a:r>
            <a:br>
              <a:rPr lang="es-ES" dirty="0">
                <a:solidFill>
                  <a:schemeClr val="bg1"/>
                </a:solidFill>
              </a:rPr>
            </a:br>
            <a:r>
              <a:rPr lang="es-ES" dirty="0">
                <a:solidFill>
                  <a:schemeClr val="bg1"/>
                </a:solidFill>
              </a:rPr>
              <a:t>en los barrios</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38824" y="1829788"/>
            <a:ext cx="10145541" cy="4296375"/>
          </a:xfrm>
          <a:prstGeom prst="rect">
            <a:avLst/>
          </a:prstGeom>
        </p:spPr>
      </p:pic>
      <p:graphicFrame>
        <p:nvGraphicFramePr>
          <p:cNvPr id="9" name="Content Placeholder 3">
            <a:extLst>
              <a:ext uri="{FF2B5EF4-FFF2-40B4-BE49-F238E27FC236}">
                <a16:creationId xmlns:a16="http://schemas.microsoft.com/office/drawing/2014/main" id="{9BA77E1D-180A-441F-A2B4-0D8665B00F6D}"/>
              </a:ext>
            </a:extLst>
          </p:cNvPr>
          <p:cNvGraphicFramePr>
            <a:graphicFrameLocks/>
          </p:cNvGraphicFramePr>
          <p:nvPr>
            <p:extLst>
              <p:ext uri="{D42A27DB-BD31-4B8C-83A1-F6EECF244321}">
                <p14:modId xmlns:p14="http://schemas.microsoft.com/office/powerpoint/2010/main" val="71162970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2636110E-3DCA-4468-BBF5-8326BD329E8A}"/>
              </a:ext>
            </a:extLst>
          </p:cNvPr>
          <p:cNvSpPr txBox="1"/>
          <p:nvPr/>
        </p:nvSpPr>
        <p:spPr>
          <a:xfrm>
            <a:off x="990600" y="5849164"/>
            <a:ext cx="7239000" cy="754053"/>
          </a:xfrm>
          <a:prstGeom prst="rect">
            <a:avLst/>
          </a:prstGeom>
          <a:noFill/>
        </p:spPr>
        <p:txBody>
          <a:bodyPr wrap="square" rtlCol="0">
            <a:spAutoFit/>
          </a:bodyPr>
          <a:lstStyle/>
          <a:p>
            <a:r>
              <a:rPr lang="en-US" sz="1200" dirty="0"/>
              <a:t> </a:t>
            </a:r>
          </a:p>
          <a:p>
            <a:r>
              <a:rPr lang="en-US" sz="1200" dirty="0"/>
              <a:t> </a:t>
            </a:r>
            <a:r>
              <a:rPr lang="en-US" sz="1300" dirty="0" err="1"/>
              <a:t>Preferida</a:t>
            </a:r>
            <a:r>
              <a:rPr lang="en-US" sz="1300" dirty="0"/>
              <a:t> </a:t>
            </a:r>
            <a:r>
              <a:rPr lang="en-US" sz="1300" dirty="0" err="1"/>
              <a:t>más</a:t>
            </a:r>
            <a:r>
              <a:rPr lang="en-US" sz="1300" dirty="0"/>
              <a:t> </a:t>
            </a:r>
            <a:r>
              <a:rPr lang="en-US" sz="1300" dirty="0" err="1"/>
              <a:t>baja</a:t>
            </a:r>
            <a:r>
              <a:rPr lang="en-US" sz="1300" dirty="0"/>
              <a:t>                                                                                                                       </a:t>
            </a:r>
            <a:r>
              <a:rPr lang="en-US" sz="1300" dirty="0" err="1"/>
              <a:t>Preferida</a:t>
            </a:r>
            <a:r>
              <a:rPr lang="en-US" sz="1300" dirty="0"/>
              <a:t> </a:t>
            </a:r>
            <a:r>
              <a:rPr lang="en-US" sz="1300" dirty="0" err="1"/>
              <a:t>más</a:t>
            </a:r>
            <a:r>
              <a:rPr lang="en-US" sz="1300" dirty="0"/>
              <a:t> </a:t>
            </a:r>
            <a:r>
              <a:rPr lang="en-US" sz="1300" dirty="0" err="1"/>
              <a:t>alta</a:t>
            </a:r>
            <a:endParaRPr lang="en-US" sz="1300" dirty="0"/>
          </a:p>
          <a:p>
            <a:r>
              <a:rPr lang="en-US" dirty="0"/>
              <a:t> </a:t>
            </a:r>
          </a:p>
        </p:txBody>
      </p:sp>
    </p:spTree>
    <p:extLst>
      <p:ext uri="{BB962C8B-B14F-4D97-AF65-F5344CB8AC3E}">
        <p14:creationId xmlns:p14="http://schemas.microsoft.com/office/powerpoint/2010/main" val="54887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77000" cy="1143000"/>
          </a:xfrm>
        </p:spPr>
        <p:txBody>
          <a:bodyPr>
            <a:normAutofit/>
          </a:bodyPr>
          <a:lstStyle/>
          <a:p>
            <a:r>
              <a:rPr lang="en-US" dirty="0" err="1">
                <a:solidFill>
                  <a:schemeClr val="bg1"/>
                </a:solidFill>
              </a:rPr>
              <a:t>Reutilización</a:t>
            </a:r>
            <a:r>
              <a:rPr lang="en-US" dirty="0">
                <a:solidFill>
                  <a:schemeClr val="bg1"/>
                </a:solidFill>
              </a:rPr>
              <a:t> de </a:t>
            </a:r>
            <a:r>
              <a:rPr lang="en-US" dirty="0" err="1">
                <a:solidFill>
                  <a:schemeClr val="bg1"/>
                </a:solidFill>
              </a:rPr>
              <a:t>Carriles</a:t>
            </a:r>
            <a:endParaRPr lang="en-US" dirty="0">
              <a:solidFill>
                <a:schemeClr val="bg1"/>
              </a:solidFill>
            </a:endParaRPr>
          </a:p>
        </p:txBody>
      </p:sp>
      <p:sp>
        <p:nvSpPr>
          <p:cNvPr id="3" name="Content Placeholder 2"/>
          <p:cNvSpPr>
            <a:spLocks noGrp="1"/>
          </p:cNvSpPr>
          <p:nvPr>
            <p:ph idx="1"/>
          </p:nvPr>
        </p:nvSpPr>
        <p:spPr>
          <a:xfrm>
            <a:off x="152400" y="1859438"/>
            <a:ext cx="8534400" cy="4297363"/>
          </a:xfrm>
        </p:spPr>
        <p:txBody>
          <a:bodyPr>
            <a:normAutofit fontScale="77500" lnSpcReduction="20000"/>
          </a:bodyPr>
          <a:lstStyle/>
          <a:p>
            <a:pPr marL="0" indent="0">
              <a:buNone/>
            </a:pPr>
            <a:r>
              <a:rPr lang="es-ES" dirty="0"/>
              <a:t>La reutilización de carriles puede abordar estos problemas de manera rentable</a:t>
            </a:r>
            <a:r>
              <a:rPr lang="en-US" dirty="0"/>
              <a:t>: </a:t>
            </a:r>
          </a:p>
          <a:p>
            <a:r>
              <a:rPr lang="en-US" dirty="0" err="1"/>
              <a:t>Mejora</a:t>
            </a:r>
            <a:r>
              <a:rPr lang="en-US" dirty="0"/>
              <a:t> la </a:t>
            </a:r>
            <a:r>
              <a:rPr lang="en-US" dirty="0" err="1"/>
              <a:t>seguridad</a:t>
            </a:r>
            <a:endParaRPr lang="en-US" dirty="0"/>
          </a:p>
          <a:p>
            <a:r>
              <a:rPr lang="es-ES" dirty="0"/>
              <a:t>Reduce el exceso de velocidad</a:t>
            </a:r>
          </a:p>
          <a:p>
            <a:r>
              <a:rPr lang="es-ES" dirty="0"/>
              <a:t>Hace conexiones de red en bicicleta</a:t>
            </a:r>
          </a:p>
          <a:p>
            <a:r>
              <a:rPr lang="en-US" dirty="0"/>
              <a:t>Reduce </a:t>
            </a:r>
            <a:r>
              <a:rPr lang="en-US" dirty="0" err="1"/>
              <a:t>choques</a:t>
            </a:r>
            <a:endParaRPr lang="en-US" dirty="0"/>
          </a:p>
          <a:p>
            <a:r>
              <a:rPr lang="es-ES" dirty="0"/>
              <a:t>No disminuirá sustancialmente los tiempos de viaje existentes o las velocidades promedio. No dará como resultado tiempos de viaje más rápidos, pero no reducirá sustancialmente el promedio de viajes existentes en promedio </a:t>
            </a:r>
            <a:r>
              <a:rPr lang="en-US" dirty="0"/>
              <a:t>34-47 </a:t>
            </a:r>
            <a:r>
              <a:rPr lang="en-US" dirty="0" err="1"/>
              <a:t>segundos</a:t>
            </a:r>
            <a:r>
              <a:rPr lang="en-US" dirty="0"/>
              <a:t> de </a:t>
            </a:r>
            <a:r>
              <a:rPr lang="en-US" dirty="0" err="1"/>
              <a:t>aumento</a:t>
            </a:r>
            <a:r>
              <a:rPr lang="en-US" dirty="0"/>
              <a:t> de Sand Creek Tr a Hancock </a:t>
            </a:r>
            <a:r>
              <a:rPr lang="en-US" dirty="0" err="1"/>
              <a:t>Expy</a:t>
            </a:r>
            <a:endParaRPr lang="en-US" dirty="0"/>
          </a:p>
          <a:p>
            <a:endParaRPr lang="en-US" dirty="0"/>
          </a:p>
        </p:txBody>
      </p:sp>
      <p:graphicFrame>
        <p:nvGraphicFramePr>
          <p:cNvPr id="6" name="Content Placeholder 3">
            <a:extLst>
              <a:ext uri="{FF2B5EF4-FFF2-40B4-BE49-F238E27FC236}">
                <a16:creationId xmlns:a16="http://schemas.microsoft.com/office/drawing/2014/main" id="{B46DA0B9-354E-4EB6-B2BD-325BD4AC7AAF}"/>
              </a:ext>
            </a:extLst>
          </p:cNvPr>
          <p:cNvGraphicFramePr>
            <a:graphicFrameLocks/>
          </p:cNvGraphicFramePr>
          <p:nvPr>
            <p:extLst>
              <p:ext uri="{D42A27DB-BD31-4B8C-83A1-F6EECF244321}">
                <p14:modId xmlns:p14="http://schemas.microsoft.com/office/powerpoint/2010/main" val="71162970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883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a:bodyPr>
          <a:lstStyle/>
          <a:p>
            <a:r>
              <a:rPr lang="es-ES" sz="3600" dirty="0">
                <a:solidFill>
                  <a:schemeClr val="bg1"/>
                </a:solidFill>
              </a:rPr>
              <a:t>Tiempo más rápido a los destinos</a:t>
            </a:r>
            <a:endParaRPr lang="en-US" sz="3600"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15519"/>
          <a:stretch/>
        </p:blipFill>
        <p:spPr>
          <a:xfrm>
            <a:off x="-304800" y="1592263"/>
            <a:ext cx="10136015" cy="4514850"/>
          </a:xfrm>
          <a:prstGeom prst="rect">
            <a:avLst/>
          </a:prstGeom>
        </p:spPr>
      </p:pic>
      <p:graphicFrame>
        <p:nvGraphicFramePr>
          <p:cNvPr id="5" name="Content Placeholder 3">
            <a:extLst>
              <a:ext uri="{FF2B5EF4-FFF2-40B4-BE49-F238E27FC236}">
                <a16:creationId xmlns:a16="http://schemas.microsoft.com/office/drawing/2014/main" id="{3D35ECD1-D16B-4523-ACBE-76A3F6B9F53C}"/>
              </a:ext>
            </a:extLst>
          </p:cNvPr>
          <p:cNvGraphicFramePr>
            <a:graphicFrameLocks/>
          </p:cNvGraphicFramePr>
          <p:nvPr>
            <p:extLst>
              <p:ext uri="{D42A27DB-BD31-4B8C-83A1-F6EECF244321}">
                <p14:modId xmlns:p14="http://schemas.microsoft.com/office/powerpoint/2010/main" val="71162970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D5BC8ECD-5784-4BD7-8E18-0B9D4AB1C8BF}"/>
              </a:ext>
            </a:extLst>
          </p:cNvPr>
          <p:cNvPicPr>
            <a:picLocks noChangeAspect="1"/>
          </p:cNvPicPr>
          <p:nvPr/>
        </p:nvPicPr>
        <p:blipFill>
          <a:blip r:embed="rId9"/>
          <a:stretch>
            <a:fillRect/>
          </a:stretch>
        </p:blipFill>
        <p:spPr>
          <a:xfrm>
            <a:off x="762000" y="5732176"/>
            <a:ext cx="7236579" cy="749873"/>
          </a:xfrm>
          <a:prstGeom prst="rect">
            <a:avLst/>
          </a:prstGeom>
        </p:spPr>
      </p:pic>
    </p:spTree>
    <p:extLst>
      <p:ext uri="{BB962C8B-B14F-4D97-AF65-F5344CB8AC3E}">
        <p14:creationId xmlns:p14="http://schemas.microsoft.com/office/powerpoint/2010/main" val="62831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781800" cy="1143000"/>
          </a:xfrm>
        </p:spPr>
        <p:txBody>
          <a:bodyPr>
            <a:normAutofit fontScale="90000"/>
          </a:bodyPr>
          <a:lstStyle/>
          <a:p>
            <a:r>
              <a:rPr lang="es-ES" dirty="0">
                <a:solidFill>
                  <a:schemeClr val="bg1"/>
                </a:solidFill>
              </a:rPr>
              <a:t>Asuntos Importantes</a:t>
            </a:r>
            <a:br>
              <a:rPr lang="es-ES" dirty="0">
                <a:solidFill>
                  <a:schemeClr val="bg1"/>
                </a:solidFill>
              </a:rPr>
            </a:br>
            <a:r>
              <a:rPr lang="es-ES" dirty="0">
                <a:solidFill>
                  <a:schemeClr val="bg1"/>
                </a:solidFill>
              </a:rPr>
              <a:t>para el Sureste</a:t>
            </a:r>
            <a:endParaRPr lang="en-US" dirty="0">
              <a:solidFill>
                <a:schemeClr val="bg1"/>
              </a:solidFill>
            </a:endParaRPr>
          </a:p>
        </p:txBody>
      </p:sp>
      <p:sp>
        <p:nvSpPr>
          <p:cNvPr id="3" name="Content Placeholder 2"/>
          <p:cNvSpPr>
            <a:spLocks noGrp="1"/>
          </p:cNvSpPr>
          <p:nvPr>
            <p:ph idx="1"/>
          </p:nvPr>
        </p:nvSpPr>
        <p:spPr>
          <a:xfrm>
            <a:off x="228600" y="1676400"/>
            <a:ext cx="8229600" cy="3306763"/>
          </a:xfrm>
        </p:spPr>
        <p:txBody>
          <a:bodyPr>
            <a:normAutofit fontScale="92500"/>
          </a:bodyPr>
          <a:lstStyle/>
          <a:p>
            <a:r>
              <a:rPr lang="es-ES" dirty="0"/>
              <a:t>Inversión adicional de la ciudad en infraestructura</a:t>
            </a:r>
          </a:p>
          <a:p>
            <a:r>
              <a:rPr lang="es-ES" dirty="0"/>
              <a:t>Deseo de un ambiente seguro y saludable para niños y familias en vecindarios del SE</a:t>
            </a:r>
          </a:p>
          <a:p>
            <a:r>
              <a:rPr lang="en-US" dirty="0" err="1"/>
              <a:t>Conexiones</a:t>
            </a:r>
            <a:r>
              <a:rPr lang="en-US" dirty="0"/>
              <a:t> a </a:t>
            </a:r>
            <a:r>
              <a:rPr lang="en-US" dirty="0" err="1"/>
              <a:t>destinos</a:t>
            </a:r>
            <a:endParaRPr lang="en-US" dirty="0"/>
          </a:p>
          <a:p>
            <a:r>
              <a:rPr lang="es-ES" dirty="0"/>
              <a:t>Cruces de senderos más seguros y acceso a </a:t>
            </a:r>
            <a:r>
              <a:rPr lang="es-ES" dirty="0" err="1"/>
              <a:t>Sand</a:t>
            </a:r>
            <a:r>
              <a:rPr lang="es-ES" dirty="0"/>
              <a:t> Creek</a:t>
            </a:r>
            <a:endParaRPr lang="en-US" dirty="0"/>
          </a:p>
          <a:p>
            <a:endParaRPr lang="en-US" dirty="0"/>
          </a:p>
        </p:txBody>
      </p:sp>
      <p:graphicFrame>
        <p:nvGraphicFramePr>
          <p:cNvPr id="6" name="Content Placeholder 3">
            <a:extLst>
              <a:ext uri="{FF2B5EF4-FFF2-40B4-BE49-F238E27FC236}">
                <a16:creationId xmlns:a16="http://schemas.microsoft.com/office/drawing/2014/main" id="{64AC4989-8797-44EF-8453-056B948C839B}"/>
              </a:ext>
            </a:extLst>
          </p:cNvPr>
          <p:cNvGraphicFramePr>
            <a:graphicFrameLocks/>
          </p:cNvGraphicFramePr>
          <p:nvPr>
            <p:extLst>
              <p:ext uri="{D42A27DB-BD31-4B8C-83A1-F6EECF244321}">
                <p14:modId xmlns:p14="http://schemas.microsoft.com/office/powerpoint/2010/main" val="71162970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80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6309"/>
            <a:ext cx="8229600" cy="1143000"/>
          </a:xfrm>
        </p:spPr>
        <p:txBody>
          <a:bodyPr/>
          <a:lstStyle/>
          <a:p>
            <a:r>
              <a:rPr lang="en-US" dirty="0" err="1">
                <a:solidFill>
                  <a:schemeClr val="bg1"/>
                </a:solidFill>
              </a:rPr>
              <a:t>Visión</a:t>
            </a:r>
            <a:r>
              <a:rPr lang="en-US" dirty="0">
                <a:solidFill>
                  <a:schemeClr val="bg1"/>
                </a:solidFill>
              </a:rPr>
              <a:t> de </a:t>
            </a:r>
            <a:r>
              <a:rPr lang="en-US" dirty="0" err="1">
                <a:solidFill>
                  <a:schemeClr val="bg1"/>
                </a:solidFill>
              </a:rPr>
              <a:t>transporte</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70198" y="2296816"/>
            <a:ext cx="8973802" cy="4401164"/>
          </a:xfrm>
          <a:prstGeom prst="rect">
            <a:avLst/>
          </a:prstGeom>
        </p:spPr>
      </p:pic>
      <p:sp>
        <p:nvSpPr>
          <p:cNvPr id="5" name="TextBox 4"/>
          <p:cNvSpPr txBox="1"/>
          <p:nvPr/>
        </p:nvSpPr>
        <p:spPr>
          <a:xfrm>
            <a:off x="456063" y="1405552"/>
            <a:ext cx="8229600" cy="1200329"/>
          </a:xfrm>
          <a:prstGeom prst="rect">
            <a:avLst/>
          </a:prstGeom>
          <a:noFill/>
        </p:spPr>
        <p:txBody>
          <a:bodyPr wrap="square" rtlCol="0">
            <a:spAutoFit/>
          </a:bodyPr>
          <a:lstStyle/>
          <a:p>
            <a:r>
              <a:rPr lang="es-ES" sz="2400" dirty="0"/>
              <a:t>"La visión del transporte en el sudeste de Colorado Springs incluye carreteras más seguras y más conectadas que benefician a TODOS los usuarios".</a:t>
            </a:r>
            <a:endParaRPr lang="en-US" sz="2400" dirty="0"/>
          </a:p>
        </p:txBody>
      </p:sp>
      <p:graphicFrame>
        <p:nvGraphicFramePr>
          <p:cNvPr id="10" name="Content Placeholder 3">
            <a:extLst>
              <a:ext uri="{FF2B5EF4-FFF2-40B4-BE49-F238E27FC236}">
                <a16:creationId xmlns:a16="http://schemas.microsoft.com/office/drawing/2014/main" id="{7268D3B3-EA79-449C-9E7A-813006EF8D6F}"/>
              </a:ext>
            </a:extLst>
          </p:cNvPr>
          <p:cNvGraphicFramePr>
            <a:graphicFrameLocks/>
          </p:cNvGraphicFramePr>
          <p:nvPr>
            <p:extLst>
              <p:ext uri="{D42A27DB-BD31-4B8C-83A1-F6EECF244321}">
                <p14:modId xmlns:p14="http://schemas.microsoft.com/office/powerpoint/2010/main" val="3472474194"/>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41078459-C4B0-4BE4-BB6F-2DAE281D884C}"/>
              </a:ext>
            </a:extLst>
          </p:cNvPr>
          <p:cNvSpPr/>
          <p:nvPr/>
        </p:nvSpPr>
        <p:spPr>
          <a:xfrm>
            <a:off x="838200" y="6172200"/>
            <a:ext cx="7086600" cy="29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9EA281B-7FE3-4A16-B872-1093383CEF17}"/>
              </a:ext>
            </a:extLst>
          </p:cNvPr>
          <p:cNvSpPr txBox="1"/>
          <p:nvPr/>
        </p:nvSpPr>
        <p:spPr>
          <a:xfrm>
            <a:off x="838200" y="6152813"/>
            <a:ext cx="7162800" cy="430887"/>
          </a:xfrm>
          <a:prstGeom prst="rect">
            <a:avLst/>
          </a:prstGeom>
          <a:noFill/>
        </p:spPr>
        <p:txBody>
          <a:bodyPr wrap="square" rtlCol="0">
            <a:spAutoFit/>
          </a:bodyPr>
          <a:lstStyle/>
          <a:p>
            <a:r>
              <a:rPr lang="en-US" sz="1100" dirty="0" err="1"/>
              <a:t>Muy</a:t>
            </a:r>
            <a:r>
              <a:rPr lang="en-US" sz="1100" dirty="0"/>
              <a:t> </a:t>
            </a:r>
            <a:r>
              <a:rPr lang="en-US" sz="1100" dirty="0" err="1"/>
              <a:t>en</a:t>
            </a:r>
            <a:r>
              <a:rPr lang="en-US" sz="1100" dirty="0"/>
              <a:t> </a:t>
            </a:r>
            <a:r>
              <a:rPr lang="en-US" sz="1100" dirty="0" err="1"/>
              <a:t>desacuerdo</a:t>
            </a:r>
            <a:r>
              <a:rPr lang="en-US" sz="1100" dirty="0"/>
              <a:t>                  </a:t>
            </a:r>
            <a:r>
              <a:rPr lang="en-US" sz="1100" dirty="0" err="1"/>
              <a:t>En</a:t>
            </a:r>
            <a:r>
              <a:rPr lang="en-US" sz="1100" dirty="0"/>
              <a:t> </a:t>
            </a:r>
            <a:r>
              <a:rPr lang="en-US" sz="1100" dirty="0" err="1"/>
              <a:t>desacuerdo</a:t>
            </a:r>
            <a:r>
              <a:rPr lang="en-US" sz="1100" dirty="0"/>
              <a:t>                     </a:t>
            </a:r>
            <a:r>
              <a:rPr lang="en-US" sz="1100" dirty="0" err="1"/>
              <a:t>Nuetral</a:t>
            </a:r>
            <a:r>
              <a:rPr lang="en-US" sz="1100" dirty="0"/>
              <a:t>                                   De </a:t>
            </a:r>
            <a:r>
              <a:rPr lang="en-US" sz="1100" dirty="0" err="1"/>
              <a:t>acuerdo</a:t>
            </a:r>
            <a:r>
              <a:rPr lang="en-US" sz="1100" dirty="0"/>
              <a:t>                  </a:t>
            </a:r>
            <a:r>
              <a:rPr lang="en-US" sz="1100" dirty="0" err="1"/>
              <a:t>Muy</a:t>
            </a:r>
            <a:r>
              <a:rPr lang="en-US" sz="1100" dirty="0"/>
              <a:t> de </a:t>
            </a:r>
            <a:r>
              <a:rPr lang="en-US" sz="1100" dirty="0" err="1"/>
              <a:t>acuerdo</a:t>
            </a:r>
            <a:endParaRPr lang="en-US" sz="1100" dirty="0"/>
          </a:p>
          <a:p>
            <a:endParaRPr lang="en-US" sz="1100" dirty="0"/>
          </a:p>
        </p:txBody>
      </p:sp>
    </p:spTree>
    <p:extLst>
      <p:ext uri="{BB962C8B-B14F-4D97-AF65-F5344CB8AC3E}">
        <p14:creationId xmlns:p14="http://schemas.microsoft.com/office/powerpoint/2010/main" val="5571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04800"/>
            <a:ext cx="6934200" cy="8382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chemeClr val="bg1"/>
                </a:solidFill>
                <a:latin typeface="Optima"/>
                <a:cs typeface="Optima"/>
              </a:rPr>
              <a:t>Próximas</a:t>
            </a:r>
            <a:r>
              <a:rPr lang="en-US" b="1" dirty="0">
                <a:solidFill>
                  <a:schemeClr val="bg1"/>
                </a:solidFill>
                <a:latin typeface="Optima"/>
                <a:cs typeface="Optima"/>
              </a:rPr>
              <a:t> </a:t>
            </a:r>
            <a:r>
              <a:rPr lang="en-US" b="1" dirty="0" err="1">
                <a:solidFill>
                  <a:schemeClr val="bg1"/>
                </a:solidFill>
                <a:latin typeface="Optima"/>
                <a:cs typeface="Optima"/>
              </a:rPr>
              <a:t>oportunidades</a:t>
            </a:r>
            <a:r>
              <a:rPr lang="en-US" b="1" dirty="0">
                <a:solidFill>
                  <a:schemeClr val="bg1"/>
                </a:solidFill>
                <a:latin typeface="Optima"/>
                <a:cs typeface="Optima"/>
              </a:rPr>
              <a:t>  para</a:t>
            </a:r>
          </a:p>
          <a:p>
            <a:pPr algn="l"/>
            <a:r>
              <a:rPr lang="en-US" b="1" dirty="0" err="1">
                <a:solidFill>
                  <a:schemeClr val="bg1"/>
                </a:solidFill>
                <a:latin typeface="Optima"/>
                <a:cs typeface="Optima"/>
              </a:rPr>
              <a:t>participación</a:t>
            </a:r>
            <a:r>
              <a:rPr lang="en-US" b="1" dirty="0">
                <a:solidFill>
                  <a:schemeClr val="bg1"/>
                </a:solidFill>
                <a:latin typeface="Optima"/>
                <a:cs typeface="Optima"/>
              </a:rPr>
              <a:t> del </a:t>
            </a:r>
            <a:r>
              <a:rPr lang="en-US" b="1" dirty="0" err="1">
                <a:solidFill>
                  <a:schemeClr val="bg1"/>
                </a:solidFill>
                <a:latin typeface="Optima"/>
                <a:cs typeface="Optima"/>
              </a:rPr>
              <a:t>público</a:t>
            </a:r>
            <a:endParaRPr lang="en-US" b="1" dirty="0">
              <a:solidFill>
                <a:schemeClr val="bg1"/>
              </a:solidFill>
              <a:latin typeface="Optima"/>
              <a:cs typeface="Optima"/>
            </a:endParaRPr>
          </a:p>
        </p:txBody>
      </p:sp>
      <p:sp>
        <p:nvSpPr>
          <p:cNvPr id="7" name="Content Placeholder 2"/>
          <p:cNvSpPr txBox="1">
            <a:spLocks/>
          </p:cNvSpPr>
          <p:nvPr/>
        </p:nvSpPr>
        <p:spPr>
          <a:xfrm>
            <a:off x="457200" y="1600200"/>
            <a:ext cx="8382000" cy="3962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a:buChar char="o"/>
            </a:pPr>
            <a:r>
              <a:rPr lang="es-ES" b="1" dirty="0">
                <a:latin typeface="Lao UI" panose="020B0502040204020203" pitchFamily="34" charset="0"/>
                <a:cs typeface="Lao UI" panose="020B0502040204020203" pitchFamily="34" charset="0"/>
              </a:rPr>
              <a:t>Plan de Mitigación de Riesgos</a:t>
            </a:r>
            <a:r>
              <a:rPr lang="en-US" b="1" dirty="0">
                <a:latin typeface="Lao UI" panose="020B0502040204020203" pitchFamily="34" charset="0"/>
                <a:cs typeface="Lao UI" panose="020B0502040204020203" pitchFamily="34" charset="0"/>
              </a:rPr>
              <a:t> (con El Paso County)</a:t>
            </a:r>
          </a:p>
          <a:p>
            <a:pPr lvl="1">
              <a:buFont typeface="Courier New"/>
              <a:buChar char="o"/>
            </a:pPr>
            <a:r>
              <a:rPr lang="es-ES" dirty="0"/>
              <a:t>Este plan identifica los peligros locales, desarrolla estrategias para reducir el riesgo y el impacto de los desastres en Colorado Springs y el condado de El Paso</a:t>
            </a:r>
            <a:endParaRPr lang="en-US" dirty="0"/>
          </a:p>
          <a:p>
            <a:pPr lvl="1">
              <a:buFont typeface="Courier New"/>
              <a:buChar char="o"/>
            </a:pPr>
            <a:r>
              <a:rPr lang="es-ES" dirty="0"/>
              <a:t>El público puede dar su opinión hasta el 21 de julio.</a:t>
            </a:r>
            <a:endParaRPr lang="en-US" dirty="0"/>
          </a:p>
          <a:p>
            <a:pPr>
              <a:buFont typeface="Courier New"/>
              <a:buChar char="o"/>
            </a:pPr>
            <a:r>
              <a:rPr lang="en-US" b="1" dirty="0" err="1">
                <a:latin typeface="Lao UI" panose="020B0502040204020203" pitchFamily="34" charset="0"/>
                <a:cs typeface="Lao UI" panose="020B0502040204020203" pitchFamily="34" charset="0"/>
              </a:rPr>
              <a:t>Cambios</a:t>
            </a:r>
            <a:r>
              <a:rPr lang="en-US" b="1" dirty="0">
                <a:latin typeface="Lao UI" panose="020B0502040204020203" pitchFamily="34" charset="0"/>
                <a:cs typeface="Lao UI" panose="020B0502040204020203" pitchFamily="34" charset="0"/>
              </a:rPr>
              <a:t> </a:t>
            </a:r>
            <a:r>
              <a:rPr lang="en-US" b="1" dirty="0" err="1">
                <a:latin typeface="Lao UI" panose="020B0502040204020203" pitchFamily="34" charset="0"/>
                <a:cs typeface="Lao UI" panose="020B0502040204020203" pitchFamily="34" charset="0"/>
              </a:rPr>
              <a:t>propuestos</a:t>
            </a:r>
            <a:r>
              <a:rPr lang="en-US" b="1" dirty="0">
                <a:latin typeface="Lao UI" panose="020B0502040204020203" pitchFamily="34" charset="0"/>
                <a:cs typeface="Lao UI" panose="020B0502040204020203" pitchFamily="34" charset="0"/>
              </a:rPr>
              <a:t> </a:t>
            </a:r>
            <a:r>
              <a:rPr lang="en-US" b="1" dirty="0" err="1">
                <a:latin typeface="Lao UI" panose="020B0502040204020203" pitchFamily="34" charset="0"/>
                <a:cs typeface="Lao UI" panose="020B0502040204020203" pitchFamily="34" charset="0"/>
              </a:rPr>
              <a:t>ruta</a:t>
            </a:r>
            <a:r>
              <a:rPr lang="en-US" b="1" dirty="0">
                <a:latin typeface="Lao UI" panose="020B0502040204020203" pitchFamily="34" charset="0"/>
                <a:cs typeface="Lao UI" panose="020B0502040204020203" pitchFamily="34" charset="0"/>
              </a:rPr>
              <a:t> 40 de Mountain Metro Transit</a:t>
            </a:r>
          </a:p>
          <a:p>
            <a:pPr lvl="1">
              <a:buFont typeface="Courier New"/>
              <a:buChar char="o"/>
            </a:pPr>
            <a:r>
              <a:rPr lang="en-US" dirty="0" err="1"/>
              <a:t>Extensión</a:t>
            </a:r>
            <a:r>
              <a:rPr lang="en-US" dirty="0"/>
              <a:t> de </a:t>
            </a:r>
            <a:r>
              <a:rPr lang="en-US" dirty="0" err="1"/>
              <a:t>ruta</a:t>
            </a:r>
            <a:r>
              <a:rPr lang="en-US" dirty="0"/>
              <a:t> a Pikes Peak Community College (PPCC) y al Center for Healthcare Education and Simulation Campus (CHES)</a:t>
            </a:r>
          </a:p>
          <a:p>
            <a:pPr lvl="1">
              <a:buFont typeface="Courier New"/>
              <a:buChar char="o"/>
            </a:pPr>
            <a:r>
              <a:rPr lang="en-US" dirty="0" err="1"/>
              <a:t>Días</a:t>
            </a:r>
            <a:r>
              <a:rPr lang="en-US" dirty="0"/>
              <a:t> de </a:t>
            </a:r>
            <a:r>
              <a:rPr lang="en-US" dirty="0" err="1"/>
              <a:t>operación</a:t>
            </a:r>
            <a:r>
              <a:rPr lang="en-US" dirty="0"/>
              <a:t> </a:t>
            </a:r>
            <a:r>
              <a:rPr lang="en-US" dirty="0" err="1"/>
              <a:t>reducidos</a:t>
            </a:r>
            <a:r>
              <a:rPr lang="en-US" dirty="0"/>
              <a:t>.</a:t>
            </a:r>
          </a:p>
          <a:p>
            <a:pPr lvl="1">
              <a:buFont typeface="Courier New"/>
              <a:buChar char="o"/>
            </a:pPr>
            <a:r>
              <a:rPr lang="en-US" dirty="0"/>
              <a:t>Horas </a:t>
            </a:r>
            <a:r>
              <a:rPr lang="en-US" dirty="0" err="1"/>
              <a:t>reducidas</a:t>
            </a:r>
            <a:r>
              <a:rPr lang="en-US" dirty="0"/>
              <a:t> de </a:t>
            </a:r>
            <a:r>
              <a:rPr lang="en-US" dirty="0" err="1"/>
              <a:t>operación</a:t>
            </a:r>
            <a:endParaRPr lang="en-US" dirty="0"/>
          </a:p>
          <a:p>
            <a:pPr>
              <a:buFont typeface="Courier New"/>
              <a:buChar char="o"/>
            </a:pPr>
            <a:r>
              <a:rPr lang="en-US" b="1" dirty="0">
                <a:latin typeface="Lao UI" panose="020B0502040204020203" pitchFamily="34" charset="0"/>
                <a:cs typeface="Lao UI" panose="020B0502040204020203" pitchFamily="34" charset="0"/>
              </a:rPr>
              <a:t>Plan </a:t>
            </a:r>
            <a:r>
              <a:rPr lang="en-US" b="1" dirty="0" err="1">
                <a:latin typeface="Lao UI" panose="020B0502040204020203" pitchFamily="34" charset="0"/>
                <a:cs typeface="Lao UI" panose="020B0502040204020203" pitchFamily="34" charset="0"/>
              </a:rPr>
              <a:t>Comunitario</a:t>
            </a:r>
            <a:r>
              <a:rPr lang="en-US" b="1" dirty="0">
                <a:latin typeface="Lao UI" panose="020B0502040204020203" pitchFamily="34" charset="0"/>
                <a:cs typeface="Lao UI" panose="020B0502040204020203" pitchFamily="34" charset="0"/>
              </a:rPr>
              <a:t> del </a:t>
            </a:r>
            <a:r>
              <a:rPr lang="en-US" b="1" dirty="0" err="1">
                <a:latin typeface="Lao UI" panose="020B0502040204020203" pitchFamily="34" charset="0"/>
                <a:cs typeface="Lao UI" panose="020B0502040204020203" pitchFamily="34" charset="0"/>
              </a:rPr>
              <a:t>Sureste</a:t>
            </a:r>
            <a:endParaRPr lang="en-US" b="1" dirty="0">
              <a:latin typeface="Lao UI" panose="020B0502040204020203" pitchFamily="34" charset="0"/>
              <a:cs typeface="Lao UI" panose="020B0502040204020203" pitchFamily="34" charset="0"/>
            </a:endParaRPr>
          </a:p>
          <a:p>
            <a:pPr lvl="1">
              <a:buFont typeface="Courier New"/>
              <a:buChar char="o"/>
            </a:pPr>
            <a:r>
              <a:rPr lang="en-US" dirty="0" err="1">
                <a:latin typeface="Lao UI" panose="020B0502040204020203" pitchFamily="34" charset="0"/>
                <a:cs typeface="Lao UI" panose="020B0502040204020203" pitchFamily="34" charset="0"/>
              </a:rPr>
              <a:t>Informada</a:t>
            </a:r>
            <a:r>
              <a:rPr lang="en-US" dirty="0">
                <a:latin typeface="Lao UI" panose="020B0502040204020203" pitchFamily="34" charset="0"/>
                <a:cs typeface="Lao UI" panose="020B0502040204020203" pitchFamily="34" charset="0"/>
              </a:rPr>
              <a:t> por </a:t>
            </a:r>
            <a:r>
              <a:rPr lang="en-US" dirty="0" err="1">
                <a:latin typeface="Lao UI" panose="020B0502040204020203" pitchFamily="34" charset="0"/>
                <a:cs typeface="Lao UI" panose="020B0502040204020203" pitchFamily="34" charset="0"/>
              </a:rPr>
              <a:t>PlanCOS</a:t>
            </a:r>
            <a:r>
              <a:rPr lang="en-US" dirty="0">
                <a:latin typeface="Lao UI" panose="020B0502040204020203" pitchFamily="34" charset="0"/>
                <a:cs typeface="Lao UI" panose="020B0502040204020203" pitchFamily="34" charset="0"/>
              </a:rPr>
              <a:t> (</a:t>
            </a:r>
            <a:r>
              <a:rPr lang="es-ES" dirty="0">
                <a:latin typeface="Lao UI" panose="020B0502040204020203" pitchFamily="34" charset="0"/>
                <a:cs typeface="Lao UI" panose="020B0502040204020203" pitchFamily="34" charset="0"/>
              </a:rPr>
              <a:t>Plan integral de toda la ciudad</a:t>
            </a:r>
            <a:r>
              <a:rPr lang="en-US" dirty="0">
                <a:latin typeface="Lao UI" panose="020B0502040204020203" pitchFamily="34" charset="0"/>
                <a:cs typeface="Lao UI" panose="020B0502040204020203" pitchFamily="34" charset="0"/>
              </a:rPr>
              <a:t>)</a:t>
            </a:r>
          </a:p>
          <a:p>
            <a:pPr lvl="1">
              <a:buFont typeface="Courier New"/>
              <a:buChar char="o"/>
            </a:pPr>
            <a:r>
              <a:rPr lang="en-US" dirty="0">
                <a:latin typeface="Lao UI" panose="020B0502040204020203" pitchFamily="34" charset="0"/>
                <a:cs typeface="Lao UI" panose="020B0502040204020203" pitchFamily="34" charset="0"/>
              </a:rPr>
              <a:t>Más </a:t>
            </a:r>
            <a:r>
              <a:rPr lang="en-US" dirty="0" err="1">
                <a:latin typeface="Lao UI" panose="020B0502040204020203" pitchFamily="34" charset="0"/>
                <a:cs typeface="Lao UI" panose="020B0502040204020203" pitchFamily="34" charset="0"/>
              </a:rPr>
              <a:t>detalles</a:t>
            </a:r>
            <a:r>
              <a:rPr lang="en-US" dirty="0">
                <a:latin typeface="Lao UI" panose="020B0502040204020203" pitchFamily="34" charset="0"/>
                <a:cs typeface="Lao UI" panose="020B0502040204020203" pitchFamily="34" charset="0"/>
              </a:rPr>
              <a:t> a finales del </a:t>
            </a:r>
            <a:r>
              <a:rPr lang="en-US" dirty="0" err="1">
                <a:latin typeface="Lao UI" panose="020B0502040204020203" pitchFamily="34" charset="0"/>
                <a:cs typeface="Lao UI" panose="020B0502040204020203" pitchFamily="34" charset="0"/>
              </a:rPr>
              <a:t>verano</a:t>
            </a:r>
            <a:r>
              <a:rPr lang="en-US" dirty="0">
                <a:latin typeface="Lao UI" panose="020B0502040204020203" pitchFamily="34" charset="0"/>
                <a:cs typeface="Lao UI" panose="020B0502040204020203" pitchFamily="34" charset="0"/>
              </a:rPr>
              <a:t> o </a:t>
            </a:r>
            <a:r>
              <a:rPr lang="en-US" dirty="0" err="1">
                <a:latin typeface="Lao UI" panose="020B0502040204020203" pitchFamily="34" charset="0"/>
                <a:cs typeface="Lao UI" panose="020B0502040204020203" pitchFamily="34" charset="0"/>
              </a:rPr>
              <a:t>en</a:t>
            </a:r>
            <a:r>
              <a:rPr lang="en-US" dirty="0">
                <a:latin typeface="Lao UI" panose="020B0502040204020203" pitchFamily="34" charset="0"/>
                <a:cs typeface="Lao UI" panose="020B0502040204020203" pitchFamily="34" charset="0"/>
              </a:rPr>
              <a:t> el </a:t>
            </a:r>
            <a:r>
              <a:rPr lang="en-US" dirty="0" err="1">
                <a:latin typeface="Lao UI" panose="020B0502040204020203" pitchFamily="34" charset="0"/>
                <a:cs typeface="Lao UI" panose="020B0502040204020203" pitchFamily="34" charset="0"/>
              </a:rPr>
              <a:t>otoño</a:t>
            </a:r>
            <a:r>
              <a:rPr lang="en-US" dirty="0">
                <a:latin typeface="Lao UI" panose="020B0502040204020203" pitchFamily="34" charset="0"/>
                <a:cs typeface="Lao UI" panose="020B0502040204020203" pitchFamily="34" charset="0"/>
              </a:rPr>
              <a:t>)</a:t>
            </a:r>
          </a:p>
          <a:p>
            <a:pPr lvl="1">
              <a:buFont typeface="Courier New"/>
              <a:buChar char="o"/>
            </a:pPr>
            <a:endParaRPr lang="en-US" dirty="0">
              <a:latin typeface="Lao UI" panose="020B0502040204020203" pitchFamily="34" charset="0"/>
              <a:cs typeface="Lao UI" panose="020B0502040204020203" pitchFamily="34" charset="0"/>
            </a:endParaRPr>
          </a:p>
          <a:p>
            <a:pPr lvl="1">
              <a:buFont typeface="Courier New"/>
              <a:buChar char="o"/>
            </a:pPr>
            <a:endParaRPr lang="en-US" dirty="0">
              <a:latin typeface="Lao UI" panose="020B0502040204020203" pitchFamily="34" charset="0"/>
              <a:cs typeface="Lao UI" panose="020B0502040204020203" pitchFamily="34" charset="0"/>
            </a:endParaRPr>
          </a:p>
          <a:p>
            <a:endParaRPr lang="en-US" dirty="0"/>
          </a:p>
        </p:txBody>
      </p:sp>
      <p:sp>
        <p:nvSpPr>
          <p:cNvPr id="8" name="TextBox 7"/>
          <p:cNvSpPr txBox="1"/>
          <p:nvPr/>
        </p:nvSpPr>
        <p:spPr>
          <a:xfrm>
            <a:off x="1295399" y="5529072"/>
            <a:ext cx="6619059" cy="707886"/>
          </a:xfrm>
          <a:prstGeom prst="rect">
            <a:avLst/>
          </a:prstGeom>
          <a:noFill/>
        </p:spPr>
        <p:txBody>
          <a:bodyPr wrap="square" rtlCol="0">
            <a:spAutoFit/>
          </a:bodyPr>
          <a:lstStyle/>
          <a:p>
            <a:r>
              <a:rPr lang="en-US" sz="2000" dirty="0" err="1">
                <a:latin typeface="Lao UI" panose="020B0502040204020203" pitchFamily="34" charset="0"/>
                <a:cs typeface="Lao UI" panose="020B0502040204020203" pitchFamily="34" charset="0"/>
              </a:rPr>
              <a:t>Visite</a:t>
            </a:r>
            <a:r>
              <a:rPr lang="en-US" sz="2000" dirty="0">
                <a:latin typeface="Lao UI" panose="020B0502040204020203" pitchFamily="34" charset="0"/>
                <a:cs typeface="Lao UI" panose="020B0502040204020203" pitchFamily="34" charset="0"/>
              </a:rPr>
              <a:t> </a:t>
            </a:r>
            <a:r>
              <a:rPr lang="en-US" sz="2000" b="1" dirty="0">
                <a:latin typeface="Lao UI" panose="020B0502040204020203" pitchFamily="34" charset="0"/>
                <a:cs typeface="Lao UI" panose="020B0502040204020203" pitchFamily="34" charset="0"/>
              </a:rPr>
              <a:t>ColoradoSprings.gov/</a:t>
            </a:r>
            <a:r>
              <a:rPr lang="en-US" sz="2000" b="1" dirty="0" err="1">
                <a:latin typeface="Lao UI" panose="020B0502040204020203" pitchFamily="34" charset="0"/>
                <a:cs typeface="Lao UI" panose="020B0502040204020203" pitchFamily="34" charset="0"/>
              </a:rPr>
              <a:t>EngageCOS</a:t>
            </a:r>
            <a:r>
              <a:rPr lang="en-US" sz="2000" dirty="0">
                <a:latin typeface="Lao UI" panose="020B0502040204020203" pitchFamily="34" charset="0"/>
                <a:cs typeface="Lao UI" panose="020B0502040204020203" pitchFamily="34" charset="0"/>
              </a:rPr>
              <a:t> para </a:t>
            </a:r>
            <a:r>
              <a:rPr lang="en-US" sz="2000" dirty="0" err="1">
                <a:latin typeface="Lao UI" panose="020B0502040204020203" pitchFamily="34" charset="0"/>
                <a:cs typeface="Lao UI" panose="020B0502040204020203" pitchFamily="34" charset="0"/>
              </a:rPr>
              <a:t>otras</a:t>
            </a:r>
            <a:r>
              <a:rPr lang="en-US" sz="2000" dirty="0">
                <a:latin typeface="Lao UI" panose="020B0502040204020203" pitchFamily="34" charset="0"/>
                <a:cs typeface="Lao UI" panose="020B0502040204020203" pitchFamily="34" charset="0"/>
              </a:rPr>
              <a:t> </a:t>
            </a:r>
            <a:r>
              <a:rPr lang="en-US" sz="2000" dirty="0" err="1">
                <a:latin typeface="Lao UI" panose="020B0502040204020203" pitchFamily="34" charset="0"/>
                <a:cs typeface="Lao UI" panose="020B0502040204020203" pitchFamily="34" charset="0"/>
              </a:rPr>
              <a:t>oportunidades</a:t>
            </a:r>
            <a:r>
              <a:rPr lang="en-US" sz="2000" dirty="0">
                <a:latin typeface="Lao UI" panose="020B0502040204020203" pitchFamily="34" charset="0"/>
                <a:cs typeface="Lao UI" panose="020B0502040204020203" pitchFamily="34" charset="0"/>
              </a:rPr>
              <a:t> para que se </a:t>
            </a:r>
            <a:r>
              <a:rPr lang="en-US" sz="2000" dirty="0" err="1">
                <a:latin typeface="Lao UI" panose="020B0502040204020203" pitchFamily="34" charset="0"/>
                <a:cs typeface="Lao UI" panose="020B0502040204020203" pitchFamily="34" charset="0"/>
              </a:rPr>
              <a:t>escuche</a:t>
            </a:r>
            <a:r>
              <a:rPr lang="en-US" sz="2000" dirty="0">
                <a:latin typeface="Lao UI" panose="020B0502040204020203" pitchFamily="34" charset="0"/>
                <a:cs typeface="Lao UI" panose="020B0502040204020203" pitchFamily="34" charset="0"/>
              </a:rPr>
              <a:t> </a:t>
            </a:r>
            <a:r>
              <a:rPr lang="en-US" sz="2000" dirty="0" err="1">
                <a:latin typeface="Lao UI" panose="020B0502040204020203" pitchFamily="34" charset="0"/>
                <a:cs typeface="Lao UI" panose="020B0502040204020203" pitchFamily="34" charset="0"/>
              </a:rPr>
              <a:t>tu</a:t>
            </a:r>
            <a:r>
              <a:rPr lang="en-US" sz="2000" dirty="0">
                <a:latin typeface="Lao UI" panose="020B0502040204020203" pitchFamily="34" charset="0"/>
                <a:cs typeface="Lao UI" panose="020B0502040204020203" pitchFamily="34" charset="0"/>
              </a:rPr>
              <a:t> </a:t>
            </a:r>
            <a:r>
              <a:rPr lang="en-US" sz="2000" dirty="0" err="1">
                <a:latin typeface="Lao UI" panose="020B0502040204020203" pitchFamily="34" charset="0"/>
                <a:cs typeface="Lao UI" panose="020B0502040204020203" pitchFamily="34" charset="0"/>
              </a:rPr>
              <a:t>voz</a:t>
            </a:r>
            <a:r>
              <a:rPr lang="en-US" sz="2000" dirty="0">
                <a:latin typeface="Lao UI" panose="020B0502040204020203" pitchFamily="34" charset="0"/>
                <a:cs typeface="Lao UI" panose="020B0502040204020203" pitchFamily="34" charset="0"/>
              </a:rPr>
              <a:t>!</a:t>
            </a:r>
            <a:endParaRPr lang="en-US" sz="2000" dirty="0"/>
          </a:p>
        </p:txBody>
      </p:sp>
      <p:graphicFrame>
        <p:nvGraphicFramePr>
          <p:cNvPr id="10" name="Content Placeholder 3"/>
          <p:cNvGraphicFramePr>
            <a:graphicFrameLocks/>
          </p:cNvGraphicFramePr>
          <p:nvPr>
            <p:extLst>
              <p:ext uri="{D42A27DB-BD31-4B8C-83A1-F6EECF244321}">
                <p14:modId xmlns:p14="http://schemas.microsoft.com/office/powerpoint/2010/main" val="3810709524"/>
              </p:ext>
            </p:extLst>
          </p:nvPr>
        </p:nvGraphicFramePr>
        <p:xfrm>
          <a:off x="161109" y="6522643"/>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19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76" y="160336"/>
            <a:ext cx="8229600" cy="1143000"/>
          </a:xfrm>
        </p:spPr>
        <p:txBody>
          <a:bodyPr/>
          <a:lstStyle/>
          <a:p>
            <a:r>
              <a:rPr lang="en-US" dirty="0">
                <a:solidFill>
                  <a:schemeClr val="bg1"/>
                </a:solidFill>
              </a:rPr>
              <a:t>¿</a:t>
            </a:r>
            <a:r>
              <a:rPr lang="en-US" dirty="0" err="1">
                <a:solidFill>
                  <a:schemeClr val="bg1"/>
                </a:solidFill>
              </a:rPr>
              <a:t>Chelton</a:t>
            </a:r>
            <a:r>
              <a:rPr lang="en-US" dirty="0">
                <a:solidFill>
                  <a:schemeClr val="bg1"/>
                </a:solidFill>
              </a:rPr>
              <a:t> </a:t>
            </a:r>
            <a:r>
              <a:rPr lang="en-US" dirty="0" err="1">
                <a:solidFill>
                  <a:schemeClr val="bg1"/>
                </a:solidFill>
              </a:rPr>
              <a:t>apoya</a:t>
            </a:r>
            <a:r>
              <a:rPr lang="en-US" dirty="0">
                <a:solidFill>
                  <a:schemeClr val="bg1"/>
                </a:solidFill>
              </a:rPr>
              <a:t> la </a:t>
            </a:r>
            <a:r>
              <a:rPr lang="en-US" dirty="0" err="1">
                <a:solidFill>
                  <a:schemeClr val="bg1"/>
                </a:solidFill>
              </a:rPr>
              <a:t>visión</a:t>
            </a:r>
            <a:r>
              <a:rPr lang="en-US" dirty="0">
                <a:solidFill>
                  <a:schemeClr val="bg1"/>
                </a:solidFill>
              </a:rPr>
              <a: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8100" y="2014728"/>
            <a:ext cx="9011908" cy="4324954"/>
          </a:xfrm>
          <a:prstGeom prst="rect">
            <a:avLst/>
          </a:prstGeom>
        </p:spPr>
      </p:pic>
      <p:graphicFrame>
        <p:nvGraphicFramePr>
          <p:cNvPr id="5" name="Content Placeholder 3">
            <a:extLst>
              <a:ext uri="{FF2B5EF4-FFF2-40B4-BE49-F238E27FC236}">
                <a16:creationId xmlns:a16="http://schemas.microsoft.com/office/drawing/2014/main" id="{3CC90D8A-DA22-44A7-941C-EDC0BD49B37A}"/>
              </a:ext>
            </a:extLst>
          </p:cNvPr>
          <p:cNvGraphicFramePr>
            <a:graphicFrameLocks/>
          </p:cNvGraphicFramePr>
          <p:nvPr>
            <p:extLst>
              <p:ext uri="{D42A27DB-BD31-4B8C-83A1-F6EECF244321}">
                <p14:modId xmlns:p14="http://schemas.microsoft.com/office/powerpoint/2010/main" val="3489490833"/>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254E2E5B-08F9-4DBA-A3ED-2C8FB30EBD82}"/>
              </a:ext>
            </a:extLst>
          </p:cNvPr>
          <p:cNvSpPr txBox="1"/>
          <p:nvPr/>
        </p:nvSpPr>
        <p:spPr>
          <a:xfrm>
            <a:off x="609600" y="6160785"/>
            <a:ext cx="7162800" cy="430887"/>
          </a:xfrm>
          <a:prstGeom prst="rect">
            <a:avLst/>
          </a:prstGeom>
          <a:noFill/>
        </p:spPr>
        <p:txBody>
          <a:bodyPr wrap="square" rtlCol="0">
            <a:spAutoFit/>
          </a:bodyPr>
          <a:lstStyle/>
          <a:p>
            <a:r>
              <a:rPr lang="en-US" sz="1100" dirty="0" err="1"/>
              <a:t>Muy</a:t>
            </a:r>
            <a:r>
              <a:rPr lang="en-US" sz="1100" dirty="0"/>
              <a:t> </a:t>
            </a:r>
            <a:r>
              <a:rPr lang="en-US" sz="1100" dirty="0" err="1"/>
              <a:t>en</a:t>
            </a:r>
            <a:r>
              <a:rPr lang="en-US" sz="1100" dirty="0"/>
              <a:t> </a:t>
            </a:r>
            <a:r>
              <a:rPr lang="en-US" sz="1100" dirty="0" err="1"/>
              <a:t>desacuerdo</a:t>
            </a:r>
            <a:r>
              <a:rPr lang="en-US" sz="1100" dirty="0"/>
              <a:t>                  </a:t>
            </a:r>
            <a:r>
              <a:rPr lang="en-US" sz="1100" dirty="0" err="1"/>
              <a:t>En</a:t>
            </a:r>
            <a:r>
              <a:rPr lang="en-US" sz="1100" dirty="0"/>
              <a:t> </a:t>
            </a:r>
            <a:r>
              <a:rPr lang="en-US" sz="1100" dirty="0" err="1"/>
              <a:t>desacuerdo</a:t>
            </a:r>
            <a:r>
              <a:rPr lang="en-US" sz="1100" dirty="0"/>
              <a:t>                                                                   De </a:t>
            </a:r>
            <a:r>
              <a:rPr lang="en-US" sz="1100" dirty="0" err="1"/>
              <a:t>acuerdo</a:t>
            </a:r>
            <a:r>
              <a:rPr lang="en-US" sz="1100" dirty="0"/>
              <a:t>                  </a:t>
            </a:r>
            <a:r>
              <a:rPr lang="en-US" sz="1100" dirty="0" err="1"/>
              <a:t>Muy</a:t>
            </a:r>
            <a:r>
              <a:rPr lang="en-US" sz="1100" dirty="0"/>
              <a:t> de </a:t>
            </a:r>
            <a:r>
              <a:rPr lang="en-US" sz="1100" dirty="0" err="1"/>
              <a:t>acuerdo</a:t>
            </a:r>
            <a:endParaRPr lang="en-US" sz="1100" dirty="0"/>
          </a:p>
          <a:p>
            <a:endParaRPr lang="en-US" sz="1100" dirty="0"/>
          </a:p>
        </p:txBody>
      </p:sp>
    </p:spTree>
    <p:extLst>
      <p:ext uri="{BB962C8B-B14F-4D97-AF65-F5344CB8AC3E}">
        <p14:creationId xmlns:p14="http://schemas.microsoft.com/office/powerpoint/2010/main" val="205367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a:solidFill>
                  <a:schemeClr val="bg1"/>
                </a:solidFill>
                <a:latin typeface="Optima"/>
                <a:cs typeface="Optima"/>
              </a:rPr>
              <a:t>Agenda</a:t>
            </a:r>
          </a:p>
        </p:txBody>
      </p:sp>
      <p:sp>
        <p:nvSpPr>
          <p:cNvPr id="3" name="Content Placeholder 2"/>
          <p:cNvSpPr>
            <a:spLocks noGrp="1"/>
          </p:cNvSpPr>
          <p:nvPr>
            <p:ph idx="1"/>
          </p:nvPr>
        </p:nvSpPr>
        <p:spPr>
          <a:xfrm>
            <a:off x="457200" y="1600200"/>
            <a:ext cx="8458200" cy="4648200"/>
          </a:xfrm>
        </p:spPr>
        <p:txBody>
          <a:bodyPr>
            <a:normAutofit fontScale="92500" lnSpcReduction="20000"/>
          </a:bodyPr>
          <a:lstStyle/>
          <a:p>
            <a:pPr marL="0" indent="0" algn="ctr">
              <a:buNone/>
            </a:pPr>
            <a:r>
              <a:rPr lang="en-US" dirty="0" err="1"/>
              <a:t>Bienvenidos</a:t>
            </a:r>
            <a:r>
              <a:rPr lang="en-US" dirty="0"/>
              <a:t>, Joyce Salazar, RISE Coalition</a:t>
            </a:r>
          </a:p>
          <a:p>
            <a:pPr marL="0" indent="0" algn="ctr">
              <a:buNone/>
            </a:pPr>
            <a:r>
              <a:rPr lang="en-US" dirty="0" err="1"/>
              <a:t>Presentación</a:t>
            </a:r>
            <a:r>
              <a:rPr lang="en-US" dirty="0"/>
              <a:t> formal (30 min)</a:t>
            </a:r>
          </a:p>
          <a:p>
            <a:pPr marL="0" indent="0" algn="ctr">
              <a:buNone/>
            </a:pPr>
            <a:r>
              <a:rPr lang="es-ES" dirty="0"/>
              <a:t>Discusión, preguntas y respuestas, comentarios</a:t>
            </a:r>
          </a:p>
          <a:p>
            <a:pPr marL="0" indent="0" algn="ctr">
              <a:buNone/>
            </a:pPr>
            <a:r>
              <a:rPr lang="en-US" dirty="0"/>
              <a:t>(30 min)</a:t>
            </a:r>
          </a:p>
          <a:p>
            <a:pPr marL="0" indent="0" algn="ctr">
              <a:buNone/>
            </a:pPr>
            <a:r>
              <a:rPr lang="en-US" dirty="0" err="1"/>
              <a:t>Observaciones</a:t>
            </a:r>
            <a:r>
              <a:rPr lang="en-US" dirty="0"/>
              <a:t> finales: </a:t>
            </a:r>
          </a:p>
          <a:p>
            <a:pPr marL="0" indent="0" algn="ctr">
              <a:buNone/>
            </a:pPr>
            <a:r>
              <a:rPr lang="en-US" dirty="0" err="1"/>
              <a:t>Miembro</a:t>
            </a:r>
            <a:r>
              <a:rPr lang="en-US" dirty="0"/>
              <a:t> del </a:t>
            </a:r>
            <a:r>
              <a:rPr lang="en-US" dirty="0" err="1"/>
              <a:t>Consejo</a:t>
            </a:r>
            <a:r>
              <a:rPr lang="en-US" dirty="0"/>
              <a:t> Yolanda Avila</a:t>
            </a:r>
          </a:p>
          <a:p>
            <a:pPr marL="0" indent="0" algn="ctr">
              <a:buNone/>
            </a:pPr>
            <a:endParaRPr lang="en-US" dirty="0"/>
          </a:p>
          <a:p>
            <a:pPr marL="0" indent="0" algn="ctr">
              <a:buNone/>
            </a:pPr>
            <a:r>
              <a:rPr lang="es-ES" dirty="0"/>
              <a:t>Las preguntas de la encuesta en línea se publicarán en el sitio web hasta el 21 de julio</a:t>
            </a:r>
          </a:p>
          <a:p>
            <a:pPr marL="0" indent="0" algn="ctr">
              <a:buNone/>
            </a:pPr>
            <a:r>
              <a:rPr lang="en-US" sz="2800" dirty="0">
                <a:solidFill>
                  <a:srgbClr val="0967B0"/>
                </a:solidFill>
                <a:latin typeface="Optima"/>
                <a:cs typeface="Optima"/>
              </a:rPr>
              <a:t>coloradosprings.gov/</a:t>
            </a:r>
            <a:r>
              <a:rPr lang="en-US" sz="2800" dirty="0" err="1">
                <a:solidFill>
                  <a:srgbClr val="0967B0"/>
                </a:solidFill>
                <a:latin typeface="Optima"/>
                <a:cs typeface="Optima"/>
              </a:rPr>
              <a:t>SaferRoadsSoutheast</a:t>
            </a:r>
            <a:endParaRPr lang="en-US" dirty="0"/>
          </a:p>
        </p:txBody>
      </p:sp>
      <p:graphicFrame>
        <p:nvGraphicFramePr>
          <p:cNvPr id="4" name="Content Placeholder 3">
            <a:extLst>
              <a:ext uri="{FF2B5EF4-FFF2-40B4-BE49-F238E27FC236}">
                <a16:creationId xmlns:a16="http://schemas.microsoft.com/office/drawing/2014/main" id="{020EEB3E-8486-4135-AFE0-00908C8A7C8B}"/>
              </a:ext>
            </a:extLst>
          </p:cNvPr>
          <p:cNvGraphicFramePr>
            <a:graphicFrameLocks/>
          </p:cNvGraphicFramePr>
          <p:nvPr>
            <p:extLst>
              <p:ext uri="{D42A27DB-BD31-4B8C-83A1-F6EECF244321}">
                <p14:modId xmlns:p14="http://schemas.microsoft.com/office/powerpoint/2010/main" val="1793683684"/>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315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a:bodyPr>
          <a:lstStyle/>
          <a:p>
            <a:r>
              <a:rPr lang="es-ES" dirty="0">
                <a:solidFill>
                  <a:schemeClr val="bg1"/>
                </a:solidFill>
                <a:latin typeface="Optima"/>
                <a:cs typeface="Optima"/>
              </a:rPr>
              <a:t>Guía de reuniones en línea</a:t>
            </a:r>
            <a:endParaRPr lang="en-US" dirty="0">
              <a:solidFill>
                <a:schemeClr val="bg1"/>
              </a:solidFill>
              <a:latin typeface="Optima"/>
              <a:cs typeface="Optima"/>
            </a:endParaRPr>
          </a:p>
        </p:txBody>
      </p:sp>
      <p:sp>
        <p:nvSpPr>
          <p:cNvPr id="3" name="Content Placeholder 2"/>
          <p:cNvSpPr>
            <a:spLocks noGrp="1"/>
          </p:cNvSpPr>
          <p:nvPr>
            <p:ph idx="1"/>
          </p:nvPr>
        </p:nvSpPr>
        <p:spPr>
          <a:xfrm>
            <a:off x="457200" y="1468582"/>
            <a:ext cx="8229600" cy="4856018"/>
          </a:xfrm>
        </p:spPr>
        <p:txBody>
          <a:bodyPr>
            <a:normAutofit fontScale="92500"/>
          </a:bodyPr>
          <a:lstStyle/>
          <a:p>
            <a:r>
              <a:rPr lang="es-ES" dirty="0"/>
              <a:t>Solo los presentadores pueden compartir sus pantallas.</a:t>
            </a:r>
          </a:p>
          <a:p>
            <a:r>
              <a:rPr lang="en-US" dirty="0" err="1"/>
              <a:t>Participantes</a:t>
            </a:r>
            <a:r>
              <a:rPr lang="en-US" dirty="0"/>
              <a:t>, por favor </a:t>
            </a:r>
            <a:r>
              <a:rPr lang="en-US" dirty="0" err="1"/>
              <a:t>mantenerse</a:t>
            </a:r>
            <a:r>
              <a:rPr lang="en-US" dirty="0"/>
              <a:t> </a:t>
            </a:r>
            <a:r>
              <a:rPr lang="en-US" dirty="0" err="1"/>
              <a:t>en</a:t>
            </a:r>
            <a:r>
              <a:rPr lang="en-US" dirty="0"/>
              <a:t> </a:t>
            </a:r>
            <a:r>
              <a:rPr lang="en-US" dirty="0" err="1"/>
              <a:t>silencio</a:t>
            </a:r>
            <a:r>
              <a:rPr lang="en-US" dirty="0"/>
              <a:t>. </a:t>
            </a:r>
          </a:p>
          <a:p>
            <a:r>
              <a:rPr lang="es-ES" dirty="0"/>
              <a:t>Si llama, responderemos a sus preguntas al período de preguntas y respuestas.</a:t>
            </a:r>
          </a:p>
          <a:p>
            <a:r>
              <a:rPr lang="es-ES" dirty="0"/>
              <a:t>Si participa a través de equipos, use la función de chat para plantear preguntas</a:t>
            </a:r>
          </a:p>
          <a:p>
            <a:r>
              <a:rPr lang="es-ES" dirty="0"/>
              <a:t>Por favor solo comente sobre el tema de la reunión</a:t>
            </a:r>
            <a:endParaRPr lang="en-US" dirty="0"/>
          </a:p>
        </p:txBody>
      </p:sp>
      <p:graphicFrame>
        <p:nvGraphicFramePr>
          <p:cNvPr id="4" name="Content Placeholder 3">
            <a:extLst>
              <a:ext uri="{FF2B5EF4-FFF2-40B4-BE49-F238E27FC236}">
                <a16:creationId xmlns:a16="http://schemas.microsoft.com/office/drawing/2014/main" id="{E4947E8A-5B40-4EDE-9EFB-27BB9ED09885}"/>
              </a:ext>
            </a:extLst>
          </p:cNvPr>
          <p:cNvGraphicFramePr>
            <a:graphicFrameLocks/>
          </p:cNvGraphicFramePr>
          <p:nvPr>
            <p:extLst>
              <p:ext uri="{D42A27DB-BD31-4B8C-83A1-F6EECF244321}">
                <p14:modId xmlns:p14="http://schemas.microsoft.com/office/powerpoint/2010/main" val="1995788689"/>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34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90600" y="1429503"/>
            <a:ext cx="7472821" cy="6876297"/>
          </a:xfrm>
          <a:prstGeom prst="rect">
            <a:avLst/>
          </a:prstGeom>
        </p:spPr>
      </p:pic>
      <p:sp>
        <p:nvSpPr>
          <p:cNvPr id="3" name="Title 1"/>
          <p:cNvSpPr>
            <a:spLocks noGrp="1"/>
          </p:cNvSpPr>
          <p:nvPr>
            <p:ph type="title"/>
          </p:nvPr>
        </p:nvSpPr>
        <p:spPr>
          <a:xfrm>
            <a:off x="-609600" y="286503"/>
            <a:ext cx="7620000" cy="838200"/>
          </a:xfrm>
        </p:spPr>
        <p:txBody>
          <a:bodyPr>
            <a:normAutofit fontScale="90000"/>
          </a:bodyPr>
          <a:lstStyle/>
          <a:p>
            <a:r>
              <a:rPr lang="en-US" dirty="0" err="1">
                <a:solidFill>
                  <a:schemeClr val="bg1"/>
                </a:solidFill>
                <a:latin typeface="Optima"/>
                <a:cs typeface="Optima"/>
              </a:rPr>
              <a:t>Chelton</a:t>
            </a:r>
            <a:r>
              <a:rPr lang="en-US" dirty="0">
                <a:solidFill>
                  <a:schemeClr val="bg1"/>
                </a:solidFill>
                <a:latin typeface="Optima"/>
                <a:cs typeface="Optima"/>
              </a:rPr>
              <a:t>, Mallard hasta </a:t>
            </a:r>
            <a:br>
              <a:rPr lang="en-US" dirty="0">
                <a:solidFill>
                  <a:schemeClr val="bg1"/>
                </a:solidFill>
                <a:latin typeface="Optima"/>
                <a:cs typeface="Optima"/>
              </a:rPr>
            </a:br>
            <a:r>
              <a:rPr lang="en-US" dirty="0">
                <a:solidFill>
                  <a:schemeClr val="bg1"/>
                </a:solidFill>
                <a:latin typeface="Optima"/>
                <a:cs typeface="Optima"/>
              </a:rPr>
              <a:t>Sand Creek Trail</a:t>
            </a:r>
          </a:p>
        </p:txBody>
      </p:sp>
      <p:sp>
        <p:nvSpPr>
          <p:cNvPr id="2" name="Oval 1"/>
          <p:cNvSpPr/>
          <p:nvPr/>
        </p:nvSpPr>
        <p:spPr>
          <a:xfrm>
            <a:off x="2438400" y="3657600"/>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81400" y="4495800"/>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457200" y="3540591"/>
            <a:ext cx="1638300" cy="647700"/>
          </a:xfrm>
          <a:prstGeom prst="wedgeRectCallout">
            <a:avLst>
              <a:gd name="adj1" fmla="val 71142"/>
              <a:gd name="adj2" fmla="val 1477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Fountain Blvd/Hwy 24</a:t>
            </a:r>
          </a:p>
        </p:txBody>
      </p:sp>
      <p:sp>
        <p:nvSpPr>
          <p:cNvPr id="7" name="Rectangular Callout 6"/>
          <p:cNvSpPr/>
          <p:nvPr/>
        </p:nvSpPr>
        <p:spPr>
          <a:xfrm>
            <a:off x="1352550" y="5113986"/>
            <a:ext cx="1638300" cy="342900"/>
          </a:xfrm>
          <a:prstGeom prst="wedgeRectCallout">
            <a:avLst>
              <a:gd name="adj1" fmla="val 91581"/>
              <a:gd name="adj2" fmla="val -755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Academy Blvd</a:t>
            </a:r>
          </a:p>
        </p:txBody>
      </p:sp>
      <p:graphicFrame>
        <p:nvGraphicFramePr>
          <p:cNvPr id="5" name="Content Placeholder 3">
            <a:extLst>
              <a:ext uri="{FF2B5EF4-FFF2-40B4-BE49-F238E27FC236}">
                <a16:creationId xmlns:a16="http://schemas.microsoft.com/office/drawing/2014/main" id="{A1AFE74E-E506-42B8-96B1-5C001FAA6253}"/>
              </a:ext>
            </a:extLst>
          </p:cNvPr>
          <p:cNvGraphicFramePr>
            <a:graphicFrameLocks/>
          </p:cNvGraphicFramePr>
          <p:nvPr>
            <p:extLst>
              <p:ext uri="{D42A27DB-BD31-4B8C-83A1-F6EECF244321}">
                <p14:modId xmlns:p14="http://schemas.microsoft.com/office/powerpoint/2010/main" val="2208098156"/>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9259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371475"/>
            <a:ext cx="7620000" cy="838200"/>
          </a:xfrm>
        </p:spPr>
        <p:txBody>
          <a:bodyPr/>
          <a:lstStyle/>
          <a:p>
            <a:r>
              <a:rPr lang="en-US" dirty="0" err="1">
                <a:solidFill>
                  <a:schemeClr val="bg1"/>
                </a:solidFill>
                <a:latin typeface="Optima"/>
                <a:cs typeface="Optima"/>
              </a:rPr>
              <a:t>Operación</a:t>
            </a:r>
            <a:r>
              <a:rPr lang="en-US" dirty="0">
                <a:solidFill>
                  <a:schemeClr val="bg1"/>
                </a:solidFill>
                <a:latin typeface="Optima"/>
                <a:cs typeface="Optima"/>
              </a:rPr>
              <a:t> de la </a:t>
            </a:r>
            <a:r>
              <a:rPr lang="en-US" dirty="0" err="1">
                <a:solidFill>
                  <a:schemeClr val="bg1"/>
                </a:solidFill>
                <a:latin typeface="Optima"/>
                <a:cs typeface="Optima"/>
              </a:rPr>
              <a:t>Intersección</a:t>
            </a:r>
            <a:endParaRPr lang="en-US" dirty="0">
              <a:solidFill>
                <a:schemeClr val="bg1"/>
              </a:solidFill>
              <a:latin typeface="Optima"/>
              <a:cs typeface="Optima"/>
            </a:endParaRPr>
          </a:p>
        </p:txBody>
      </p:sp>
      <p:sp>
        <p:nvSpPr>
          <p:cNvPr id="4" name="Content Placeholder 2"/>
          <p:cNvSpPr>
            <a:spLocks noGrp="1"/>
          </p:cNvSpPr>
          <p:nvPr>
            <p:ph idx="1"/>
          </p:nvPr>
        </p:nvSpPr>
        <p:spPr>
          <a:xfrm>
            <a:off x="228600" y="1895475"/>
            <a:ext cx="8686800" cy="3962400"/>
          </a:xfrm>
        </p:spPr>
        <p:txBody>
          <a:bodyPr>
            <a:normAutofit lnSpcReduction="10000"/>
          </a:bodyPr>
          <a:lstStyle/>
          <a:p>
            <a:pPr>
              <a:buFont typeface="Courier New"/>
              <a:buChar char="o"/>
            </a:pPr>
            <a:r>
              <a:rPr lang="es-ES" dirty="0">
                <a:latin typeface="Lao UI" panose="020B0502040204020203" pitchFamily="34" charset="0"/>
                <a:cs typeface="Lao UI" panose="020B0502040204020203" pitchFamily="34" charset="0"/>
              </a:rPr>
              <a:t>Operaciones aceptables en horas pico generalmente definidas como:</a:t>
            </a:r>
            <a:r>
              <a:rPr lang="en-US" dirty="0">
                <a:latin typeface="Lao UI" panose="020B0502040204020203" pitchFamily="34" charset="0"/>
                <a:cs typeface="Lao UI" panose="020B0502040204020203" pitchFamily="34" charset="0"/>
              </a:rPr>
              <a:t> </a:t>
            </a:r>
          </a:p>
          <a:p>
            <a:pPr lvl="1">
              <a:buFont typeface="Courier New"/>
              <a:buChar char="o"/>
            </a:pPr>
            <a:r>
              <a:rPr lang="es-ES" dirty="0">
                <a:latin typeface="Lao UI" panose="020B0502040204020203" pitchFamily="34" charset="0"/>
                <a:cs typeface="Lao UI" panose="020B0502040204020203" pitchFamily="34" charset="0"/>
              </a:rPr>
              <a:t>Vehículos giratorios contenidos principalmente en carriles de giro</a:t>
            </a:r>
          </a:p>
          <a:p>
            <a:pPr lvl="1">
              <a:buFont typeface="Courier New"/>
              <a:buChar char="o"/>
            </a:pPr>
            <a:r>
              <a:rPr lang="es-ES" dirty="0">
                <a:latin typeface="Lao UI" panose="020B0502040204020203" pitchFamily="34" charset="0"/>
                <a:cs typeface="Lao UI" panose="020B0502040204020203" pitchFamily="34" charset="0"/>
              </a:rPr>
              <a:t>Los vehículos despejan la intersección en un ciclo verde, pero para algunos movimientos de giro ocupados puede tomar 2 ciclos</a:t>
            </a:r>
          </a:p>
          <a:p>
            <a:pPr lvl="1">
              <a:buFont typeface="Courier New"/>
              <a:buChar char="o"/>
            </a:pPr>
            <a:r>
              <a:rPr lang="es-ES" dirty="0">
                <a:latin typeface="Lao UI" panose="020B0502040204020203" pitchFamily="34" charset="0"/>
                <a:cs typeface="Lao UI" panose="020B0502040204020203" pitchFamily="34" charset="0"/>
              </a:rPr>
              <a:t>Los vehículos no retroceden y bloquean las intersecciones cercanas.</a:t>
            </a:r>
            <a:endParaRPr lang="en-US" dirty="0">
              <a:latin typeface="Lao UI" panose="020B0502040204020203" pitchFamily="34" charset="0"/>
              <a:cs typeface="Lao UI" panose="020B0502040204020203" pitchFamily="34" charset="0"/>
            </a:endParaRPr>
          </a:p>
          <a:p>
            <a:endParaRPr lang="en-US" dirty="0"/>
          </a:p>
        </p:txBody>
      </p:sp>
      <p:graphicFrame>
        <p:nvGraphicFramePr>
          <p:cNvPr id="2" name="Content Placeholder 3">
            <a:extLst>
              <a:ext uri="{FF2B5EF4-FFF2-40B4-BE49-F238E27FC236}">
                <a16:creationId xmlns:a16="http://schemas.microsoft.com/office/drawing/2014/main" id="{B1415BCE-A894-4FB0-A01C-ADF7EAA8CEC5}"/>
              </a:ext>
            </a:extLst>
          </p:cNvPr>
          <p:cNvGraphicFramePr>
            <a:graphicFrameLocks/>
          </p:cNvGraphicFramePr>
          <p:nvPr>
            <p:extLst>
              <p:ext uri="{D42A27DB-BD31-4B8C-83A1-F6EECF244321}">
                <p14:modId xmlns:p14="http://schemas.microsoft.com/office/powerpoint/2010/main" val="1634507660"/>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342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66800" y="-19050"/>
            <a:ext cx="5181600" cy="1504950"/>
          </a:xfrm>
        </p:spPr>
        <p:txBody>
          <a:bodyPr>
            <a:normAutofit/>
          </a:bodyPr>
          <a:lstStyle/>
          <a:p>
            <a:r>
              <a:rPr lang="en-US" sz="4000" dirty="0">
                <a:solidFill>
                  <a:schemeClr val="bg1"/>
                </a:solidFill>
                <a:latin typeface="Optima"/>
                <a:cs typeface="Optima"/>
              </a:rPr>
              <a:t>Academy Blvd</a:t>
            </a:r>
            <a:br>
              <a:rPr lang="en-US" sz="4000" dirty="0">
                <a:solidFill>
                  <a:schemeClr val="bg1"/>
                </a:solidFill>
                <a:latin typeface="Optima"/>
                <a:cs typeface="Optima"/>
              </a:rPr>
            </a:br>
            <a:r>
              <a:rPr lang="en-US" sz="4000" dirty="0">
                <a:solidFill>
                  <a:schemeClr val="bg1"/>
                </a:solidFill>
                <a:latin typeface="Optima"/>
                <a:cs typeface="Optima"/>
              </a:rPr>
              <a:t>y </a:t>
            </a:r>
            <a:r>
              <a:rPr lang="en-US" sz="4000" dirty="0" err="1">
                <a:solidFill>
                  <a:schemeClr val="bg1"/>
                </a:solidFill>
                <a:latin typeface="Optima"/>
                <a:cs typeface="Optima"/>
              </a:rPr>
              <a:t>Chelton</a:t>
            </a:r>
            <a:r>
              <a:rPr lang="en-US" sz="4000" dirty="0">
                <a:solidFill>
                  <a:schemeClr val="bg1"/>
                </a:solidFill>
                <a:latin typeface="Optima"/>
                <a:cs typeface="Optima"/>
              </a:rPr>
              <a:t> Dr</a:t>
            </a:r>
          </a:p>
        </p:txBody>
      </p:sp>
      <p:sp>
        <p:nvSpPr>
          <p:cNvPr id="4" name="Content Placeholder 2"/>
          <p:cNvSpPr>
            <a:spLocks noGrp="1"/>
          </p:cNvSpPr>
          <p:nvPr>
            <p:ph idx="1"/>
          </p:nvPr>
        </p:nvSpPr>
        <p:spPr>
          <a:xfrm>
            <a:off x="762000" y="1828800"/>
            <a:ext cx="7620000" cy="3962400"/>
          </a:xfrm>
        </p:spPr>
        <p:txBody>
          <a:bodyPr/>
          <a:lstStyle/>
          <a:p>
            <a:pPr>
              <a:buFont typeface="Courier New"/>
              <a:buChar char="o"/>
            </a:pPr>
            <a:r>
              <a:rPr lang="es-ES" dirty="0">
                <a:latin typeface="Lao UI" panose="020B0502040204020203" pitchFamily="34" charset="0"/>
                <a:cs typeface="Lao UI" panose="020B0502040204020203" pitchFamily="34" charset="0"/>
              </a:rPr>
              <a:t>Restricciones operativas para el sendero amortiguado de bicicletas</a:t>
            </a:r>
            <a:endParaRPr lang="en-US" dirty="0">
              <a:latin typeface="Lao UI" panose="020B0502040204020203" pitchFamily="34" charset="0"/>
              <a:cs typeface="Lao UI" panose="020B0502040204020203" pitchFamily="34" charset="0"/>
            </a:endParaRPr>
          </a:p>
          <a:p>
            <a:pPr lvl="1">
              <a:buFont typeface="Courier New"/>
              <a:buChar char="o"/>
            </a:pPr>
            <a:r>
              <a:rPr lang="es-ES" dirty="0">
                <a:latin typeface="Lao UI" panose="020B0502040204020203" pitchFamily="34" charset="0"/>
                <a:cs typeface="Lao UI" panose="020B0502040204020203" pitchFamily="34" charset="0"/>
              </a:rPr>
              <a:t>Necesidad de dos (este y oeste) a través de carriles</a:t>
            </a:r>
          </a:p>
          <a:p>
            <a:pPr lvl="1">
              <a:buFont typeface="Courier New"/>
              <a:buChar char="o"/>
            </a:pPr>
            <a:r>
              <a:rPr lang="es-ES" dirty="0">
                <a:latin typeface="Lao UI" panose="020B0502040204020203" pitchFamily="34" charset="0"/>
                <a:cs typeface="Lao UI" panose="020B0502040204020203" pitchFamily="34" charset="0"/>
              </a:rPr>
              <a:t>Necesidad de mantener los flujos en  </a:t>
            </a:r>
            <a:r>
              <a:rPr lang="es-ES" dirty="0" err="1">
                <a:latin typeface="Lao UI" panose="020B0502040204020203" pitchFamily="34" charset="0"/>
                <a:cs typeface="Lao UI" panose="020B0502040204020203" pitchFamily="34" charset="0"/>
              </a:rPr>
              <a:t>Academy</a:t>
            </a:r>
            <a:r>
              <a:rPr lang="es-ES" dirty="0">
                <a:latin typeface="Lao UI" panose="020B0502040204020203" pitchFamily="34" charset="0"/>
                <a:cs typeface="Lao UI" panose="020B0502040204020203" pitchFamily="34" charset="0"/>
              </a:rPr>
              <a:t>.</a:t>
            </a:r>
          </a:p>
          <a:p>
            <a:pPr lvl="1">
              <a:buFont typeface="Courier New"/>
              <a:buChar char="o"/>
            </a:pPr>
            <a:r>
              <a:rPr lang="es-ES" dirty="0">
                <a:latin typeface="Lao UI" panose="020B0502040204020203" pitchFamily="34" charset="0"/>
                <a:cs typeface="Lao UI" panose="020B0502040204020203" pitchFamily="34" charset="0"/>
              </a:rPr>
              <a:t>Proximidad de intersección señalizada en Delta</a:t>
            </a:r>
            <a:endParaRPr lang="en-US" dirty="0">
              <a:latin typeface="Lao UI" panose="020B0502040204020203" pitchFamily="34" charset="0"/>
              <a:cs typeface="Lao UI" panose="020B0502040204020203" pitchFamily="34" charset="0"/>
            </a:endParaRPr>
          </a:p>
          <a:p>
            <a:endParaRPr lang="en-US" dirty="0"/>
          </a:p>
        </p:txBody>
      </p:sp>
      <p:graphicFrame>
        <p:nvGraphicFramePr>
          <p:cNvPr id="2" name="Content Placeholder 3">
            <a:extLst>
              <a:ext uri="{FF2B5EF4-FFF2-40B4-BE49-F238E27FC236}">
                <a16:creationId xmlns:a16="http://schemas.microsoft.com/office/drawing/2014/main" id="{27DBF218-8BC6-4276-9FB6-FF641C615920}"/>
              </a:ext>
            </a:extLst>
          </p:cNvPr>
          <p:cNvGraphicFramePr>
            <a:graphicFrameLocks/>
          </p:cNvGraphicFramePr>
          <p:nvPr>
            <p:extLst>
              <p:ext uri="{D42A27DB-BD31-4B8C-83A1-F6EECF244321}">
                <p14:modId xmlns:p14="http://schemas.microsoft.com/office/powerpoint/2010/main" val="245556953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392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1200763"/>
            <a:ext cx="9144000" cy="5657237"/>
          </a:xfrm>
          <a:prstGeom prst="rect">
            <a:avLst/>
          </a:prstGeom>
        </p:spPr>
      </p:pic>
      <p:sp>
        <p:nvSpPr>
          <p:cNvPr id="6" name="Oval 5"/>
          <p:cNvSpPr/>
          <p:nvPr/>
        </p:nvSpPr>
        <p:spPr>
          <a:xfrm>
            <a:off x="5791200" y="3101181"/>
            <a:ext cx="13716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3048000"/>
            <a:ext cx="9906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5400000">
            <a:off x="5726859" y="1822386"/>
            <a:ext cx="1500283" cy="369332"/>
          </a:xfrm>
          <a:prstGeom prst="rect">
            <a:avLst/>
          </a:prstGeom>
          <a:solidFill>
            <a:schemeClr val="bg1"/>
          </a:solidFill>
        </p:spPr>
        <p:txBody>
          <a:bodyPr wrap="none" rtlCol="0">
            <a:spAutoFit/>
          </a:bodyPr>
          <a:lstStyle/>
          <a:p>
            <a:r>
              <a:rPr lang="en-US" dirty="0"/>
              <a:t>Academy Blvd</a:t>
            </a:r>
          </a:p>
        </p:txBody>
      </p:sp>
      <p:sp>
        <p:nvSpPr>
          <p:cNvPr id="13" name="TextBox 12"/>
          <p:cNvSpPr txBox="1"/>
          <p:nvPr/>
        </p:nvSpPr>
        <p:spPr>
          <a:xfrm>
            <a:off x="3975843" y="3507650"/>
            <a:ext cx="1192314" cy="369332"/>
          </a:xfrm>
          <a:prstGeom prst="rect">
            <a:avLst/>
          </a:prstGeom>
          <a:solidFill>
            <a:schemeClr val="bg1"/>
          </a:solidFill>
        </p:spPr>
        <p:txBody>
          <a:bodyPr wrap="none" rtlCol="0">
            <a:spAutoFit/>
          </a:bodyPr>
          <a:lstStyle/>
          <a:p>
            <a:r>
              <a:rPr lang="en-US" dirty="0" err="1"/>
              <a:t>Chelton</a:t>
            </a:r>
            <a:r>
              <a:rPr lang="en-US" dirty="0"/>
              <a:t> </a:t>
            </a:r>
            <a:r>
              <a:rPr lang="en-US" dirty="0" err="1"/>
              <a:t>Dr</a:t>
            </a:r>
            <a:endParaRPr lang="en-US" dirty="0"/>
          </a:p>
        </p:txBody>
      </p:sp>
      <p:sp>
        <p:nvSpPr>
          <p:cNvPr id="14" name="TextBox 13"/>
          <p:cNvSpPr txBox="1"/>
          <p:nvPr/>
        </p:nvSpPr>
        <p:spPr>
          <a:xfrm rot="16869030">
            <a:off x="1727943" y="4853012"/>
            <a:ext cx="956096" cy="369332"/>
          </a:xfrm>
          <a:prstGeom prst="rect">
            <a:avLst/>
          </a:prstGeom>
          <a:solidFill>
            <a:schemeClr val="bg1"/>
          </a:solidFill>
        </p:spPr>
        <p:txBody>
          <a:bodyPr wrap="none" rtlCol="0">
            <a:spAutoFit/>
          </a:bodyPr>
          <a:lstStyle/>
          <a:p>
            <a:r>
              <a:rPr lang="en-US" dirty="0"/>
              <a:t>Delta </a:t>
            </a:r>
            <a:r>
              <a:rPr lang="en-US" dirty="0" err="1"/>
              <a:t>Dr</a:t>
            </a:r>
            <a:endParaRPr lang="en-US" dirty="0"/>
          </a:p>
        </p:txBody>
      </p:sp>
      <p:sp>
        <p:nvSpPr>
          <p:cNvPr id="15" name="Title 1"/>
          <p:cNvSpPr txBox="1">
            <a:spLocks/>
          </p:cNvSpPr>
          <p:nvPr/>
        </p:nvSpPr>
        <p:spPr>
          <a:xfrm>
            <a:off x="-228600" y="294100"/>
            <a:ext cx="7620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Optima"/>
                <a:cs typeface="Optima"/>
              </a:rPr>
              <a:t>Academy Blvd</a:t>
            </a:r>
          </a:p>
        </p:txBody>
      </p:sp>
      <p:graphicFrame>
        <p:nvGraphicFramePr>
          <p:cNvPr id="5" name="Content Placeholder 3">
            <a:extLst>
              <a:ext uri="{FF2B5EF4-FFF2-40B4-BE49-F238E27FC236}">
                <a16:creationId xmlns:a16="http://schemas.microsoft.com/office/drawing/2014/main" id="{09E265DC-9467-48A3-917F-5054C7A55655}"/>
              </a:ext>
            </a:extLst>
          </p:cNvPr>
          <p:cNvGraphicFramePr>
            <a:graphicFrameLocks/>
          </p:cNvGraphicFramePr>
          <p:nvPr>
            <p:extLst>
              <p:ext uri="{D42A27DB-BD31-4B8C-83A1-F6EECF244321}">
                <p14:modId xmlns:p14="http://schemas.microsoft.com/office/powerpoint/2010/main" val="1813052728"/>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5391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676400"/>
            <a:ext cx="7620000" cy="838200"/>
          </a:xfrm>
        </p:spPr>
        <p:txBody>
          <a:bodyPr/>
          <a:lstStyle/>
          <a:p>
            <a:r>
              <a:rPr lang="en-US" dirty="0">
                <a:solidFill>
                  <a:srgbClr val="0967B0"/>
                </a:solidFill>
                <a:latin typeface="Optima"/>
                <a:cs typeface="Optima"/>
              </a:rPr>
              <a:t>What Does Branding Mean?</a:t>
            </a:r>
          </a:p>
        </p:txBody>
      </p:sp>
      <p:sp>
        <p:nvSpPr>
          <p:cNvPr id="4" name="Content Placeholder 2"/>
          <p:cNvSpPr>
            <a:spLocks noGrp="1"/>
          </p:cNvSpPr>
          <p:nvPr>
            <p:ph idx="1"/>
          </p:nvPr>
        </p:nvSpPr>
        <p:spPr>
          <a:xfrm>
            <a:off x="533400" y="2743200"/>
            <a:ext cx="7620000" cy="3962400"/>
          </a:xfrm>
        </p:spPr>
        <p:txBody>
          <a:bodyPr/>
          <a:lstStyle/>
          <a:p>
            <a:pPr>
              <a:buFont typeface="Courier New"/>
              <a:buChar char="o"/>
            </a:pPr>
            <a:r>
              <a:rPr lang="en-US" dirty="0">
                <a:latin typeface="Lao UI" panose="020B0502040204020203" pitchFamily="34" charset="0"/>
                <a:cs typeface="Lao UI" panose="020B0502040204020203" pitchFamily="34" charset="0"/>
              </a:rPr>
              <a:t>Consistency in format and presentation </a:t>
            </a:r>
          </a:p>
          <a:p>
            <a:pPr lvl="1">
              <a:buFont typeface="Courier New"/>
              <a:buChar char="o"/>
            </a:pPr>
            <a:r>
              <a:rPr lang="en-US" dirty="0" err="1">
                <a:latin typeface="Lao UI" panose="020B0502040204020203" pitchFamily="34" charset="0"/>
                <a:cs typeface="Lao UI" panose="020B0502040204020203" pitchFamily="34" charset="0"/>
              </a:rPr>
              <a:t>Powerpoint</a:t>
            </a:r>
            <a:endParaRPr lang="en-US" dirty="0">
              <a:latin typeface="Lao UI" panose="020B0502040204020203" pitchFamily="34" charset="0"/>
              <a:cs typeface="Lao UI" panose="020B0502040204020203" pitchFamily="34" charset="0"/>
            </a:endParaRPr>
          </a:p>
          <a:p>
            <a:pPr lvl="1">
              <a:buFont typeface="Courier New"/>
              <a:buChar char="o"/>
            </a:pPr>
            <a:r>
              <a:rPr lang="en-US" dirty="0">
                <a:latin typeface="Lao UI" panose="020B0502040204020203" pitchFamily="34" charset="0"/>
                <a:cs typeface="Lao UI" panose="020B0502040204020203" pitchFamily="34" charset="0"/>
              </a:rPr>
              <a:t>Memos</a:t>
            </a:r>
          </a:p>
          <a:p>
            <a:pPr lvl="2">
              <a:buFont typeface="Courier New"/>
              <a:buChar char="o"/>
            </a:pPr>
            <a:r>
              <a:rPr lang="en-US" dirty="0">
                <a:latin typeface="Lao UI" panose="020B0502040204020203" pitchFamily="34" charset="0"/>
                <a:cs typeface="Lao UI" panose="020B0502040204020203" pitchFamily="34" charset="0"/>
              </a:rPr>
              <a:t>Internal</a:t>
            </a:r>
          </a:p>
          <a:p>
            <a:pPr lvl="2">
              <a:buFont typeface="Courier New"/>
              <a:buChar char="o"/>
            </a:pPr>
            <a:r>
              <a:rPr lang="en-US" dirty="0">
                <a:latin typeface="Lao UI" panose="020B0502040204020203" pitchFamily="34" charset="0"/>
                <a:cs typeface="Lao UI" panose="020B0502040204020203" pitchFamily="34" charset="0"/>
              </a:rPr>
              <a:t>External</a:t>
            </a:r>
          </a:p>
          <a:p>
            <a:endParaRPr lang="en-US" dirty="0"/>
          </a:p>
        </p:txBody>
      </p:sp>
      <p:pic>
        <p:nvPicPr>
          <p:cNvPr id="2" name="Picture 1"/>
          <p:cNvPicPr>
            <a:picLocks noChangeAspect="1"/>
          </p:cNvPicPr>
          <p:nvPr/>
        </p:nvPicPr>
        <p:blipFill rotWithShape="1">
          <a:blip r:embed="rId3"/>
          <a:srcRect t="4492" b="11019"/>
          <a:stretch/>
        </p:blipFill>
        <p:spPr>
          <a:xfrm>
            <a:off x="-397565" y="1371600"/>
            <a:ext cx="9541565" cy="5486400"/>
          </a:xfrm>
          <a:prstGeom prst="rect">
            <a:avLst/>
          </a:prstGeom>
        </p:spPr>
      </p:pic>
      <p:sp>
        <p:nvSpPr>
          <p:cNvPr id="5" name="TextBox 4"/>
          <p:cNvSpPr txBox="1"/>
          <p:nvPr/>
        </p:nvSpPr>
        <p:spPr>
          <a:xfrm rot="5400000">
            <a:off x="4006524" y="2013276"/>
            <a:ext cx="1500283" cy="369332"/>
          </a:xfrm>
          <a:prstGeom prst="rect">
            <a:avLst/>
          </a:prstGeom>
          <a:solidFill>
            <a:schemeClr val="bg1"/>
          </a:solidFill>
        </p:spPr>
        <p:txBody>
          <a:bodyPr wrap="none" rtlCol="0">
            <a:spAutoFit/>
          </a:bodyPr>
          <a:lstStyle/>
          <a:p>
            <a:r>
              <a:rPr lang="en-US" dirty="0"/>
              <a:t>Academy Blvd</a:t>
            </a:r>
          </a:p>
        </p:txBody>
      </p:sp>
      <p:sp>
        <p:nvSpPr>
          <p:cNvPr id="6" name="TextBox 5"/>
          <p:cNvSpPr txBox="1"/>
          <p:nvPr/>
        </p:nvSpPr>
        <p:spPr>
          <a:xfrm>
            <a:off x="533400" y="4070852"/>
            <a:ext cx="1192314" cy="369332"/>
          </a:xfrm>
          <a:prstGeom prst="rect">
            <a:avLst/>
          </a:prstGeom>
          <a:solidFill>
            <a:schemeClr val="bg1"/>
          </a:solidFill>
        </p:spPr>
        <p:txBody>
          <a:bodyPr wrap="none" rtlCol="0">
            <a:spAutoFit/>
          </a:bodyPr>
          <a:lstStyle/>
          <a:p>
            <a:r>
              <a:rPr lang="en-US" dirty="0" err="1"/>
              <a:t>Chelton</a:t>
            </a:r>
            <a:r>
              <a:rPr lang="en-US" dirty="0"/>
              <a:t> </a:t>
            </a:r>
            <a:r>
              <a:rPr lang="en-US" dirty="0" err="1"/>
              <a:t>Dr</a:t>
            </a:r>
            <a:endParaRPr lang="en-US" dirty="0"/>
          </a:p>
        </p:txBody>
      </p:sp>
      <p:sp>
        <p:nvSpPr>
          <p:cNvPr id="12" name="Title 1"/>
          <p:cNvSpPr txBox="1">
            <a:spLocks/>
          </p:cNvSpPr>
          <p:nvPr/>
        </p:nvSpPr>
        <p:spPr>
          <a:xfrm>
            <a:off x="-397565" y="266700"/>
            <a:ext cx="7620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a:solidFill>
                  <a:schemeClr val="bg1"/>
                </a:solidFill>
                <a:latin typeface="Optima"/>
                <a:cs typeface="Optima"/>
              </a:rPr>
              <a:t>Derecho de paso en </a:t>
            </a:r>
            <a:r>
              <a:rPr lang="es-ES" sz="4000" dirty="0" err="1">
                <a:solidFill>
                  <a:schemeClr val="bg1"/>
                </a:solidFill>
                <a:latin typeface="Optima"/>
                <a:cs typeface="Optima"/>
              </a:rPr>
              <a:t>Academy</a:t>
            </a:r>
            <a:endParaRPr lang="en-US" sz="4000" dirty="0">
              <a:solidFill>
                <a:schemeClr val="bg1"/>
              </a:solidFill>
              <a:latin typeface="Optima"/>
              <a:cs typeface="Optima"/>
            </a:endParaRPr>
          </a:p>
        </p:txBody>
      </p:sp>
      <p:sp>
        <p:nvSpPr>
          <p:cNvPr id="13" name="Rectangular Callout 12"/>
          <p:cNvSpPr/>
          <p:nvPr/>
        </p:nvSpPr>
        <p:spPr>
          <a:xfrm>
            <a:off x="304799" y="2493192"/>
            <a:ext cx="3657599" cy="500016"/>
          </a:xfrm>
          <a:prstGeom prst="wedgeRectCallout">
            <a:avLst>
              <a:gd name="adj1" fmla="val 17539"/>
              <a:gd name="adj2" fmla="val 2584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Anchura</a:t>
            </a:r>
            <a:r>
              <a:rPr lang="en-US" sz="2400" dirty="0">
                <a:solidFill>
                  <a:schemeClr val="tx1"/>
                </a:solidFill>
              </a:rPr>
              <a:t>: 80 pies – 6 </a:t>
            </a:r>
            <a:r>
              <a:rPr lang="en-US" sz="2400" dirty="0" err="1">
                <a:solidFill>
                  <a:schemeClr val="tx1"/>
                </a:solidFill>
              </a:rPr>
              <a:t>carriles</a:t>
            </a:r>
            <a:r>
              <a:rPr lang="en-US" sz="2400" dirty="0"/>
              <a:t> </a:t>
            </a:r>
          </a:p>
        </p:txBody>
      </p:sp>
      <p:sp>
        <p:nvSpPr>
          <p:cNvPr id="14" name="Rectangular Callout 13"/>
          <p:cNvSpPr/>
          <p:nvPr/>
        </p:nvSpPr>
        <p:spPr>
          <a:xfrm>
            <a:off x="5372100" y="5257800"/>
            <a:ext cx="3619500" cy="500016"/>
          </a:xfrm>
          <a:prstGeom prst="wedgeRectCallout">
            <a:avLst>
              <a:gd name="adj1" fmla="val -25318"/>
              <a:gd name="adj2" fmla="val -3293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Anchura</a:t>
            </a:r>
            <a:r>
              <a:rPr lang="en-US" sz="2400" dirty="0">
                <a:solidFill>
                  <a:schemeClr val="tx1"/>
                </a:solidFill>
              </a:rPr>
              <a:t>: 85 pies – 6  </a:t>
            </a:r>
            <a:r>
              <a:rPr lang="en-US" sz="2400" dirty="0" err="1">
                <a:solidFill>
                  <a:schemeClr val="tx1"/>
                </a:solidFill>
              </a:rPr>
              <a:t>carriles</a:t>
            </a:r>
            <a:endParaRPr lang="en-US" sz="2400" dirty="0"/>
          </a:p>
        </p:txBody>
      </p:sp>
      <p:sp>
        <p:nvSpPr>
          <p:cNvPr id="7" name="TextBox 6"/>
          <p:cNvSpPr txBox="1"/>
          <p:nvPr/>
        </p:nvSpPr>
        <p:spPr>
          <a:xfrm>
            <a:off x="1129557" y="4817238"/>
            <a:ext cx="2495549" cy="1477328"/>
          </a:xfrm>
          <a:prstGeom prst="rect">
            <a:avLst/>
          </a:prstGeom>
          <a:solidFill>
            <a:schemeClr val="bg1"/>
          </a:solidFill>
        </p:spPr>
        <p:txBody>
          <a:bodyPr wrap="square" rtlCol="0">
            <a:spAutoFit/>
          </a:bodyPr>
          <a:lstStyle/>
          <a:p>
            <a:r>
              <a:rPr lang="es-ES" dirty="0"/>
              <a:t>El ancho del carril estándar es de 11 pies, por lo que 6 carriles requerirían 66 pies de ancho.</a:t>
            </a:r>
            <a:r>
              <a:rPr lang="en-US" dirty="0"/>
              <a:t> </a:t>
            </a:r>
          </a:p>
        </p:txBody>
      </p:sp>
      <p:graphicFrame>
        <p:nvGraphicFramePr>
          <p:cNvPr id="8" name="Content Placeholder 3">
            <a:extLst>
              <a:ext uri="{FF2B5EF4-FFF2-40B4-BE49-F238E27FC236}">
                <a16:creationId xmlns:a16="http://schemas.microsoft.com/office/drawing/2014/main" id="{7331A1C5-9217-46C3-BA26-97F40B86F0FE}"/>
              </a:ext>
            </a:extLst>
          </p:cNvPr>
          <p:cNvGraphicFramePr>
            <a:graphicFrameLocks/>
          </p:cNvGraphicFramePr>
          <p:nvPr>
            <p:extLst>
              <p:ext uri="{D42A27DB-BD31-4B8C-83A1-F6EECF244321}">
                <p14:modId xmlns:p14="http://schemas.microsoft.com/office/powerpoint/2010/main" val="1813052728"/>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800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304800"/>
            <a:ext cx="7620000" cy="838200"/>
          </a:xfrm>
        </p:spPr>
        <p:txBody>
          <a:bodyPr>
            <a:normAutofit/>
          </a:bodyPr>
          <a:lstStyle/>
          <a:p>
            <a:r>
              <a:rPr lang="en-US" dirty="0" err="1">
                <a:solidFill>
                  <a:schemeClr val="bg1"/>
                </a:solidFill>
                <a:latin typeface="Optima"/>
                <a:cs typeface="Optima"/>
              </a:rPr>
              <a:t>Opciones</a:t>
            </a:r>
            <a:r>
              <a:rPr lang="en-US" dirty="0">
                <a:solidFill>
                  <a:schemeClr val="bg1"/>
                </a:solidFill>
                <a:latin typeface="Optima"/>
                <a:cs typeface="Optima"/>
              </a:rPr>
              <a:t> </a:t>
            </a:r>
            <a:r>
              <a:rPr lang="en-US" dirty="0" err="1">
                <a:solidFill>
                  <a:schemeClr val="bg1"/>
                </a:solidFill>
                <a:latin typeface="Optima"/>
                <a:cs typeface="Optima"/>
              </a:rPr>
              <a:t>en</a:t>
            </a:r>
            <a:r>
              <a:rPr lang="en-US" dirty="0">
                <a:solidFill>
                  <a:schemeClr val="bg1"/>
                </a:solidFill>
                <a:latin typeface="Optima"/>
                <a:cs typeface="Optima"/>
              </a:rPr>
              <a:t> Academy Blvd</a:t>
            </a:r>
          </a:p>
        </p:txBody>
      </p:sp>
      <p:sp>
        <p:nvSpPr>
          <p:cNvPr id="4" name="Content Placeholder 2"/>
          <p:cNvSpPr>
            <a:spLocks noGrp="1"/>
          </p:cNvSpPr>
          <p:nvPr>
            <p:ph idx="1"/>
          </p:nvPr>
        </p:nvSpPr>
        <p:spPr>
          <a:xfrm>
            <a:off x="381000" y="1866900"/>
            <a:ext cx="8382000" cy="4152900"/>
          </a:xfrm>
        </p:spPr>
        <p:txBody>
          <a:bodyPr>
            <a:normAutofit fontScale="85000" lnSpcReduction="20000"/>
          </a:bodyPr>
          <a:lstStyle/>
          <a:p>
            <a:pPr>
              <a:buFont typeface="Courier New"/>
              <a:buChar char="o"/>
            </a:pPr>
            <a:r>
              <a:rPr lang="es-ES" dirty="0">
                <a:latin typeface="Lao UI" panose="020B0502040204020203" pitchFamily="34" charset="0"/>
                <a:cs typeface="Lao UI" panose="020B0502040204020203" pitchFamily="34" charset="0"/>
              </a:rPr>
              <a:t>Espacio para una senda para bicicletas sin amortiguación, ancho estándar</a:t>
            </a:r>
          </a:p>
          <a:p>
            <a:pPr>
              <a:buFont typeface="Courier New"/>
              <a:buChar char="o"/>
            </a:pPr>
            <a:r>
              <a:rPr lang="es-ES" dirty="0">
                <a:latin typeface="Lao UI" panose="020B0502040204020203" pitchFamily="34" charset="0"/>
                <a:cs typeface="Lao UI" panose="020B0502040204020203" pitchFamily="34" charset="0"/>
              </a:rPr>
              <a:t>Opciones para fuera de la calle (acera / cruce de peatones)</a:t>
            </a:r>
          </a:p>
          <a:p>
            <a:pPr>
              <a:buFont typeface="Courier New"/>
              <a:buChar char="o"/>
            </a:pPr>
            <a:r>
              <a:rPr lang="en-US" dirty="0" err="1">
                <a:latin typeface="Lao UI" panose="020B0502040204020203" pitchFamily="34" charset="0"/>
                <a:cs typeface="Lao UI" panose="020B0502040204020203" pitchFamily="34" charset="0"/>
              </a:rPr>
              <a:t>Mejoras</a:t>
            </a:r>
            <a:r>
              <a:rPr lang="en-US" dirty="0">
                <a:latin typeface="Lao UI" panose="020B0502040204020203" pitchFamily="34" charset="0"/>
                <a:cs typeface="Lao UI" panose="020B0502040204020203" pitchFamily="34" charset="0"/>
              </a:rPr>
              <a:t> de </a:t>
            </a:r>
            <a:r>
              <a:rPr lang="en-US" dirty="0" err="1">
                <a:latin typeface="Lao UI" panose="020B0502040204020203" pitchFamily="34" charset="0"/>
                <a:cs typeface="Lao UI" panose="020B0502040204020203" pitchFamily="34" charset="0"/>
              </a:rPr>
              <a:t>iluminación</a:t>
            </a:r>
            <a:endParaRPr lang="en-US" dirty="0">
              <a:latin typeface="Lao UI" panose="020B0502040204020203" pitchFamily="34" charset="0"/>
              <a:cs typeface="Lao UI" panose="020B0502040204020203" pitchFamily="34" charset="0"/>
            </a:endParaRPr>
          </a:p>
          <a:p>
            <a:pPr lvl="1">
              <a:buFont typeface="Courier New"/>
              <a:buChar char="o"/>
            </a:pPr>
            <a:r>
              <a:rPr lang="es-ES" dirty="0">
                <a:latin typeface="Lao UI" panose="020B0502040204020203" pitchFamily="34" charset="0"/>
                <a:cs typeface="Lao UI" panose="020B0502040204020203" pitchFamily="34" charset="0"/>
              </a:rPr>
              <a:t>Las líneas de transmisión hacen que el lado este sea un desafío</a:t>
            </a:r>
            <a:endParaRPr lang="en-US" dirty="0">
              <a:latin typeface="Lao UI" panose="020B0502040204020203" pitchFamily="34" charset="0"/>
              <a:cs typeface="Lao UI" panose="020B0502040204020203" pitchFamily="34" charset="0"/>
            </a:endParaRPr>
          </a:p>
          <a:p>
            <a:pPr>
              <a:buFont typeface="Courier New"/>
              <a:buChar char="o"/>
            </a:pPr>
            <a:r>
              <a:rPr lang="es-ES" dirty="0">
                <a:latin typeface="Lao UI" panose="020B0502040204020203" pitchFamily="34" charset="0"/>
                <a:cs typeface="Lao UI" panose="020B0502040204020203" pitchFamily="34" charset="0"/>
              </a:rPr>
              <a:t>Considerar proteger los giros a la izquierda desde </a:t>
            </a:r>
            <a:r>
              <a:rPr lang="es-ES" dirty="0" err="1">
                <a:latin typeface="Lao UI" panose="020B0502040204020203" pitchFamily="34" charset="0"/>
                <a:cs typeface="Lao UI" panose="020B0502040204020203" pitchFamily="34" charset="0"/>
              </a:rPr>
              <a:t>Chelton</a:t>
            </a:r>
            <a:r>
              <a:rPr lang="es-ES" dirty="0">
                <a:latin typeface="Lao UI" panose="020B0502040204020203" pitchFamily="34" charset="0"/>
                <a:cs typeface="Lao UI" panose="020B0502040204020203" pitchFamily="34" charset="0"/>
              </a:rPr>
              <a:t> hacia </a:t>
            </a:r>
            <a:r>
              <a:rPr lang="es-ES" dirty="0" err="1">
                <a:latin typeface="Lao UI" panose="020B0502040204020203" pitchFamily="34" charset="0"/>
                <a:cs typeface="Lao UI" panose="020B0502040204020203" pitchFamily="34" charset="0"/>
              </a:rPr>
              <a:t>Academy</a:t>
            </a:r>
            <a:endParaRPr lang="es-ES" dirty="0">
              <a:latin typeface="Lao UI" panose="020B0502040204020203" pitchFamily="34" charset="0"/>
              <a:cs typeface="Lao UI" panose="020B0502040204020203" pitchFamily="34" charset="0"/>
            </a:endParaRPr>
          </a:p>
          <a:p>
            <a:pPr>
              <a:buFont typeface="Courier New"/>
              <a:buChar char="o"/>
            </a:pPr>
            <a:r>
              <a:rPr lang="es-ES" dirty="0">
                <a:latin typeface="Lao UI" panose="020B0502040204020203" pitchFamily="34" charset="0"/>
                <a:cs typeface="Lao UI" panose="020B0502040204020203" pitchFamily="34" charset="0"/>
              </a:rPr>
              <a:t>Pequeño proyecto para cambiar </a:t>
            </a:r>
            <a:r>
              <a:rPr lang="es-ES" dirty="0" err="1">
                <a:latin typeface="Lao UI" panose="020B0502040204020203" pitchFamily="34" charset="0"/>
                <a:cs typeface="Lao UI" panose="020B0502040204020203" pitchFamily="34" charset="0"/>
              </a:rPr>
              <a:t>Chelton</a:t>
            </a:r>
            <a:r>
              <a:rPr lang="es-ES" dirty="0">
                <a:latin typeface="Lao UI" panose="020B0502040204020203" pitchFamily="34" charset="0"/>
                <a:cs typeface="Lao UI" panose="020B0502040204020203" pitchFamily="34" charset="0"/>
              </a:rPr>
              <a:t> al este de la </a:t>
            </a:r>
            <a:r>
              <a:rPr lang="es-ES" dirty="0" err="1">
                <a:latin typeface="Lao UI" panose="020B0502040204020203" pitchFamily="34" charset="0"/>
                <a:cs typeface="Lao UI" panose="020B0502040204020203" pitchFamily="34" charset="0"/>
              </a:rPr>
              <a:t>Academy</a:t>
            </a:r>
            <a:r>
              <a:rPr lang="es-ES" dirty="0">
                <a:latin typeface="Lao UI" panose="020B0502040204020203" pitchFamily="34" charset="0"/>
                <a:cs typeface="Lao UI" panose="020B0502040204020203" pitchFamily="34" charset="0"/>
              </a:rPr>
              <a:t> para aclarar los patrones de tráfico</a:t>
            </a:r>
            <a:endParaRPr lang="en-US" dirty="0">
              <a:latin typeface="Lao UI" panose="020B0502040204020203" pitchFamily="34" charset="0"/>
              <a:cs typeface="Lao UI" panose="020B0502040204020203" pitchFamily="34" charset="0"/>
            </a:endParaRPr>
          </a:p>
          <a:p>
            <a:pPr marL="457200" lvl="1" indent="0">
              <a:buNone/>
            </a:pPr>
            <a:endParaRPr lang="en-US" dirty="0">
              <a:latin typeface="Lao UI" panose="020B0502040204020203" pitchFamily="34" charset="0"/>
              <a:cs typeface="Lao UI" panose="020B0502040204020203" pitchFamily="34" charset="0"/>
            </a:endParaRPr>
          </a:p>
          <a:p>
            <a:endParaRPr lang="en-US" dirty="0"/>
          </a:p>
        </p:txBody>
      </p:sp>
      <p:graphicFrame>
        <p:nvGraphicFramePr>
          <p:cNvPr id="2" name="Content Placeholder 3">
            <a:extLst>
              <a:ext uri="{FF2B5EF4-FFF2-40B4-BE49-F238E27FC236}">
                <a16:creationId xmlns:a16="http://schemas.microsoft.com/office/drawing/2014/main" id="{00CE372F-0677-4DA0-A416-D4BC5B179C20}"/>
              </a:ext>
            </a:extLst>
          </p:cNvPr>
          <p:cNvGraphicFramePr>
            <a:graphicFrameLocks/>
          </p:cNvGraphicFramePr>
          <p:nvPr>
            <p:extLst>
              <p:ext uri="{D42A27DB-BD31-4B8C-83A1-F6EECF244321}">
                <p14:modId xmlns:p14="http://schemas.microsoft.com/office/powerpoint/2010/main" val="633706053"/>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8651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52450" y="19050"/>
            <a:ext cx="5486400" cy="1447800"/>
          </a:xfrm>
        </p:spPr>
        <p:txBody>
          <a:bodyPr/>
          <a:lstStyle/>
          <a:p>
            <a:r>
              <a:rPr lang="en-US" dirty="0">
                <a:solidFill>
                  <a:schemeClr val="bg1"/>
                </a:solidFill>
                <a:latin typeface="Optima"/>
                <a:cs typeface="Optima"/>
              </a:rPr>
              <a:t>Fountain Blvd</a:t>
            </a:r>
            <a:br>
              <a:rPr lang="en-US" dirty="0">
                <a:solidFill>
                  <a:schemeClr val="bg1"/>
                </a:solidFill>
                <a:latin typeface="Optima"/>
                <a:cs typeface="Optima"/>
              </a:rPr>
            </a:br>
            <a:r>
              <a:rPr lang="en-US" dirty="0">
                <a:solidFill>
                  <a:schemeClr val="bg1"/>
                </a:solidFill>
                <a:latin typeface="Optima"/>
                <a:cs typeface="Optima"/>
              </a:rPr>
              <a:t>y </a:t>
            </a:r>
            <a:r>
              <a:rPr lang="en-US" dirty="0" err="1">
                <a:solidFill>
                  <a:schemeClr val="bg1"/>
                </a:solidFill>
                <a:latin typeface="Optima"/>
                <a:cs typeface="Optima"/>
              </a:rPr>
              <a:t>Chelton</a:t>
            </a:r>
            <a:r>
              <a:rPr lang="en-US" dirty="0">
                <a:solidFill>
                  <a:schemeClr val="bg1"/>
                </a:solidFill>
                <a:latin typeface="Optima"/>
                <a:cs typeface="Optima"/>
              </a:rPr>
              <a:t> Dr</a:t>
            </a:r>
          </a:p>
        </p:txBody>
      </p:sp>
      <p:sp>
        <p:nvSpPr>
          <p:cNvPr id="4" name="Content Placeholder 2"/>
          <p:cNvSpPr>
            <a:spLocks noGrp="1"/>
          </p:cNvSpPr>
          <p:nvPr>
            <p:ph idx="1"/>
          </p:nvPr>
        </p:nvSpPr>
        <p:spPr>
          <a:xfrm>
            <a:off x="552450" y="2028825"/>
            <a:ext cx="7620000" cy="3962400"/>
          </a:xfrm>
        </p:spPr>
        <p:txBody>
          <a:bodyPr/>
          <a:lstStyle/>
          <a:p>
            <a:pPr>
              <a:buFont typeface="Courier New"/>
              <a:buChar char="o"/>
            </a:pPr>
            <a:r>
              <a:rPr lang="en-US" dirty="0" err="1">
                <a:latin typeface="Lao UI" panose="020B0502040204020203" pitchFamily="34" charset="0"/>
                <a:cs typeface="Lao UI" panose="020B0502040204020203" pitchFamily="34" charset="0"/>
              </a:rPr>
              <a:t>Desafíos</a:t>
            </a:r>
            <a:r>
              <a:rPr lang="en-US" dirty="0">
                <a:latin typeface="Lao UI" panose="020B0502040204020203" pitchFamily="34" charset="0"/>
                <a:cs typeface="Lao UI" panose="020B0502040204020203" pitchFamily="34" charset="0"/>
              </a:rPr>
              <a:t> y </a:t>
            </a:r>
            <a:r>
              <a:rPr lang="en-US" dirty="0" err="1">
                <a:latin typeface="Lao UI" panose="020B0502040204020203" pitchFamily="34" charset="0"/>
                <a:cs typeface="Lao UI" panose="020B0502040204020203" pitchFamily="34" charset="0"/>
              </a:rPr>
              <a:t>limitaciones</a:t>
            </a:r>
            <a:endParaRPr lang="en-US" dirty="0">
              <a:latin typeface="Lao UI" panose="020B0502040204020203" pitchFamily="34" charset="0"/>
              <a:cs typeface="Lao UI" panose="020B0502040204020203" pitchFamily="34" charset="0"/>
            </a:endParaRPr>
          </a:p>
          <a:p>
            <a:pPr lvl="1">
              <a:buFont typeface="Courier New"/>
              <a:buChar char="o"/>
            </a:pPr>
            <a:r>
              <a:rPr lang="es-ES" dirty="0" err="1">
                <a:latin typeface="Lao UI" panose="020B0502040204020203" pitchFamily="34" charset="0"/>
                <a:cs typeface="Lao UI" panose="020B0502040204020203" pitchFamily="34" charset="0"/>
              </a:rPr>
              <a:t>Fountain</a:t>
            </a:r>
            <a:r>
              <a:rPr lang="es-ES" dirty="0">
                <a:latin typeface="Lao UI" panose="020B0502040204020203" pitchFamily="34" charset="0"/>
                <a:cs typeface="Lao UI" panose="020B0502040204020203" pitchFamily="34" charset="0"/>
              </a:rPr>
              <a:t> es una carretera de CDOT</a:t>
            </a:r>
            <a:endParaRPr lang="en-US" dirty="0">
              <a:latin typeface="Lao UI" panose="020B0502040204020203" pitchFamily="34" charset="0"/>
              <a:cs typeface="Lao UI" panose="020B0502040204020203" pitchFamily="34" charset="0"/>
            </a:endParaRPr>
          </a:p>
          <a:p>
            <a:pPr lvl="1">
              <a:buFont typeface="Courier New"/>
              <a:buChar char="o"/>
            </a:pPr>
            <a:r>
              <a:rPr lang="en-US" dirty="0" err="1">
                <a:latin typeface="Lao UI" panose="020B0502040204020203" pitchFamily="34" charset="0"/>
                <a:cs typeface="Lao UI" panose="020B0502040204020203" pitchFamily="34" charset="0"/>
              </a:rPr>
              <a:t>Operaciones</a:t>
            </a:r>
            <a:r>
              <a:rPr lang="en-US" dirty="0">
                <a:latin typeface="Lao UI" panose="020B0502040204020203" pitchFamily="34" charset="0"/>
                <a:cs typeface="Lao UI" panose="020B0502040204020203" pitchFamily="34" charset="0"/>
              </a:rPr>
              <a:t> de </a:t>
            </a:r>
            <a:r>
              <a:rPr lang="en-US" dirty="0" err="1">
                <a:latin typeface="Lao UI" panose="020B0502040204020203" pitchFamily="34" charset="0"/>
                <a:cs typeface="Lao UI" panose="020B0502040204020203" pitchFamily="34" charset="0"/>
              </a:rPr>
              <a:t>tráfico</a:t>
            </a:r>
            <a:r>
              <a:rPr lang="en-US" dirty="0">
                <a:latin typeface="Lao UI" panose="020B0502040204020203" pitchFamily="34" charset="0"/>
                <a:cs typeface="Lao UI" panose="020B0502040204020203" pitchFamily="34" charset="0"/>
              </a:rPr>
              <a:t> </a:t>
            </a:r>
            <a:r>
              <a:rPr lang="en-US" dirty="0" err="1">
                <a:latin typeface="Lao UI" panose="020B0502040204020203" pitchFamily="34" charset="0"/>
                <a:cs typeface="Lao UI" panose="020B0502040204020203" pitchFamily="34" charset="0"/>
              </a:rPr>
              <a:t>existentes</a:t>
            </a:r>
            <a:r>
              <a:rPr lang="en-US" dirty="0">
                <a:latin typeface="Lao UI" panose="020B0502040204020203" pitchFamily="34" charset="0"/>
                <a:cs typeface="Lao UI" panose="020B0502040204020203" pitchFamily="34" charset="0"/>
              </a:rPr>
              <a:t> o </a:t>
            </a:r>
            <a:r>
              <a:rPr lang="en-US" dirty="0" err="1">
                <a:latin typeface="Lao UI" panose="020B0502040204020203" pitchFamily="34" charset="0"/>
                <a:cs typeface="Lao UI" panose="020B0502040204020203" pitchFamily="34" charset="0"/>
              </a:rPr>
              <a:t>futuras</a:t>
            </a:r>
            <a:endParaRPr lang="en-US" dirty="0">
              <a:latin typeface="Lao UI" panose="020B0502040204020203" pitchFamily="34" charset="0"/>
              <a:cs typeface="Lao UI" panose="020B0502040204020203" pitchFamily="34" charset="0"/>
            </a:endParaRPr>
          </a:p>
          <a:p>
            <a:pPr lvl="2">
              <a:buFont typeface="Courier New"/>
              <a:buChar char="o"/>
            </a:pPr>
            <a:r>
              <a:rPr lang="es-ES" dirty="0">
                <a:latin typeface="Lao UI" panose="020B0502040204020203" pitchFamily="34" charset="0"/>
                <a:cs typeface="Lao UI" panose="020B0502040204020203" pitchFamily="34" charset="0"/>
              </a:rPr>
              <a:t>Nota: </a:t>
            </a:r>
            <a:r>
              <a:rPr lang="es-ES" dirty="0" err="1">
                <a:latin typeface="Lao UI" panose="020B0502040204020203" pitchFamily="34" charset="0"/>
                <a:cs typeface="Lao UI" panose="020B0502040204020203" pitchFamily="34" charset="0"/>
              </a:rPr>
              <a:t>Fountain</a:t>
            </a:r>
            <a:r>
              <a:rPr lang="es-ES" dirty="0">
                <a:latin typeface="Lao UI" panose="020B0502040204020203" pitchFamily="34" charset="0"/>
                <a:cs typeface="Lao UI" panose="020B0502040204020203" pitchFamily="34" charset="0"/>
              </a:rPr>
              <a:t> (4 carriles) transporta la misma cantidad de tráfico que </a:t>
            </a:r>
            <a:r>
              <a:rPr lang="es-ES" dirty="0" err="1">
                <a:latin typeface="Lao UI" panose="020B0502040204020203" pitchFamily="34" charset="0"/>
                <a:cs typeface="Lao UI" panose="020B0502040204020203" pitchFamily="34" charset="0"/>
              </a:rPr>
              <a:t>Academy</a:t>
            </a:r>
            <a:r>
              <a:rPr lang="es-ES" dirty="0">
                <a:latin typeface="Lao UI" panose="020B0502040204020203" pitchFamily="34" charset="0"/>
                <a:cs typeface="Lao UI" panose="020B0502040204020203" pitchFamily="34" charset="0"/>
              </a:rPr>
              <a:t> (6 carriles)</a:t>
            </a:r>
            <a:endParaRPr lang="en-US" dirty="0">
              <a:latin typeface="Lao UI" panose="020B0502040204020203" pitchFamily="34" charset="0"/>
              <a:cs typeface="Lao UI" panose="020B0502040204020203" pitchFamily="34" charset="0"/>
            </a:endParaRPr>
          </a:p>
          <a:p>
            <a:pPr lvl="1">
              <a:buFont typeface="Courier New"/>
              <a:buChar char="o"/>
            </a:pPr>
            <a:r>
              <a:rPr lang="es-ES" dirty="0">
                <a:latin typeface="Lao UI" panose="020B0502040204020203" pitchFamily="34" charset="0"/>
                <a:cs typeface="Lao UI" panose="020B0502040204020203" pitchFamily="34" charset="0"/>
              </a:rPr>
              <a:t>Derecho de paso limitado a lo largo de </a:t>
            </a:r>
            <a:r>
              <a:rPr lang="es-ES" dirty="0" err="1">
                <a:latin typeface="Lao UI" panose="020B0502040204020203" pitchFamily="34" charset="0"/>
                <a:cs typeface="Lao UI" panose="020B0502040204020203" pitchFamily="34" charset="0"/>
              </a:rPr>
              <a:t>Chelton</a:t>
            </a:r>
            <a:endParaRPr lang="en-US" dirty="0">
              <a:latin typeface="Lao UI" panose="020B0502040204020203" pitchFamily="34" charset="0"/>
              <a:cs typeface="Lao UI" panose="020B0502040204020203" pitchFamily="34" charset="0"/>
            </a:endParaRPr>
          </a:p>
          <a:p>
            <a:endParaRPr lang="en-US" dirty="0"/>
          </a:p>
        </p:txBody>
      </p:sp>
      <p:graphicFrame>
        <p:nvGraphicFramePr>
          <p:cNvPr id="2" name="Content Placeholder 3">
            <a:extLst>
              <a:ext uri="{FF2B5EF4-FFF2-40B4-BE49-F238E27FC236}">
                <a16:creationId xmlns:a16="http://schemas.microsoft.com/office/drawing/2014/main" id="{66DB6CB0-1A99-4689-8D18-B548CF98EFC7}"/>
              </a:ext>
            </a:extLst>
          </p:cNvPr>
          <p:cNvGraphicFramePr>
            <a:graphicFrameLocks/>
          </p:cNvGraphicFramePr>
          <p:nvPr>
            <p:extLst>
              <p:ext uri="{D42A27DB-BD31-4B8C-83A1-F6EECF244321}">
                <p14:modId xmlns:p14="http://schemas.microsoft.com/office/powerpoint/2010/main" val="633706053"/>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208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a:solidFill>
                  <a:schemeClr val="bg1"/>
                </a:solidFill>
                <a:latin typeface="Optima"/>
                <a:cs typeface="Optima"/>
              </a:rPr>
              <a:t>Agenda</a:t>
            </a:r>
          </a:p>
        </p:txBody>
      </p:sp>
      <p:sp>
        <p:nvSpPr>
          <p:cNvPr id="3" name="Content Placeholder 2"/>
          <p:cNvSpPr>
            <a:spLocks noGrp="1"/>
          </p:cNvSpPr>
          <p:nvPr>
            <p:ph idx="1"/>
          </p:nvPr>
        </p:nvSpPr>
        <p:spPr>
          <a:xfrm>
            <a:off x="457200" y="1600200"/>
            <a:ext cx="8458200" cy="4648200"/>
          </a:xfrm>
        </p:spPr>
        <p:txBody>
          <a:bodyPr>
            <a:normAutofit/>
          </a:bodyPr>
          <a:lstStyle/>
          <a:p>
            <a:pPr marL="0" indent="0" algn="ctr">
              <a:buNone/>
            </a:pPr>
            <a:r>
              <a:rPr lang="en-US" dirty="0" err="1"/>
              <a:t>Bienvenidos</a:t>
            </a:r>
            <a:endParaRPr lang="en-US" dirty="0"/>
          </a:p>
          <a:p>
            <a:pPr marL="0" indent="0" algn="ctr">
              <a:buNone/>
            </a:pPr>
            <a:r>
              <a:rPr lang="en-US" dirty="0" err="1"/>
              <a:t>Presentación</a:t>
            </a:r>
            <a:r>
              <a:rPr lang="en-US" dirty="0"/>
              <a:t> Formal(30 min)</a:t>
            </a:r>
          </a:p>
          <a:p>
            <a:pPr marL="0" indent="0" algn="ctr">
              <a:buNone/>
            </a:pPr>
            <a:r>
              <a:rPr lang="es-ES" dirty="0"/>
              <a:t>Discusión, Preguntas y Respuestas, Comentarios </a:t>
            </a:r>
            <a:r>
              <a:rPr lang="en-US" dirty="0"/>
              <a:t>(30 min)</a:t>
            </a:r>
          </a:p>
          <a:p>
            <a:pPr marL="0" indent="0" algn="ctr">
              <a:buNone/>
            </a:pPr>
            <a:r>
              <a:rPr lang="en-US" dirty="0" err="1"/>
              <a:t>Observaciones</a:t>
            </a:r>
            <a:r>
              <a:rPr lang="en-US" dirty="0"/>
              <a:t> Finales</a:t>
            </a:r>
          </a:p>
          <a:p>
            <a:pPr marL="0" indent="0" algn="ctr">
              <a:buNone/>
            </a:pPr>
            <a:r>
              <a:rPr lang="es-ES" dirty="0"/>
              <a:t>Las preguntas de la encuesta en línea se publicarán en el sitio web hasta el 21 de julio</a:t>
            </a:r>
          </a:p>
          <a:p>
            <a:pPr marL="0" indent="0" algn="ctr">
              <a:buNone/>
            </a:pPr>
            <a:r>
              <a:rPr lang="en-US" sz="2800" dirty="0">
                <a:solidFill>
                  <a:srgbClr val="0967B0"/>
                </a:solidFill>
                <a:latin typeface="Optima"/>
                <a:cs typeface="Optima"/>
              </a:rPr>
              <a:t>coloradosprings.gov/</a:t>
            </a:r>
            <a:r>
              <a:rPr lang="en-US" sz="2800" dirty="0" err="1">
                <a:solidFill>
                  <a:srgbClr val="0967B0"/>
                </a:solidFill>
                <a:latin typeface="Optima"/>
                <a:cs typeface="Optima"/>
              </a:rPr>
              <a:t>SaferRoadsSoutheast</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40018218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05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304800"/>
            <a:ext cx="6705600" cy="838200"/>
          </a:xfrm>
        </p:spPr>
        <p:txBody>
          <a:bodyPr>
            <a:noAutofit/>
          </a:bodyPr>
          <a:lstStyle/>
          <a:p>
            <a:r>
              <a:rPr lang="en-US" dirty="0">
                <a:solidFill>
                  <a:schemeClr val="bg1"/>
                </a:solidFill>
                <a:latin typeface="Optima"/>
                <a:cs typeface="Optima"/>
              </a:rPr>
              <a:t>Fountain Blvd = </a:t>
            </a:r>
            <a:br>
              <a:rPr lang="en-US" dirty="0">
                <a:solidFill>
                  <a:schemeClr val="bg1"/>
                </a:solidFill>
                <a:latin typeface="Optima"/>
                <a:cs typeface="Optima"/>
              </a:rPr>
            </a:br>
            <a:r>
              <a:rPr lang="en-US" dirty="0">
                <a:solidFill>
                  <a:schemeClr val="bg1"/>
                </a:solidFill>
                <a:latin typeface="Optima"/>
                <a:cs typeface="Optima"/>
              </a:rPr>
              <a:t>State Hwy 24</a:t>
            </a:r>
          </a:p>
        </p:txBody>
      </p:sp>
      <p:sp>
        <p:nvSpPr>
          <p:cNvPr id="4" name="Content Placeholder 2"/>
          <p:cNvSpPr>
            <a:spLocks noGrp="1"/>
          </p:cNvSpPr>
          <p:nvPr>
            <p:ph idx="1"/>
          </p:nvPr>
        </p:nvSpPr>
        <p:spPr>
          <a:xfrm>
            <a:off x="609600" y="2057400"/>
            <a:ext cx="7620000" cy="3962400"/>
          </a:xfrm>
        </p:spPr>
        <p:txBody>
          <a:bodyPr>
            <a:normAutofit lnSpcReduction="10000"/>
          </a:bodyPr>
          <a:lstStyle/>
          <a:p>
            <a:pPr marL="0" indent="0">
              <a:buNone/>
            </a:pPr>
            <a:r>
              <a:rPr lang="es-ES" dirty="0">
                <a:latin typeface="Lao UI" panose="020B0502040204020203" pitchFamily="34" charset="0"/>
                <a:cs typeface="Lao UI" panose="020B0502040204020203" pitchFamily="34" charset="0"/>
              </a:rPr>
              <a:t>Así como la función de la </a:t>
            </a:r>
            <a:r>
              <a:rPr lang="es-ES" dirty="0" err="1">
                <a:latin typeface="Lao UI" panose="020B0502040204020203" pitchFamily="34" charset="0"/>
                <a:cs typeface="Lao UI" panose="020B0502040204020203" pitchFamily="34" charset="0"/>
              </a:rPr>
              <a:t>Academy</a:t>
            </a:r>
            <a:r>
              <a:rPr lang="es-ES" dirty="0">
                <a:latin typeface="Lao UI" panose="020B0502040204020203" pitchFamily="34" charset="0"/>
                <a:cs typeface="Lao UI" panose="020B0502040204020203" pitchFamily="34" charset="0"/>
              </a:rPr>
              <a:t> es transportar muchos vehículos de manera eficiente en la ciudad, la función del sistema de autopistas estatales es transportar muchos vehículos de manera eficiente en todo el estado. La prioridad de CDOT es el flujo en </a:t>
            </a:r>
            <a:r>
              <a:rPr lang="es-ES" dirty="0" err="1">
                <a:latin typeface="Lao UI" panose="020B0502040204020203" pitchFamily="34" charset="0"/>
                <a:cs typeface="Lao UI" panose="020B0502040204020203" pitchFamily="34" charset="0"/>
              </a:rPr>
              <a:t>Fountain</a:t>
            </a:r>
            <a:r>
              <a:rPr lang="es-ES" dirty="0">
                <a:latin typeface="Lao UI" panose="020B0502040204020203" pitchFamily="34" charset="0"/>
                <a:cs typeface="Lao UI" panose="020B0502040204020203" pitchFamily="34" charset="0"/>
              </a:rPr>
              <a:t>, y cualquier cambio debe ser sensible a eso.</a:t>
            </a:r>
            <a:endParaRPr lang="en-US" dirty="0"/>
          </a:p>
        </p:txBody>
      </p:sp>
      <p:graphicFrame>
        <p:nvGraphicFramePr>
          <p:cNvPr id="2" name="Content Placeholder 3">
            <a:extLst>
              <a:ext uri="{FF2B5EF4-FFF2-40B4-BE49-F238E27FC236}">
                <a16:creationId xmlns:a16="http://schemas.microsoft.com/office/drawing/2014/main" id="{C5184952-5612-448C-869D-B0CAD19A4CB6}"/>
              </a:ext>
            </a:extLst>
          </p:cNvPr>
          <p:cNvGraphicFramePr>
            <a:graphicFrameLocks/>
          </p:cNvGraphicFramePr>
          <p:nvPr>
            <p:extLst>
              <p:ext uri="{D42A27DB-BD31-4B8C-83A1-F6EECF244321}">
                <p14:modId xmlns:p14="http://schemas.microsoft.com/office/powerpoint/2010/main" val="1937366500"/>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600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676400"/>
            <a:ext cx="7620000" cy="838200"/>
          </a:xfrm>
        </p:spPr>
        <p:txBody>
          <a:bodyPr/>
          <a:lstStyle/>
          <a:p>
            <a:r>
              <a:rPr lang="en-US" dirty="0">
                <a:solidFill>
                  <a:srgbClr val="0967B0"/>
                </a:solidFill>
                <a:latin typeface="Optima"/>
                <a:cs typeface="Optima"/>
              </a:rPr>
              <a:t>What Does Branding Mean?</a:t>
            </a:r>
          </a:p>
        </p:txBody>
      </p:sp>
      <p:sp>
        <p:nvSpPr>
          <p:cNvPr id="4" name="Content Placeholder 2"/>
          <p:cNvSpPr>
            <a:spLocks noGrp="1"/>
          </p:cNvSpPr>
          <p:nvPr>
            <p:ph idx="1"/>
          </p:nvPr>
        </p:nvSpPr>
        <p:spPr>
          <a:xfrm>
            <a:off x="533400" y="2743200"/>
            <a:ext cx="7620000" cy="3962400"/>
          </a:xfrm>
        </p:spPr>
        <p:txBody>
          <a:bodyPr/>
          <a:lstStyle/>
          <a:p>
            <a:pPr>
              <a:buFont typeface="Courier New"/>
              <a:buChar char="o"/>
            </a:pPr>
            <a:r>
              <a:rPr lang="en-US" dirty="0">
                <a:latin typeface="Lao UI" panose="020B0502040204020203" pitchFamily="34" charset="0"/>
                <a:cs typeface="Lao UI" panose="020B0502040204020203" pitchFamily="34" charset="0"/>
              </a:rPr>
              <a:t>Consistency in format and presentation </a:t>
            </a:r>
          </a:p>
          <a:p>
            <a:pPr lvl="1">
              <a:buFont typeface="Courier New"/>
              <a:buChar char="o"/>
            </a:pPr>
            <a:r>
              <a:rPr lang="en-US" dirty="0" err="1">
                <a:latin typeface="Lao UI" panose="020B0502040204020203" pitchFamily="34" charset="0"/>
                <a:cs typeface="Lao UI" panose="020B0502040204020203" pitchFamily="34" charset="0"/>
              </a:rPr>
              <a:t>Powerpoint</a:t>
            </a:r>
            <a:endParaRPr lang="en-US" dirty="0">
              <a:latin typeface="Lao UI" panose="020B0502040204020203" pitchFamily="34" charset="0"/>
              <a:cs typeface="Lao UI" panose="020B0502040204020203" pitchFamily="34" charset="0"/>
            </a:endParaRPr>
          </a:p>
          <a:p>
            <a:pPr lvl="1">
              <a:buFont typeface="Courier New"/>
              <a:buChar char="o"/>
            </a:pPr>
            <a:r>
              <a:rPr lang="en-US" dirty="0">
                <a:latin typeface="Lao UI" panose="020B0502040204020203" pitchFamily="34" charset="0"/>
                <a:cs typeface="Lao UI" panose="020B0502040204020203" pitchFamily="34" charset="0"/>
              </a:rPr>
              <a:t>Memos</a:t>
            </a:r>
          </a:p>
          <a:p>
            <a:pPr lvl="2">
              <a:buFont typeface="Courier New"/>
              <a:buChar char="o"/>
            </a:pPr>
            <a:r>
              <a:rPr lang="en-US" dirty="0">
                <a:latin typeface="Lao UI" panose="020B0502040204020203" pitchFamily="34" charset="0"/>
                <a:cs typeface="Lao UI" panose="020B0502040204020203" pitchFamily="34" charset="0"/>
              </a:rPr>
              <a:t>Internal</a:t>
            </a:r>
          </a:p>
          <a:p>
            <a:pPr lvl="2">
              <a:buFont typeface="Courier New"/>
              <a:buChar char="o"/>
            </a:pPr>
            <a:r>
              <a:rPr lang="en-US" dirty="0">
                <a:latin typeface="Lao UI" panose="020B0502040204020203" pitchFamily="34" charset="0"/>
                <a:cs typeface="Lao UI" panose="020B0502040204020203" pitchFamily="34" charset="0"/>
              </a:rPr>
              <a:t>External</a:t>
            </a:r>
          </a:p>
          <a:p>
            <a:endParaRPr lang="en-US" dirty="0"/>
          </a:p>
        </p:txBody>
      </p:sp>
      <p:pic>
        <p:nvPicPr>
          <p:cNvPr id="2" name="Picture 1"/>
          <p:cNvPicPr>
            <a:picLocks noChangeAspect="1"/>
          </p:cNvPicPr>
          <p:nvPr/>
        </p:nvPicPr>
        <p:blipFill>
          <a:blip r:embed="rId3"/>
          <a:stretch>
            <a:fillRect/>
          </a:stretch>
        </p:blipFill>
        <p:spPr>
          <a:xfrm>
            <a:off x="0" y="1219050"/>
            <a:ext cx="9144000" cy="5665781"/>
          </a:xfrm>
          <a:prstGeom prst="rect">
            <a:avLst/>
          </a:prstGeom>
        </p:spPr>
      </p:pic>
      <p:sp>
        <p:nvSpPr>
          <p:cNvPr id="10" name="TextBox 9"/>
          <p:cNvSpPr txBox="1"/>
          <p:nvPr/>
        </p:nvSpPr>
        <p:spPr>
          <a:xfrm>
            <a:off x="123045" y="3854084"/>
            <a:ext cx="2256387" cy="369332"/>
          </a:xfrm>
          <a:prstGeom prst="rect">
            <a:avLst/>
          </a:prstGeom>
          <a:solidFill>
            <a:schemeClr val="bg1"/>
          </a:solidFill>
        </p:spPr>
        <p:txBody>
          <a:bodyPr wrap="none" rtlCol="0">
            <a:spAutoFit/>
          </a:bodyPr>
          <a:lstStyle/>
          <a:p>
            <a:r>
              <a:rPr lang="en-US" dirty="0"/>
              <a:t>Fountain Blvd/Hwy 24</a:t>
            </a:r>
          </a:p>
        </p:txBody>
      </p:sp>
      <p:sp>
        <p:nvSpPr>
          <p:cNvPr id="11" name="TextBox 10"/>
          <p:cNvSpPr txBox="1"/>
          <p:nvPr/>
        </p:nvSpPr>
        <p:spPr>
          <a:xfrm rot="5400000">
            <a:off x="4934177" y="5616730"/>
            <a:ext cx="1192314" cy="369332"/>
          </a:xfrm>
          <a:prstGeom prst="rect">
            <a:avLst/>
          </a:prstGeom>
          <a:solidFill>
            <a:schemeClr val="bg1"/>
          </a:solidFill>
        </p:spPr>
        <p:txBody>
          <a:bodyPr wrap="none" rtlCol="0">
            <a:spAutoFit/>
          </a:bodyPr>
          <a:lstStyle/>
          <a:p>
            <a:r>
              <a:rPr lang="en-US" dirty="0" err="1"/>
              <a:t>Chelton</a:t>
            </a:r>
            <a:r>
              <a:rPr lang="en-US" dirty="0"/>
              <a:t> </a:t>
            </a:r>
            <a:r>
              <a:rPr lang="en-US" dirty="0" err="1"/>
              <a:t>Dr</a:t>
            </a:r>
            <a:endParaRPr lang="en-US" dirty="0"/>
          </a:p>
        </p:txBody>
      </p:sp>
      <p:sp>
        <p:nvSpPr>
          <p:cNvPr id="12" name="Title 1"/>
          <p:cNvSpPr txBox="1">
            <a:spLocks/>
          </p:cNvSpPr>
          <p:nvPr/>
        </p:nvSpPr>
        <p:spPr>
          <a:xfrm>
            <a:off x="-228600" y="294100"/>
            <a:ext cx="7620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solidFill>
                <a:latin typeface="Optima"/>
                <a:cs typeface="Optima"/>
              </a:rPr>
              <a:t>Operaciones</a:t>
            </a:r>
            <a:r>
              <a:rPr lang="en-US" dirty="0">
                <a:solidFill>
                  <a:schemeClr val="bg1"/>
                </a:solidFill>
                <a:latin typeface="Optima"/>
                <a:cs typeface="Optima"/>
              </a:rPr>
              <a:t> </a:t>
            </a:r>
            <a:r>
              <a:rPr lang="en-US" dirty="0" err="1">
                <a:solidFill>
                  <a:schemeClr val="bg1"/>
                </a:solidFill>
                <a:latin typeface="Optima"/>
                <a:cs typeface="Optima"/>
              </a:rPr>
              <a:t>en</a:t>
            </a:r>
            <a:r>
              <a:rPr lang="en-US" dirty="0">
                <a:solidFill>
                  <a:schemeClr val="bg1"/>
                </a:solidFill>
                <a:latin typeface="Optima"/>
                <a:cs typeface="Optima"/>
              </a:rPr>
              <a:t> Fountain</a:t>
            </a:r>
          </a:p>
        </p:txBody>
      </p:sp>
      <p:sp>
        <p:nvSpPr>
          <p:cNvPr id="5" name="TextBox 4"/>
          <p:cNvSpPr txBox="1"/>
          <p:nvPr/>
        </p:nvSpPr>
        <p:spPr>
          <a:xfrm>
            <a:off x="533401" y="1485900"/>
            <a:ext cx="3124199" cy="1569660"/>
          </a:xfrm>
          <a:prstGeom prst="rect">
            <a:avLst/>
          </a:prstGeom>
          <a:solidFill>
            <a:schemeClr val="bg1"/>
          </a:solidFill>
        </p:spPr>
        <p:txBody>
          <a:bodyPr wrap="square" rtlCol="0">
            <a:spAutoFit/>
          </a:bodyPr>
          <a:lstStyle/>
          <a:p>
            <a:r>
              <a:rPr lang="es-ES" sz="3200" dirty="0"/>
              <a:t>Aceptable ahora, erosionado en el futuro</a:t>
            </a:r>
            <a:endParaRPr lang="en-US" sz="3200" dirty="0"/>
          </a:p>
        </p:txBody>
      </p:sp>
      <p:graphicFrame>
        <p:nvGraphicFramePr>
          <p:cNvPr id="6" name="Content Placeholder 3">
            <a:extLst>
              <a:ext uri="{FF2B5EF4-FFF2-40B4-BE49-F238E27FC236}">
                <a16:creationId xmlns:a16="http://schemas.microsoft.com/office/drawing/2014/main" id="{22B5AAFB-94C5-4749-AC9A-7BD5EE135B61}"/>
              </a:ext>
            </a:extLst>
          </p:cNvPr>
          <p:cNvGraphicFramePr>
            <a:graphicFrameLocks/>
          </p:cNvGraphicFramePr>
          <p:nvPr>
            <p:extLst>
              <p:ext uri="{D42A27DB-BD31-4B8C-83A1-F6EECF244321}">
                <p14:modId xmlns:p14="http://schemas.microsoft.com/office/powerpoint/2010/main" val="1243424456"/>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2561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1676400"/>
            <a:ext cx="7620000" cy="838200"/>
          </a:xfrm>
        </p:spPr>
        <p:txBody>
          <a:bodyPr/>
          <a:lstStyle/>
          <a:p>
            <a:r>
              <a:rPr lang="en-US" dirty="0">
                <a:solidFill>
                  <a:srgbClr val="0967B0"/>
                </a:solidFill>
                <a:latin typeface="Optima"/>
                <a:cs typeface="Optima"/>
              </a:rPr>
              <a:t>What Does Branding Mean?</a:t>
            </a:r>
          </a:p>
        </p:txBody>
      </p:sp>
      <p:sp>
        <p:nvSpPr>
          <p:cNvPr id="4" name="Content Placeholder 2"/>
          <p:cNvSpPr>
            <a:spLocks noGrp="1"/>
          </p:cNvSpPr>
          <p:nvPr>
            <p:ph idx="1"/>
          </p:nvPr>
        </p:nvSpPr>
        <p:spPr>
          <a:xfrm>
            <a:off x="533400" y="2743200"/>
            <a:ext cx="7620000" cy="3962400"/>
          </a:xfrm>
        </p:spPr>
        <p:txBody>
          <a:bodyPr/>
          <a:lstStyle/>
          <a:p>
            <a:pPr>
              <a:buFont typeface="Courier New"/>
              <a:buChar char="o"/>
            </a:pPr>
            <a:r>
              <a:rPr lang="en-US" dirty="0">
                <a:latin typeface="Lao UI" panose="020B0502040204020203" pitchFamily="34" charset="0"/>
                <a:cs typeface="Lao UI" panose="020B0502040204020203" pitchFamily="34" charset="0"/>
              </a:rPr>
              <a:t>Consistency in format and presentation </a:t>
            </a:r>
          </a:p>
          <a:p>
            <a:pPr lvl="1">
              <a:buFont typeface="Courier New"/>
              <a:buChar char="o"/>
            </a:pPr>
            <a:r>
              <a:rPr lang="en-US" dirty="0" err="1">
                <a:latin typeface="Lao UI" panose="020B0502040204020203" pitchFamily="34" charset="0"/>
                <a:cs typeface="Lao UI" panose="020B0502040204020203" pitchFamily="34" charset="0"/>
              </a:rPr>
              <a:t>Powerpoint</a:t>
            </a:r>
            <a:endParaRPr lang="en-US" dirty="0">
              <a:latin typeface="Lao UI" panose="020B0502040204020203" pitchFamily="34" charset="0"/>
              <a:cs typeface="Lao UI" panose="020B0502040204020203" pitchFamily="34" charset="0"/>
            </a:endParaRPr>
          </a:p>
          <a:p>
            <a:pPr lvl="1">
              <a:buFont typeface="Courier New"/>
              <a:buChar char="o"/>
            </a:pPr>
            <a:r>
              <a:rPr lang="en-US" dirty="0">
                <a:latin typeface="Lao UI" panose="020B0502040204020203" pitchFamily="34" charset="0"/>
                <a:cs typeface="Lao UI" panose="020B0502040204020203" pitchFamily="34" charset="0"/>
              </a:rPr>
              <a:t>Memos</a:t>
            </a:r>
          </a:p>
          <a:p>
            <a:pPr lvl="2">
              <a:buFont typeface="Courier New"/>
              <a:buChar char="o"/>
            </a:pPr>
            <a:r>
              <a:rPr lang="en-US" dirty="0">
                <a:latin typeface="Lao UI" panose="020B0502040204020203" pitchFamily="34" charset="0"/>
                <a:cs typeface="Lao UI" panose="020B0502040204020203" pitchFamily="34" charset="0"/>
              </a:rPr>
              <a:t>Internal</a:t>
            </a:r>
          </a:p>
          <a:p>
            <a:pPr lvl="2">
              <a:buFont typeface="Courier New"/>
              <a:buChar char="o"/>
            </a:pPr>
            <a:r>
              <a:rPr lang="en-US" dirty="0">
                <a:latin typeface="Lao UI" panose="020B0502040204020203" pitchFamily="34" charset="0"/>
                <a:cs typeface="Lao UI" panose="020B0502040204020203" pitchFamily="34" charset="0"/>
              </a:rPr>
              <a:t>External</a:t>
            </a:r>
          </a:p>
          <a:p>
            <a:endParaRPr lang="en-US" dirty="0"/>
          </a:p>
        </p:txBody>
      </p:sp>
      <p:pic>
        <p:nvPicPr>
          <p:cNvPr id="2" name="Picture 1"/>
          <p:cNvPicPr>
            <a:picLocks noChangeAspect="1"/>
          </p:cNvPicPr>
          <p:nvPr/>
        </p:nvPicPr>
        <p:blipFill>
          <a:blip r:embed="rId3"/>
          <a:stretch>
            <a:fillRect/>
          </a:stretch>
        </p:blipFill>
        <p:spPr>
          <a:xfrm>
            <a:off x="0" y="1219050"/>
            <a:ext cx="9144000" cy="5665781"/>
          </a:xfrm>
          <a:prstGeom prst="rect">
            <a:avLst/>
          </a:prstGeom>
        </p:spPr>
      </p:pic>
      <p:sp>
        <p:nvSpPr>
          <p:cNvPr id="11" name="TextBox 10"/>
          <p:cNvSpPr txBox="1"/>
          <p:nvPr/>
        </p:nvSpPr>
        <p:spPr>
          <a:xfrm rot="5400000">
            <a:off x="4934177" y="5616730"/>
            <a:ext cx="1192314" cy="369332"/>
          </a:xfrm>
          <a:prstGeom prst="rect">
            <a:avLst/>
          </a:prstGeom>
          <a:solidFill>
            <a:schemeClr val="bg1"/>
          </a:solidFill>
        </p:spPr>
        <p:txBody>
          <a:bodyPr wrap="none" rtlCol="0">
            <a:spAutoFit/>
          </a:bodyPr>
          <a:lstStyle/>
          <a:p>
            <a:r>
              <a:rPr lang="en-US" dirty="0" err="1"/>
              <a:t>Chelton</a:t>
            </a:r>
            <a:r>
              <a:rPr lang="en-US" dirty="0"/>
              <a:t> </a:t>
            </a:r>
            <a:r>
              <a:rPr lang="en-US" dirty="0" err="1"/>
              <a:t>Dr</a:t>
            </a:r>
            <a:endParaRPr lang="en-US" dirty="0"/>
          </a:p>
        </p:txBody>
      </p:sp>
      <p:sp>
        <p:nvSpPr>
          <p:cNvPr id="14" name="TextBox 13"/>
          <p:cNvSpPr txBox="1"/>
          <p:nvPr/>
        </p:nvSpPr>
        <p:spPr>
          <a:xfrm>
            <a:off x="123045" y="3854084"/>
            <a:ext cx="2256387" cy="369332"/>
          </a:xfrm>
          <a:prstGeom prst="rect">
            <a:avLst/>
          </a:prstGeom>
          <a:solidFill>
            <a:schemeClr val="bg1"/>
          </a:solidFill>
        </p:spPr>
        <p:txBody>
          <a:bodyPr wrap="none" rtlCol="0">
            <a:spAutoFit/>
          </a:bodyPr>
          <a:lstStyle/>
          <a:p>
            <a:r>
              <a:rPr lang="en-US" dirty="0"/>
              <a:t>Fountain Blvd/Hwy 24</a:t>
            </a:r>
          </a:p>
        </p:txBody>
      </p:sp>
      <p:sp>
        <p:nvSpPr>
          <p:cNvPr id="15" name="Title 1"/>
          <p:cNvSpPr txBox="1">
            <a:spLocks/>
          </p:cNvSpPr>
          <p:nvPr/>
        </p:nvSpPr>
        <p:spPr>
          <a:xfrm>
            <a:off x="8745" y="155809"/>
            <a:ext cx="7620000" cy="103686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a:solidFill>
                  <a:schemeClr val="bg1"/>
                </a:solidFill>
                <a:latin typeface="Optima"/>
                <a:cs typeface="Optima"/>
              </a:rPr>
              <a:t>No hay espacio para la flexibilidad </a:t>
            </a:r>
          </a:p>
          <a:p>
            <a:r>
              <a:rPr lang="es-ES" dirty="0">
                <a:solidFill>
                  <a:schemeClr val="bg1"/>
                </a:solidFill>
                <a:latin typeface="Optima"/>
                <a:cs typeface="Optima"/>
              </a:rPr>
              <a:t>en</a:t>
            </a:r>
            <a:r>
              <a:rPr lang="en-US" dirty="0">
                <a:solidFill>
                  <a:schemeClr val="bg1"/>
                </a:solidFill>
                <a:latin typeface="Optima"/>
                <a:cs typeface="Optima"/>
              </a:rPr>
              <a:t> Fountain</a:t>
            </a:r>
          </a:p>
        </p:txBody>
      </p:sp>
      <p:sp>
        <p:nvSpPr>
          <p:cNvPr id="6" name="Rectangular Callout 5"/>
          <p:cNvSpPr/>
          <p:nvPr/>
        </p:nvSpPr>
        <p:spPr>
          <a:xfrm>
            <a:off x="1295400" y="1873376"/>
            <a:ext cx="3657600" cy="500016"/>
          </a:xfrm>
          <a:prstGeom prst="wedgeRectCallout">
            <a:avLst>
              <a:gd name="adj1" fmla="val 65878"/>
              <a:gd name="adj2" fmla="val 918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Anchura</a:t>
            </a:r>
            <a:r>
              <a:rPr lang="en-US" sz="2400" dirty="0">
                <a:solidFill>
                  <a:schemeClr val="tx1"/>
                </a:solidFill>
              </a:rPr>
              <a:t>: 70 pies – 6 </a:t>
            </a:r>
            <a:r>
              <a:rPr lang="en-US" sz="2400" dirty="0" err="1">
                <a:solidFill>
                  <a:schemeClr val="tx1"/>
                </a:solidFill>
              </a:rPr>
              <a:t>carriles</a:t>
            </a:r>
            <a:endParaRPr lang="en-US" sz="2400" dirty="0"/>
          </a:p>
        </p:txBody>
      </p:sp>
      <p:sp>
        <p:nvSpPr>
          <p:cNvPr id="16" name="Rectangular Callout 15"/>
          <p:cNvSpPr/>
          <p:nvPr/>
        </p:nvSpPr>
        <p:spPr>
          <a:xfrm>
            <a:off x="5486400" y="4474392"/>
            <a:ext cx="3657600" cy="500016"/>
          </a:xfrm>
          <a:prstGeom prst="wedgeRectCallout">
            <a:avLst>
              <a:gd name="adj1" fmla="val -64188"/>
              <a:gd name="adj2" fmla="val 2061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Anchura</a:t>
            </a:r>
            <a:r>
              <a:rPr lang="en-US" sz="2400" dirty="0">
                <a:solidFill>
                  <a:schemeClr val="tx1"/>
                </a:solidFill>
              </a:rPr>
              <a:t>: 53 pies – 5 </a:t>
            </a:r>
            <a:r>
              <a:rPr lang="en-US" sz="2400" dirty="0" err="1">
                <a:solidFill>
                  <a:schemeClr val="tx1"/>
                </a:solidFill>
              </a:rPr>
              <a:t>carriles</a:t>
            </a:r>
            <a:endParaRPr lang="en-US" sz="2400" dirty="0"/>
          </a:p>
        </p:txBody>
      </p:sp>
      <p:graphicFrame>
        <p:nvGraphicFramePr>
          <p:cNvPr id="5" name="Content Placeholder 3">
            <a:extLst>
              <a:ext uri="{FF2B5EF4-FFF2-40B4-BE49-F238E27FC236}">
                <a16:creationId xmlns:a16="http://schemas.microsoft.com/office/drawing/2014/main" id="{A966DDEC-4538-4684-9005-B57E184A917B}"/>
              </a:ext>
            </a:extLst>
          </p:cNvPr>
          <p:cNvGraphicFramePr>
            <a:graphicFrameLocks/>
          </p:cNvGraphicFramePr>
          <p:nvPr>
            <p:extLst>
              <p:ext uri="{D42A27DB-BD31-4B8C-83A1-F6EECF244321}">
                <p14:modId xmlns:p14="http://schemas.microsoft.com/office/powerpoint/2010/main" val="2979149039"/>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4030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28600" y="294100"/>
            <a:ext cx="7620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Optima"/>
                <a:cs typeface="Optima"/>
              </a:rPr>
              <a:t>Derecho de </a:t>
            </a:r>
            <a:r>
              <a:rPr lang="en-US" dirty="0" err="1">
                <a:solidFill>
                  <a:schemeClr val="bg1"/>
                </a:solidFill>
                <a:latin typeface="Optima"/>
                <a:cs typeface="Optima"/>
              </a:rPr>
              <a:t>paso</a:t>
            </a:r>
            <a:r>
              <a:rPr lang="en-US" dirty="0">
                <a:solidFill>
                  <a:schemeClr val="bg1"/>
                </a:solidFill>
                <a:latin typeface="Optima"/>
                <a:cs typeface="Optima"/>
              </a:rPr>
              <a:t> </a:t>
            </a:r>
            <a:r>
              <a:rPr lang="en-US" dirty="0" err="1">
                <a:solidFill>
                  <a:schemeClr val="bg1"/>
                </a:solidFill>
                <a:latin typeface="Optima"/>
                <a:cs typeface="Optima"/>
              </a:rPr>
              <a:t>en</a:t>
            </a:r>
            <a:r>
              <a:rPr lang="en-US" dirty="0">
                <a:solidFill>
                  <a:schemeClr val="bg1"/>
                </a:solidFill>
                <a:latin typeface="Optima"/>
                <a:cs typeface="Optima"/>
              </a:rPr>
              <a:t> Fountain</a:t>
            </a:r>
          </a:p>
        </p:txBody>
      </p:sp>
      <p:pic>
        <p:nvPicPr>
          <p:cNvPr id="8" name="Picture 7"/>
          <p:cNvPicPr>
            <a:picLocks noChangeAspect="1"/>
          </p:cNvPicPr>
          <p:nvPr/>
        </p:nvPicPr>
        <p:blipFill>
          <a:blip r:embed="rId3"/>
          <a:stretch>
            <a:fillRect/>
          </a:stretch>
        </p:blipFill>
        <p:spPr>
          <a:xfrm>
            <a:off x="-10886" y="1295400"/>
            <a:ext cx="9149443" cy="6574645"/>
          </a:xfrm>
          <a:prstGeom prst="rect">
            <a:avLst/>
          </a:prstGeom>
        </p:spPr>
      </p:pic>
      <p:cxnSp>
        <p:nvCxnSpPr>
          <p:cNvPr id="16" name="Straight Connector 15"/>
          <p:cNvCxnSpPr/>
          <p:nvPr/>
        </p:nvCxnSpPr>
        <p:spPr>
          <a:xfrm>
            <a:off x="2438400" y="1295400"/>
            <a:ext cx="0" cy="2819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34000" y="5943600"/>
            <a:ext cx="380455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114800"/>
            <a:ext cx="2438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0" y="1295400"/>
            <a:ext cx="0" cy="4648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1" y="1769255"/>
            <a:ext cx="3124199" cy="2554545"/>
          </a:xfrm>
          <a:prstGeom prst="rect">
            <a:avLst/>
          </a:prstGeom>
          <a:solidFill>
            <a:schemeClr val="bg1"/>
          </a:solidFill>
        </p:spPr>
        <p:txBody>
          <a:bodyPr wrap="square" rtlCol="0">
            <a:spAutoFit/>
          </a:bodyPr>
          <a:lstStyle/>
          <a:p>
            <a:r>
              <a:rPr lang="es-ES" sz="3200" dirty="0"/>
              <a:t>Ampliar la carretera o la acera requeriría adquirir una propiedad</a:t>
            </a:r>
            <a:endParaRPr lang="en-US" sz="3200" dirty="0"/>
          </a:p>
        </p:txBody>
      </p:sp>
      <p:graphicFrame>
        <p:nvGraphicFramePr>
          <p:cNvPr id="3" name="Content Placeholder 3">
            <a:extLst>
              <a:ext uri="{FF2B5EF4-FFF2-40B4-BE49-F238E27FC236}">
                <a16:creationId xmlns:a16="http://schemas.microsoft.com/office/drawing/2014/main" id="{E9D919FD-08C2-4D33-946F-6DCF1F71EBF1}"/>
              </a:ext>
            </a:extLst>
          </p:cNvPr>
          <p:cNvGraphicFramePr>
            <a:graphicFrameLocks/>
          </p:cNvGraphicFramePr>
          <p:nvPr>
            <p:extLst>
              <p:ext uri="{D42A27DB-BD31-4B8C-83A1-F6EECF244321}">
                <p14:modId xmlns:p14="http://schemas.microsoft.com/office/powerpoint/2010/main" val="781604134"/>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5885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6248400" cy="1371600"/>
          </a:xfrm>
        </p:spPr>
        <p:txBody>
          <a:bodyPr>
            <a:normAutofit fontScale="90000"/>
          </a:bodyPr>
          <a:lstStyle/>
          <a:p>
            <a:r>
              <a:rPr lang="en-US" dirty="0" err="1">
                <a:solidFill>
                  <a:schemeClr val="bg1"/>
                </a:solidFill>
                <a:latin typeface="Optima"/>
                <a:cs typeface="Optima"/>
              </a:rPr>
              <a:t>Opciones</a:t>
            </a:r>
            <a:r>
              <a:rPr lang="en-US" dirty="0">
                <a:solidFill>
                  <a:schemeClr val="bg1"/>
                </a:solidFill>
                <a:latin typeface="Optima"/>
                <a:cs typeface="Optima"/>
              </a:rPr>
              <a:t> </a:t>
            </a:r>
            <a:r>
              <a:rPr lang="en-US" dirty="0" err="1">
                <a:solidFill>
                  <a:schemeClr val="bg1"/>
                </a:solidFill>
                <a:latin typeface="Optima"/>
                <a:cs typeface="Optima"/>
              </a:rPr>
              <a:t>en</a:t>
            </a:r>
            <a:r>
              <a:rPr lang="en-US" dirty="0">
                <a:solidFill>
                  <a:schemeClr val="bg1"/>
                </a:solidFill>
                <a:latin typeface="Optima"/>
                <a:cs typeface="Optima"/>
              </a:rPr>
              <a:t> la </a:t>
            </a:r>
            <a:r>
              <a:rPr lang="en-US" dirty="0" err="1">
                <a:solidFill>
                  <a:schemeClr val="bg1"/>
                </a:solidFill>
                <a:latin typeface="Optima"/>
                <a:cs typeface="Optima"/>
              </a:rPr>
              <a:t>intersección</a:t>
            </a:r>
            <a:r>
              <a:rPr lang="en-US" dirty="0">
                <a:solidFill>
                  <a:schemeClr val="bg1"/>
                </a:solidFill>
                <a:latin typeface="Optima"/>
                <a:cs typeface="Optima"/>
              </a:rPr>
              <a:t> de Fountain</a:t>
            </a:r>
          </a:p>
        </p:txBody>
      </p:sp>
      <p:sp>
        <p:nvSpPr>
          <p:cNvPr id="4" name="Content Placeholder 2"/>
          <p:cNvSpPr>
            <a:spLocks noGrp="1"/>
          </p:cNvSpPr>
          <p:nvPr>
            <p:ph idx="1"/>
          </p:nvPr>
        </p:nvSpPr>
        <p:spPr>
          <a:xfrm>
            <a:off x="381000" y="1962150"/>
            <a:ext cx="8382000" cy="4362450"/>
          </a:xfrm>
        </p:spPr>
        <p:txBody>
          <a:bodyPr>
            <a:normAutofit lnSpcReduction="10000"/>
          </a:bodyPr>
          <a:lstStyle/>
          <a:p>
            <a:pPr>
              <a:buFont typeface="Courier New"/>
              <a:buChar char="o"/>
            </a:pPr>
            <a:r>
              <a:rPr lang="es-ES" dirty="0">
                <a:latin typeface="Lao UI" panose="020B0502040204020203" pitchFamily="34" charset="0"/>
                <a:cs typeface="Lao UI" panose="020B0502040204020203" pitchFamily="34" charset="0"/>
              </a:rPr>
              <a:t>Carriles para bicicletas continuos en la calle, pero muy estrechos</a:t>
            </a:r>
            <a:endParaRPr lang="en-US" dirty="0">
              <a:latin typeface="Lao UI" panose="020B0502040204020203" pitchFamily="34" charset="0"/>
              <a:cs typeface="Lao UI" panose="020B0502040204020203" pitchFamily="34" charset="0"/>
            </a:endParaRPr>
          </a:p>
          <a:p>
            <a:pPr lvl="1">
              <a:buFont typeface="Courier New"/>
              <a:buChar char="o"/>
            </a:pPr>
            <a:r>
              <a:rPr lang="es-ES" dirty="0">
                <a:latin typeface="Lao UI" panose="020B0502040204020203" pitchFamily="34" charset="0"/>
                <a:cs typeface="Lao UI" panose="020B0502040204020203" pitchFamily="34" charset="0"/>
              </a:rPr>
              <a:t>No es consistente con las recomendaciones del Plan Maestro de Bicicletas</a:t>
            </a:r>
            <a:endParaRPr lang="en-US" dirty="0">
              <a:latin typeface="Lao UI" panose="020B0502040204020203" pitchFamily="34" charset="0"/>
              <a:cs typeface="Lao UI" panose="020B0502040204020203" pitchFamily="34" charset="0"/>
            </a:endParaRPr>
          </a:p>
          <a:p>
            <a:pPr>
              <a:buFont typeface="Courier New"/>
              <a:buChar char="o"/>
            </a:pPr>
            <a:r>
              <a:rPr lang="en-US" dirty="0" err="1">
                <a:latin typeface="Lao UI" panose="020B0502040204020203" pitchFamily="34" charset="0"/>
                <a:cs typeface="Lao UI" panose="020B0502040204020203" pitchFamily="34" charset="0"/>
              </a:rPr>
              <a:t>Ampliación</a:t>
            </a:r>
            <a:r>
              <a:rPr lang="en-US" dirty="0">
                <a:latin typeface="Lao UI" panose="020B0502040204020203" pitchFamily="34" charset="0"/>
                <a:cs typeface="Lao UI" panose="020B0502040204020203" pitchFamily="34" charset="0"/>
              </a:rPr>
              <a:t> de la </a:t>
            </a:r>
            <a:r>
              <a:rPr lang="en-US" dirty="0" err="1">
                <a:latin typeface="Lao UI" panose="020B0502040204020203" pitchFamily="34" charset="0"/>
                <a:cs typeface="Lao UI" panose="020B0502040204020203" pitchFamily="34" charset="0"/>
              </a:rPr>
              <a:t>acera</a:t>
            </a:r>
            <a:endParaRPr lang="en-US" dirty="0">
              <a:latin typeface="Lao UI" panose="020B0502040204020203" pitchFamily="34" charset="0"/>
              <a:cs typeface="Lao UI" panose="020B0502040204020203" pitchFamily="34" charset="0"/>
            </a:endParaRPr>
          </a:p>
          <a:p>
            <a:pPr lvl="1">
              <a:buFont typeface="Courier New"/>
              <a:buChar char="o"/>
            </a:pPr>
            <a:r>
              <a:rPr lang="es-ES" dirty="0">
                <a:latin typeface="Lao UI" panose="020B0502040204020203" pitchFamily="34" charset="0"/>
                <a:cs typeface="Lao UI" panose="020B0502040204020203" pitchFamily="34" charset="0"/>
              </a:rPr>
              <a:t>Rayas ahora, con aceras regulares a través de la intersección</a:t>
            </a:r>
            <a:r>
              <a:rPr lang="en-US" dirty="0">
                <a:latin typeface="Lao UI" panose="020B0502040204020203" pitchFamily="34" charset="0"/>
                <a:cs typeface="Lao UI" panose="020B0502040204020203" pitchFamily="34" charset="0"/>
              </a:rPr>
              <a:t> </a:t>
            </a:r>
          </a:p>
          <a:p>
            <a:pPr lvl="1">
              <a:buFont typeface="Courier New"/>
              <a:buChar char="o"/>
            </a:pPr>
            <a:r>
              <a:rPr lang="es-ES" dirty="0">
                <a:latin typeface="Lao UI" panose="020B0502040204020203" pitchFamily="34" charset="0"/>
                <a:cs typeface="Lao UI" panose="020B0502040204020203" pitchFamily="34" charset="0"/>
              </a:rPr>
              <a:t>Esperando a trazar carriles hasta que el camino lateral a través de la intersección sea financiado</a:t>
            </a:r>
            <a:endParaRPr lang="en-US" dirty="0">
              <a:latin typeface="Lao UI" panose="020B0502040204020203" pitchFamily="34" charset="0"/>
              <a:cs typeface="Lao UI" panose="020B0502040204020203" pitchFamily="34" charset="0"/>
            </a:endParaRPr>
          </a:p>
          <a:p>
            <a:endParaRPr lang="en-US" dirty="0"/>
          </a:p>
        </p:txBody>
      </p:sp>
      <p:graphicFrame>
        <p:nvGraphicFramePr>
          <p:cNvPr id="2" name="Content Placeholder 3">
            <a:extLst>
              <a:ext uri="{FF2B5EF4-FFF2-40B4-BE49-F238E27FC236}">
                <a16:creationId xmlns:a16="http://schemas.microsoft.com/office/drawing/2014/main" id="{B7F741BB-13BF-4C8C-89A1-3FED3E285CFA}"/>
              </a:ext>
            </a:extLst>
          </p:cNvPr>
          <p:cNvGraphicFramePr>
            <a:graphicFrameLocks/>
          </p:cNvGraphicFramePr>
          <p:nvPr>
            <p:extLst>
              <p:ext uri="{D42A27DB-BD31-4B8C-83A1-F6EECF244321}">
                <p14:modId xmlns:p14="http://schemas.microsoft.com/office/powerpoint/2010/main" val="3914989700"/>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0580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90600" y="1429503"/>
            <a:ext cx="7472821" cy="6876297"/>
          </a:xfrm>
          <a:prstGeom prst="rect">
            <a:avLst/>
          </a:prstGeom>
        </p:spPr>
      </p:pic>
      <p:sp>
        <p:nvSpPr>
          <p:cNvPr id="3" name="Title 1"/>
          <p:cNvSpPr>
            <a:spLocks noGrp="1"/>
          </p:cNvSpPr>
          <p:nvPr>
            <p:ph type="title"/>
          </p:nvPr>
        </p:nvSpPr>
        <p:spPr>
          <a:xfrm>
            <a:off x="-609600" y="286503"/>
            <a:ext cx="7620000" cy="838200"/>
          </a:xfrm>
        </p:spPr>
        <p:txBody>
          <a:bodyPr>
            <a:normAutofit fontScale="90000"/>
          </a:bodyPr>
          <a:lstStyle/>
          <a:p>
            <a:r>
              <a:rPr lang="en-US" dirty="0" err="1">
                <a:solidFill>
                  <a:schemeClr val="bg1"/>
                </a:solidFill>
                <a:latin typeface="Optima"/>
                <a:cs typeface="Optima"/>
              </a:rPr>
              <a:t>Chelton</a:t>
            </a:r>
            <a:r>
              <a:rPr lang="en-US" dirty="0">
                <a:solidFill>
                  <a:schemeClr val="bg1"/>
                </a:solidFill>
                <a:latin typeface="Optima"/>
                <a:cs typeface="Optima"/>
              </a:rPr>
              <a:t>, Mallard hasta </a:t>
            </a:r>
            <a:br>
              <a:rPr lang="en-US" dirty="0">
                <a:solidFill>
                  <a:schemeClr val="bg1"/>
                </a:solidFill>
                <a:latin typeface="Optima"/>
                <a:cs typeface="Optima"/>
              </a:rPr>
            </a:br>
            <a:r>
              <a:rPr lang="en-US" dirty="0">
                <a:solidFill>
                  <a:schemeClr val="bg1"/>
                </a:solidFill>
                <a:latin typeface="Optima"/>
                <a:cs typeface="Optima"/>
              </a:rPr>
              <a:t>Sand Creek Trail</a:t>
            </a:r>
          </a:p>
        </p:txBody>
      </p:sp>
      <p:sp>
        <p:nvSpPr>
          <p:cNvPr id="6" name="Oval 5"/>
          <p:cNvSpPr/>
          <p:nvPr/>
        </p:nvSpPr>
        <p:spPr>
          <a:xfrm>
            <a:off x="3352800" y="4437296"/>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3581400" y="3079660"/>
            <a:ext cx="1847850" cy="911691"/>
          </a:xfrm>
          <a:prstGeom prst="wedgeRectCallout">
            <a:avLst>
              <a:gd name="adj1" fmla="val -17518"/>
              <a:gd name="adj2" fmla="val 1234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Sand Creek Trail hasta Delta segment</a:t>
            </a:r>
          </a:p>
        </p:txBody>
      </p:sp>
      <p:sp>
        <p:nvSpPr>
          <p:cNvPr id="7" name="Rectangular Callout 6"/>
          <p:cNvSpPr/>
          <p:nvPr/>
        </p:nvSpPr>
        <p:spPr>
          <a:xfrm>
            <a:off x="1104900" y="4988391"/>
            <a:ext cx="1638300" cy="342900"/>
          </a:xfrm>
          <a:prstGeom prst="wedgeRectCallout">
            <a:avLst>
              <a:gd name="adj1" fmla="val 91581"/>
              <a:gd name="adj2" fmla="val -755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Delta </a:t>
            </a:r>
            <a:r>
              <a:rPr lang="en-US" dirty="0" err="1">
                <a:solidFill>
                  <a:schemeClr val="tx1"/>
                </a:solidFill>
              </a:rPr>
              <a:t>Dr</a:t>
            </a:r>
            <a:endParaRPr lang="en-US" dirty="0">
              <a:solidFill>
                <a:schemeClr val="tx1"/>
              </a:solidFill>
            </a:endParaRPr>
          </a:p>
        </p:txBody>
      </p:sp>
      <p:graphicFrame>
        <p:nvGraphicFramePr>
          <p:cNvPr id="2" name="Content Placeholder 3">
            <a:extLst>
              <a:ext uri="{FF2B5EF4-FFF2-40B4-BE49-F238E27FC236}">
                <a16:creationId xmlns:a16="http://schemas.microsoft.com/office/drawing/2014/main" id="{58AE70F7-F025-44DA-B163-C9691DD11CEE}"/>
              </a:ext>
            </a:extLst>
          </p:cNvPr>
          <p:cNvGraphicFramePr>
            <a:graphicFrameLocks/>
          </p:cNvGraphicFramePr>
          <p:nvPr>
            <p:extLst>
              <p:ext uri="{D42A27DB-BD31-4B8C-83A1-F6EECF244321}">
                <p14:modId xmlns:p14="http://schemas.microsoft.com/office/powerpoint/2010/main" val="4264875445"/>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8170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a:bodyPr>
          <a:lstStyle/>
          <a:p>
            <a:r>
              <a:rPr lang="es-ES" sz="4000" dirty="0">
                <a:solidFill>
                  <a:schemeClr val="bg1"/>
                </a:solidFill>
                <a:latin typeface="Optima"/>
              </a:rPr>
              <a:t>Proceso de Toma de Decisiones</a:t>
            </a:r>
            <a:endParaRPr lang="en-US" sz="4000" dirty="0">
              <a:solidFill>
                <a:schemeClr val="bg1"/>
              </a:solidFill>
              <a:latin typeface="Optim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6479279"/>
              </p:ext>
            </p:extLst>
          </p:nvPr>
        </p:nvGraphicFramePr>
        <p:xfrm>
          <a:off x="228600" y="1828800"/>
          <a:ext cx="8534400" cy="393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a:extLst>
              <a:ext uri="{FF2B5EF4-FFF2-40B4-BE49-F238E27FC236}">
                <a16:creationId xmlns:a16="http://schemas.microsoft.com/office/drawing/2014/main" id="{9A1D10EF-BD02-4B25-8E17-52A91876176C}"/>
              </a:ext>
            </a:extLst>
          </p:cNvPr>
          <p:cNvGraphicFramePr>
            <a:graphicFrameLocks/>
          </p:cNvGraphicFramePr>
          <p:nvPr>
            <p:extLst>
              <p:ext uri="{D42A27DB-BD31-4B8C-83A1-F6EECF244321}">
                <p14:modId xmlns:p14="http://schemas.microsoft.com/office/powerpoint/2010/main" val="2476620948"/>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55002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dirty="0" err="1">
                <a:solidFill>
                  <a:schemeClr val="bg1"/>
                </a:solidFill>
                <a:latin typeface="Optima"/>
              </a:rPr>
              <a:t>Próximos</a:t>
            </a:r>
            <a:r>
              <a:rPr lang="en-US" dirty="0">
                <a:solidFill>
                  <a:schemeClr val="bg1"/>
                </a:solidFill>
                <a:latin typeface="Optima"/>
              </a:rPr>
              <a:t> </a:t>
            </a:r>
            <a:r>
              <a:rPr lang="en-US" dirty="0" err="1">
                <a:solidFill>
                  <a:schemeClr val="bg1"/>
                </a:solidFill>
                <a:latin typeface="Optima"/>
              </a:rPr>
              <a:t>Pasos</a:t>
            </a:r>
            <a:endParaRPr lang="en-US" dirty="0">
              <a:solidFill>
                <a:schemeClr val="bg1"/>
              </a:solidFill>
              <a:latin typeface="Optima"/>
            </a:endParaRPr>
          </a:p>
        </p:txBody>
      </p:sp>
      <p:sp>
        <p:nvSpPr>
          <p:cNvPr id="3" name="Content Placeholder 2"/>
          <p:cNvSpPr>
            <a:spLocks noGrp="1"/>
          </p:cNvSpPr>
          <p:nvPr>
            <p:ph idx="1"/>
          </p:nvPr>
        </p:nvSpPr>
        <p:spPr>
          <a:xfrm>
            <a:off x="457200" y="1752600"/>
            <a:ext cx="8229600" cy="4419600"/>
          </a:xfrm>
        </p:spPr>
        <p:txBody>
          <a:bodyPr>
            <a:normAutofit/>
          </a:bodyPr>
          <a:lstStyle/>
          <a:p>
            <a:r>
              <a:rPr lang="es-ES" dirty="0"/>
              <a:t>Mañana: la presentación grabada en inglés y </a:t>
            </a:r>
            <a:r>
              <a:rPr lang="es-ES" dirty="0" err="1"/>
              <a:t>Powerpoint</a:t>
            </a:r>
            <a:r>
              <a:rPr lang="es-ES" dirty="0"/>
              <a:t> en inglés y español se publicará en </a:t>
            </a:r>
            <a:r>
              <a:rPr lang="en-US" dirty="0">
                <a:hlinkClick r:id="rId3"/>
              </a:rPr>
              <a:t>coloradosprings.gov/saferroadssoutheast</a:t>
            </a:r>
            <a:endParaRPr lang="en-US" dirty="0"/>
          </a:p>
          <a:p>
            <a:r>
              <a:rPr lang="es-ES" dirty="0"/>
              <a:t>14 de julio-21 de julio: Encuesta pública en línea abierta</a:t>
            </a:r>
          </a:p>
          <a:p>
            <a:r>
              <a:rPr lang="es-ES" dirty="0"/>
              <a:t>La decisión final se anunciará a mediados de septiembre en la reunión VIP de RISE </a:t>
            </a:r>
            <a:r>
              <a:rPr lang="es-ES" dirty="0" err="1"/>
              <a:t>Coalition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887821715"/>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30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dirty="0" err="1">
                <a:solidFill>
                  <a:schemeClr val="bg1"/>
                </a:solidFill>
                <a:latin typeface="Optima"/>
              </a:rPr>
              <a:t>Decisión</a:t>
            </a:r>
            <a:r>
              <a:rPr lang="en-US" dirty="0">
                <a:solidFill>
                  <a:schemeClr val="bg1"/>
                </a:solidFill>
                <a:latin typeface="Optima"/>
              </a:rPr>
              <a:t> final</a:t>
            </a:r>
          </a:p>
        </p:txBody>
      </p:sp>
      <p:sp>
        <p:nvSpPr>
          <p:cNvPr id="3" name="Content Placeholder 2"/>
          <p:cNvSpPr>
            <a:spLocks noGrp="1"/>
          </p:cNvSpPr>
          <p:nvPr>
            <p:ph idx="1"/>
          </p:nvPr>
        </p:nvSpPr>
        <p:spPr>
          <a:xfrm>
            <a:off x="457200" y="1752600"/>
            <a:ext cx="8229600" cy="4419600"/>
          </a:xfrm>
        </p:spPr>
        <p:txBody>
          <a:bodyPr>
            <a:normAutofit fontScale="92500" lnSpcReduction="20000"/>
          </a:bodyPr>
          <a:lstStyle/>
          <a:p>
            <a:r>
              <a:rPr lang="es-ES" dirty="0"/>
              <a:t>Considerará el análisis de datos y la retroalimentación pública.</a:t>
            </a:r>
          </a:p>
          <a:p>
            <a:r>
              <a:rPr lang="es-ES" dirty="0"/>
              <a:t>Sigue las pautas federales y las mejores prácticas de ingeniería.</a:t>
            </a:r>
          </a:p>
          <a:p>
            <a:r>
              <a:rPr lang="es-ES" dirty="0"/>
              <a:t>Se esfuerza por reflejar el mejor uso de los recursos limitados para tener el mayor impacto positivo</a:t>
            </a:r>
            <a:endParaRPr lang="en-US" dirty="0"/>
          </a:p>
          <a:p>
            <a:r>
              <a:rPr lang="en-US" dirty="0" err="1"/>
              <a:t>Incluye</a:t>
            </a:r>
            <a:r>
              <a:rPr lang="en-US" dirty="0"/>
              <a:t>:</a:t>
            </a:r>
          </a:p>
          <a:p>
            <a:pPr lvl="1"/>
            <a:r>
              <a:rPr lang="en-US" dirty="0" err="1"/>
              <a:t>Sincronización</a:t>
            </a:r>
            <a:endParaRPr lang="en-US" dirty="0"/>
          </a:p>
          <a:p>
            <a:pPr lvl="1"/>
            <a:r>
              <a:rPr lang="en-US" dirty="0"/>
              <a:t>Fuentes de </a:t>
            </a:r>
            <a:r>
              <a:rPr lang="en-US" dirty="0" err="1"/>
              <a:t>financiamiento</a:t>
            </a:r>
            <a:endParaRPr lang="en-US" dirty="0"/>
          </a:p>
        </p:txBody>
      </p:sp>
      <p:graphicFrame>
        <p:nvGraphicFramePr>
          <p:cNvPr id="6" name="Content Placeholder 3">
            <a:extLst>
              <a:ext uri="{FF2B5EF4-FFF2-40B4-BE49-F238E27FC236}">
                <a16:creationId xmlns:a16="http://schemas.microsoft.com/office/drawing/2014/main" id="{BD08ED88-396C-4577-A390-807898650877}"/>
              </a:ext>
            </a:extLst>
          </p:cNvPr>
          <p:cNvGraphicFramePr>
            <a:graphicFrameLocks/>
          </p:cNvGraphicFramePr>
          <p:nvPr>
            <p:extLst>
              <p:ext uri="{D42A27DB-BD31-4B8C-83A1-F6EECF244321}">
                <p14:modId xmlns:p14="http://schemas.microsoft.com/office/powerpoint/2010/main" val="347524444"/>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5266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5582"/>
            <a:ext cx="8229600" cy="1143000"/>
          </a:xfrm>
        </p:spPr>
        <p:txBody>
          <a:bodyPr/>
          <a:lstStyle/>
          <a:p>
            <a:r>
              <a:rPr lang="en-US" dirty="0" err="1">
                <a:solidFill>
                  <a:schemeClr val="bg1"/>
                </a:solidFill>
                <a:latin typeface="Optima"/>
              </a:rPr>
              <a:t>Preguntas</a:t>
            </a:r>
            <a:r>
              <a:rPr lang="en-US" dirty="0">
                <a:solidFill>
                  <a:schemeClr val="bg1"/>
                </a:solidFill>
                <a:latin typeface="Optima"/>
              </a:rPr>
              <a:t> </a:t>
            </a:r>
            <a:r>
              <a:rPr lang="en-US" dirty="0" err="1">
                <a:solidFill>
                  <a:schemeClr val="bg1"/>
                </a:solidFill>
                <a:latin typeface="Optima"/>
              </a:rPr>
              <a:t>en</a:t>
            </a:r>
            <a:r>
              <a:rPr lang="en-US" dirty="0">
                <a:solidFill>
                  <a:schemeClr val="bg1"/>
                </a:solidFill>
                <a:latin typeface="Optima"/>
              </a:rPr>
              <a:t> la </a:t>
            </a:r>
            <a:r>
              <a:rPr lang="en-US" dirty="0" err="1">
                <a:solidFill>
                  <a:schemeClr val="bg1"/>
                </a:solidFill>
                <a:latin typeface="Optima"/>
              </a:rPr>
              <a:t>reunión</a:t>
            </a:r>
            <a:endParaRPr lang="en-US" dirty="0">
              <a:solidFill>
                <a:schemeClr val="bg1"/>
              </a:solidFill>
              <a:latin typeface="Optima"/>
            </a:endParaRPr>
          </a:p>
        </p:txBody>
      </p:sp>
      <p:sp>
        <p:nvSpPr>
          <p:cNvPr id="3" name="Content Placeholder 2"/>
          <p:cNvSpPr>
            <a:spLocks noGrp="1"/>
          </p:cNvSpPr>
          <p:nvPr>
            <p:ph idx="1"/>
          </p:nvPr>
        </p:nvSpPr>
        <p:spPr>
          <a:xfrm>
            <a:off x="228600" y="1697182"/>
            <a:ext cx="8610600" cy="4856018"/>
          </a:xfrm>
        </p:spPr>
        <p:txBody>
          <a:bodyPr numCol="1">
            <a:noAutofit/>
          </a:bodyPr>
          <a:lstStyle/>
          <a:p>
            <a:r>
              <a:rPr lang="en-US" dirty="0"/>
              <a:t>Si </a:t>
            </a:r>
            <a:r>
              <a:rPr lang="en-US" dirty="0" err="1"/>
              <a:t>participa</a:t>
            </a:r>
            <a:r>
              <a:rPr lang="en-US" dirty="0"/>
              <a:t> por </a:t>
            </a:r>
            <a:r>
              <a:rPr lang="en-US" dirty="0" err="1"/>
              <a:t>teléfono</a:t>
            </a:r>
            <a:r>
              <a:rPr lang="en-US" dirty="0"/>
              <a:t>:</a:t>
            </a:r>
          </a:p>
          <a:p>
            <a:pPr lvl="1"/>
            <a:r>
              <a:rPr lang="en-US" dirty="0" err="1"/>
              <a:t>Pida</a:t>
            </a:r>
            <a:r>
              <a:rPr lang="en-US" dirty="0"/>
              <a:t> </a:t>
            </a:r>
            <a:r>
              <a:rPr lang="en-US" dirty="0" err="1"/>
              <a:t>turno</a:t>
            </a:r>
            <a:r>
              <a:rPr lang="en-US" dirty="0"/>
              <a:t> </a:t>
            </a:r>
            <a:r>
              <a:rPr lang="en-US" dirty="0" err="1"/>
              <a:t>usando</a:t>
            </a:r>
            <a:r>
              <a:rPr lang="en-US" dirty="0"/>
              <a:t>*6</a:t>
            </a:r>
          </a:p>
          <a:p>
            <a:pPr lvl="1"/>
            <a:r>
              <a:rPr lang="es-ES" dirty="0"/>
              <a:t>Se lo llamará según lo permita el tiempo con los últimos 2 dígitos de su número de teléfono</a:t>
            </a:r>
          </a:p>
          <a:p>
            <a:pPr lvl="1"/>
            <a:r>
              <a:rPr lang="en-US" dirty="0" err="1"/>
              <a:t>Diga</a:t>
            </a:r>
            <a:r>
              <a:rPr lang="en-US" dirty="0"/>
              <a:t> </a:t>
            </a:r>
            <a:r>
              <a:rPr lang="en-US" dirty="0" err="1"/>
              <a:t>su</a:t>
            </a:r>
            <a:r>
              <a:rPr lang="en-US" dirty="0"/>
              <a:t> </a:t>
            </a:r>
            <a:r>
              <a:rPr lang="en-US" dirty="0" err="1"/>
              <a:t>nombre</a:t>
            </a:r>
            <a:r>
              <a:rPr lang="en-US" dirty="0"/>
              <a:t> </a:t>
            </a:r>
            <a:r>
              <a:rPr lang="en-US" dirty="0" err="1"/>
              <a:t>completo</a:t>
            </a:r>
            <a:endParaRPr lang="en-US" dirty="0"/>
          </a:p>
          <a:p>
            <a:pPr lvl="1"/>
            <a:r>
              <a:rPr lang="en-US" dirty="0" err="1"/>
              <a:t>Haga</a:t>
            </a:r>
            <a:r>
              <a:rPr lang="en-US" dirty="0"/>
              <a:t> </a:t>
            </a:r>
            <a:r>
              <a:rPr lang="en-US" dirty="0" err="1"/>
              <a:t>su</a:t>
            </a:r>
            <a:r>
              <a:rPr lang="en-US" dirty="0"/>
              <a:t> </a:t>
            </a:r>
            <a:r>
              <a:rPr lang="en-US" dirty="0" err="1"/>
              <a:t>pregunta</a:t>
            </a:r>
            <a:r>
              <a:rPr lang="en-US" dirty="0"/>
              <a:t>. Por favor </a:t>
            </a:r>
            <a:r>
              <a:rPr lang="en-US" dirty="0" err="1"/>
              <a:t>espere</a:t>
            </a:r>
            <a:r>
              <a:rPr lang="en-US" dirty="0"/>
              <a:t> 3 </a:t>
            </a:r>
            <a:r>
              <a:rPr lang="en-US" dirty="0" err="1"/>
              <a:t>minutos</a:t>
            </a:r>
            <a:r>
              <a:rPr lang="en-US" dirty="0"/>
              <a:t>. </a:t>
            </a:r>
          </a:p>
          <a:p>
            <a:r>
              <a:rPr lang="en-US" dirty="0"/>
              <a:t>Si </a:t>
            </a:r>
            <a:r>
              <a:rPr lang="en-US" dirty="0" err="1"/>
              <a:t>participa</a:t>
            </a:r>
            <a:r>
              <a:rPr lang="en-US" dirty="0"/>
              <a:t> a </a:t>
            </a:r>
            <a:r>
              <a:rPr lang="en-US" dirty="0" err="1"/>
              <a:t>través</a:t>
            </a:r>
            <a:r>
              <a:rPr lang="en-US" dirty="0"/>
              <a:t> de Microsoft Team:</a:t>
            </a:r>
          </a:p>
          <a:p>
            <a:pPr lvl="1"/>
            <a:r>
              <a:rPr lang="es-ES" dirty="0"/>
              <a:t>Ingrese la pregunta a través de la ventana de chat</a:t>
            </a:r>
            <a:endParaRPr lang="en-US" dirty="0"/>
          </a:p>
          <a:p>
            <a:pPr marL="457200" lvl="1" indent="0">
              <a:buNone/>
            </a:pPr>
            <a:br>
              <a:rPr lang="en-US" sz="2400" dirty="0"/>
            </a:br>
            <a:endParaRPr lang="en-US" sz="2400" dirty="0"/>
          </a:p>
        </p:txBody>
      </p:sp>
      <p:graphicFrame>
        <p:nvGraphicFramePr>
          <p:cNvPr id="7" name="Content Placeholder 3">
            <a:extLst>
              <a:ext uri="{FF2B5EF4-FFF2-40B4-BE49-F238E27FC236}">
                <a16:creationId xmlns:a16="http://schemas.microsoft.com/office/drawing/2014/main" id="{2BC5F301-2A2B-4607-9F43-64C7F426D199}"/>
              </a:ext>
            </a:extLst>
          </p:cNvPr>
          <p:cNvGraphicFramePr>
            <a:graphicFrameLocks/>
          </p:cNvGraphicFramePr>
          <p:nvPr>
            <p:extLst>
              <p:ext uri="{D42A27DB-BD31-4B8C-83A1-F6EECF244321}">
                <p14:modId xmlns:p14="http://schemas.microsoft.com/office/powerpoint/2010/main" val="2110336534"/>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65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a:bodyPr>
          <a:lstStyle/>
          <a:p>
            <a:r>
              <a:rPr lang="es-ES" dirty="0">
                <a:solidFill>
                  <a:schemeClr val="bg1"/>
                </a:solidFill>
                <a:latin typeface="Optima"/>
                <a:cs typeface="Optima"/>
              </a:rPr>
              <a:t>Guía de Reuniones en Línea</a:t>
            </a:r>
            <a:endParaRPr lang="en-US" dirty="0">
              <a:solidFill>
                <a:schemeClr val="bg1"/>
              </a:solidFill>
              <a:latin typeface="Optima"/>
              <a:cs typeface="Optima"/>
            </a:endParaRPr>
          </a:p>
        </p:txBody>
      </p:sp>
      <p:sp>
        <p:nvSpPr>
          <p:cNvPr id="3" name="Content Placeholder 2"/>
          <p:cNvSpPr>
            <a:spLocks noGrp="1"/>
          </p:cNvSpPr>
          <p:nvPr>
            <p:ph idx="1"/>
          </p:nvPr>
        </p:nvSpPr>
        <p:spPr>
          <a:xfrm>
            <a:off x="457200" y="1468582"/>
            <a:ext cx="8229600" cy="4856018"/>
          </a:xfrm>
        </p:spPr>
        <p:txBody>
          <a:bodyPr>
            <a:normAutofit/>
          </a:bodyPr>
          <a:lstStyle/>
          <a:p>
            <a:r>
              <a:rPr lang="es-ES" sz="2800" dirty="0"/>
              <a:t>Solo los presentadores pueden compartir sus pantallas.</a:t>
            </a:r>
          </a:p>
          <a:p>
            <a:r>
              <a:rPr lang="en-US" sz="2800" dirty="0" err="1"/>
              <a:t>Participantes</a:t>
            </a:r>
            <a:r>
              <a:rPr lang="en-US" sz="2800" dirty="0"/>
              <a:t>, por favor </a:t>
            </a:r>
            <a:r>
              <a:rPr lang="en-US" sz="2800" dirty="0" err="1"/>
              <a:t>estar</a:t>
            </a:r>
            <a:r>
              <a:rPr lang="en-US" sz="2800" dirty="0"/>
              <a:t> </a:t>
            </a:r>
            <a:r>
              <a:rPr lang="en-US" sz="2800" dirty="0" err="1"/>
              <a:t>en</a:t>
            </a:r>
            <a:r>
              <a:rPr lang="en-US" sz="2800" dirty="0"/>
              <a:t> </a:t>
            </a:r>
            <a:r>
              <a:rPr lang="en-US" sz="2800" dirty="0" err="1"/>
              <a:t>silencio</a:t>
            </a:r>
            <a:endParaRPr lang="en-US" sz="2800" dirty="0"/>
          </a:p>
          <a:p>
            <a:r>
              <a:rPr lang="es-ES" sz="2800" dirty="0"/>
              <a:t>Si llama, responderemos sus preguntas al período de preguntas y respuestas</a:t>
            </a:r>
            <a:r>
              <a:rPr lang="en-US" sz="2800" dirty="0"/>
              <a:t>.</a:t>
            </a:r>
          </a:p>
          <a:p>
            <a:r>
              <a:rPr lang="es-ES" sz="2800" dirty="0"/>
              <a:t>Si participa a través de equipos, use la función de chat para plantear preguntas que se abordarán al final de la presentación</a:t>
            </a:r>
          </a:p>
          <a:p>
            <a:r>
              <a:rPr lang="es-ES" sz="2800" dirty="0"/>
              <a:t>Por favor solo comente sobre el tema de la reunión</a:t>
            </a:r>
            <a:endParaRPr lang="en-US" sz="2800" dirty="0"/>
          </a:p>
        </p:txBody>
      </p:sp>
      <p:graphicFrame>
        <p:nvGraphicFramePr>
          <p:cNvPr id="6" name="Content Placeholder 3"/>
          <p:cNvGraphicFramePr>
            <a:graphicFrameLocks/>
          </p:cNvGraphicFramePr>
          <p:nvPr>
            <p:extLst>
              <p:ext uri="{D42A27DB-BD31-4B8C-83A1-F6EECF244321}">
                <p14:modId xmlns:p14="http://schemas.microsoft.com/office/powerpoint/2010/main" val="3388929781"/>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172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1987"/>
            <a:ext cx="9144000" cy="1038814"/>
          </a:xfrm>
        </p:spPr>
        <p:txBody>
          <a:bodyPr>
            <a:normAutofit/>
          </a:bodyPr>
          <a:lstStyle/>
          <a:p>
            <a:r>
              <a:rPr lang="en-US" sz="3600" dirty="0">
                <a:solidFill>
                  <a:srgbClr val="0967B0"/>
                </a:solidFill>
                <a:latin typeface="Optima"/>
                <a:cs typeface="Optima"/>
              </a:rPr>
              <a:t>coloradosprings.gov/</a:t>
            </a:r>
            <a:r>
              <a:rPr lang="en-US" sz="3600" dirty="0" err="1">
                <a:solidFill>
                  <a:srgbClr val="0967B0"/>
                </a:solidFill>
                <a:latin typeface="Optima"/>
                <a:cs typeface="Optima"/>
              </a:rPr>
              <a:t>SaferRoadsSoutheast</a:t>
            </a:r>
            <a:endParaRPr lang="en-US" sz="3600" dirty="0">
              <a:solidFill>
                <a:srgbClr val="0967B0"/>
              </a:solidFill>
              <a:latin typeface="Optima"/>
            </a:endParaRPr>
          </a:p>
        </p:txBody>
      </p:sp>
      <p:sp>
        <p:nvSpPr>
          <p:cNvPr id="3" name="Content Placeholder 2"/>
          <p:cNvSpPr>
            <a:spLocks noGrp="1"/>
          </p:cNvSpPr>
          <p:nvPr>
            <p:ph idx="1"/>
          </p:nvPr>
        </p:nvSpPr>
        <p:spPr>
          <a:xfrm>
            <a:off x="476250" y="2667000"/>
            <a:ext cx="8229600" cy="3306763"/>
          </a:xfrm>
        </p:spPr>
        <p:txBody>
          <a:bodyPr/>
          <a:lstStyle/>
          <a:p>
            <a:pPr marL="0" indent="0" algn="ctr">
              <a:buNone/>
            </a:pPr>
            <a:r>
              <a:rPr lang="en-US" dirty="0"/>
              <a:t>Kate Brady</a:t>
            </a:r>
          </a:p>
          <a:p>
            <a:pPr marL="0" indent="0" algn="ctr">
              <a:buNone/>
            </a:pPr>
            <a:r>
              <a:rPr lang="en-US" dirty="0" err="1"/>
              <a:t>Planificadora</a:t>
            </a:r>
            <a:r>
              <a:rPr lang="en-US" dirty="0"/>
              <a:t> </a:t>
            </a:r>
            <a:r>
              <a:rPr lang="en-US" dirty="0" err="1"/>
              <a:t>en</a:t>
            </a:r>
            <a:r>
              <a:rPr lang="en-US" dirty="0"/>
              <a:t> jefe de </a:t>
            </a:r>
            <a:r>
              <a:rPr lang="en-US" dirty="0" err="1"/>
              <a:t>Bicicletas</a:t>
            </a:r>
            <a:r>
              <a:rPr lang="en-US" dirty="0"/>
              <a:t> </a:t>
            </a:r>
          </a:p>
          <a:p>
            <a:pPr marL="0" indent="0" algn="ctr">
              <a:buNone/>
            </a:pPr>
            <a:r>
              <a:rPr lang="en-US" dirty="0" err="1"/>
              <a:t>Ingeniería</a:t>
            </a:r>
            <a:r>
              <a:rPr lang="en-US" dirty="0"/>
              <a:t> de </a:t>
            </a:r>
            <a:r>
              <a:rPr lang="en-US" dirty="0" err="1"/>
              <a:t>Tráfico</a:t>
            </a:r>
            <a:r>
              <a:rPr lang="en-US" dirty="0"/>
              <a:t>/</a:t>
            </a:r>
            <a:r>
              <a:rPr lang="en-US" dirty="0" err="1"/>
              <a:t>Obras</a:t>
            </a:r>
            <a:r>
              <a:rPr lang="en-US" dirty="0"/>
              <a:t> </a:t>
            </a:r>
            <a:r>
              <a:rPr lang="en-US" dirty="0" err="1"/>
              <a:t>Públicas</a:t>
            </a:r>
            <a:endParaRPr lang="en-US" dirty="0"/>
          </a:p>
          <a:p>
            <a:pPr marL="0" indent="0" algn="ctr">
              <a:buNone/>
            </a:pPr>
            <a:r>
              <a:rPr lang="en-US" dirty="0"/>
              <a:t>719.385.5437</a:t>
            </a:r>
          </a:p>
          <a:p>
            <a:pPr marL="0" indent="0" algn="ctr">
              <a:buNone/>
            </a:pPr>
            <a:r>
              <a:rPr lang="en-US" dirty="0"/>
              <a:t>Kate.brady@coloradosprings.gov</a:t>
            </a:r>
          </a:p>
          <a:p>
            <a:endParaRPr lang="en-US" dirty="0"/>
          </a:p>
        </p:txBody>
      </p:sp>
      <p:sp>
        <p:nvSpPr>
          <p:cNvPr id="6" name="Title 1"/>
          <p:cNvSpPr txBox="1">
            <a:spLocks/>
          </p:cNvSpPr>
          <p:nvPr/>
        </p:nvSpPr>
        <p:spPr>
          <a:xfrm>
            <a:off x="38100" y="228600"/>
            <a:ext cx="6629400" cy="9144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solidFill>
                <a:latin typeface="Optima"/>
              </a:rPr>
              <a:t>Preguntas</a:t>
            </a:r>
            <a:r>
              <a:rPr lang="en-US" dirty="0">
                <a:solidFill>
                  <a:schemeClr val="bg1"/>
                </a:solidFill>
                <a:latin typeface="Optima"/>
              </a:rPr>
              <a:t> </a:t>
            </a:r>
            <a:r>
              <a:rPr lang="en-US" dirty="0" err="1">
                <a:solidFill>
                  <a:schemeClr val="bg1"/>
                </a:solidFill>
                <a:latin typeface="Optima"/>
              </a:rPr>
              <a:t>después</a:t>
            </a:r>
            <a:r>
              <a:rPr lang="en-US" dirty="0">
                <a:solidFill>
                  <a:schemeClr val="bg1"/>
                </a:solidFill>
                <a:latin typeface="Optima"/>
              </a:rPr>
              <a:t> de la </a:t>
            </a:r>
            <a:r>
              <a:rPr lang="en-US" dirty="0" err="1">
                <a:solidFill>
                  <a:schemeClr val="bg1"/>
                </a:solidFill>
                <a:latin typeface="Optima"/>
              </a:rPr>
              <a:t>reunión</a:t>
            </a:r>
            <a:endParaRPr lang="en-US" sz="3600" dirty="0">
              <a:solidFill>
                <a:schemeClr val="bg1"/>
              </a:solidFill>
              <a:latin typeface="Optima"/>
            </a:endParaRPr>
          </a:p>
        </p:txBody>
      </p:sp>
      <p:graphicFrame>
        <p:nvGraphicFramePr>
          <p:cNvPr id="4" name="Content Placeholder 3">
            <a:extLst>
              <a:ext uri="{FF2B5EF4-FFF2-40B4-BE49-F238E27FC236}">
                <a16:creationId xmlns:a16="http://schemas.microsoft.com/office/drawing/2014/main" id="{2FB504A2-7169-4FB7-A0C3-91916318F779}"/>
              </a:ext>
            </a:extLst>
          </p:cNvPr>
          <p:cNvGraphicFramePr>
            <a:graphicFrameLocks/>
          </p:cNvGraphicFramePr>
          <p:nvPr>
            <p:extLst>
              <p:ext uri="{D42A27DB-BD31-4B8C-83A1-F6EECF244321}">
                <p14:modId xmlns:p14="http://schemas.microsoft.com/office/powerpoint/2010/main" val="2110336534"/>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987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4514" y="0"/>
            <a:ext cx="9456017" cy="6858000"/>
          </a:xfrm>
          <a:prstGeom prst="rect">
            <a:avLst/>
          </a:prstGeom>
          <a:ln w="76200">
            <a:solidFill>
              <a:schemeClr val="tx1"/>
            </a:solidFill>
          </a:ln>
        </p:spPr>
      </p:pic>
      <p:sp>
        <p:nvSpPr>
          <p:cNvPr id="6" name="Oval 5"/>
          <p:cNvSpPr/>
          <p:nvPr/>
        </p:nvSpPr>
        <p:spPr>
          <a:xfrm rot="20258252">
            <a:off x="4140373" y="2852736"/>
            <a:ext cx="457200" cy="14264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16200000">
            <a:off x="4905489" y="3400311"/>
            <a:ext cx="457200" cy="14289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20566538">
            <a:off x="5691048" y="4147193"/>
            <a:ext cx="457200" cy="14514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6200000">
            <a:off x="6388585" y="4795322"/>
            <a:ext cx="457200" cy="142648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357035">
            <a:off x="4760856" y="5455197"/>
            <a:ext cx="389731" cy="778714"/>
          </a:xfrm>
          <a:prstGeom prst="ellipse">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ular Callout 4"/>
          <p:cNvSpPr/>
          <p:nvPr/>
        </p:nvSpPr>
        <p:spPr>
          <a:xfrm>
            <a:off x="5285338" y="3072303"/>
            <a:ext cx="1447800" cy="612648"/>
          </a:xfrm>
          <a:prstGeom prst="wedgeRectCallout">
            <a:avLst>
              <a:gd name="adj1" fmla="val -35307"/>
              <a:gd name="adj2" fmla="val 935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Chelton</a:t>
            </a:r>
            <a:endParaRPr lang="en-US" dirty="0">
              <a:solidFill>
                <a:schemeClr val="tx1"/>
              </a:solidFill>
            </a:endParaRPr>
          </a:p>
        </p:txBody>
      </p:sp>
      <p:sp>
        <p:nvSpPr>
          <p:cNvPr id="11" name="Rectangular Callout 10"/>
          <p:cNvSpPr/>
          <p:nvPr/>
        </p:nvSpPr>
        <p:spPr>
          <a:xfrm>
            <a:off x="3061067" y="5410199"/>
            <a:ext cx="1447800" cy="612648"/>
          </a:xfrm>
          <a:prstGeom prst="wedgeRectCallout">
            <a:avLst>
              <a:gd name="adj1" fmla="val 67851"/>
              <a:gd name="adj2" fmla="val 270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Jet Wing</a:t>
            </a:r>
            <a:endParaRPr lang="en-US" dirty="0">
              <a:solidFill>
                <a:schemeClr val="tx1"/>
              </a:solidFill>
            </a:endParaRPr>
          </a:p>
        </p:txBody>
      </p:sp>
      <p:sp>
        <p:nvSpPr>
          <p:cNvPr id="12" name="Rectangular Callout 11"/>
          <p:cNvSpPr/>
          <p:nvPr/>
        </p:nvSpPr>
        <p:spPr>
          <a:xfrm>
            <a:off x="6916605" y="4484932"/>
            <a:ext cx="1447800" cy="612648"/>
          </a:xfrm>
          <a:prstGeom prst="wedgeRectCallout">
            <a:avLst>
              <a:gd name="adj1" fmla="val -35307"/>
              <a:gd name="adj2" fmla="val 935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Hancock</a:t>
            </a:r>
            <a:endParaRPr lang="en-US" dirty="0">
              <a:solidFill>
                <a:schemeClr val="tx1"/>
              </a:solidFill>
            </a:endParaRPr>
          </a:p>
        </p:txBody>
      </p:sp>
      <p:graphicFrame>
        <p:nvGraphicFramePr>
          <p:cNvPr id="13" name="Content Placeholder 3"/>
          <p:cNvGraphicFramePr>
            <a:graphicFrameLocks/>
          </p:cNvGraphicFramePr>
          <p:nvPr>
            <p:extLst>
              <p:ext uri="{D42A27DB-BD31-4B8C-83A1-F6EECF244321}">
                <p14:modId xmlns:p14="http://schemas.microsoft.com/office/powerpoint/2010/main" val="2048604365"/>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951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638800" cy="1143000"/>
          </a:xfrm>
        </p:spPr>
        <p:txBody>
          <a:bodyPr>
            <a:normAutofit fontScale="90000"/>
          </a:bodyPr>
          <a:lstStyle/>
          <a:p>
            <a:r>
              <a:rPr lang="es-ES" dirty="0">
                <a:solidFill>
                  <a:schemeClr val="bg1"/>
                </a:solidFill>
                <a:latin typeface="Optima"/>
              </a:rPr>
              <a:t>Proceso de Toma de Decisiones</a:t>
            </a:r>
            <a:r>
              <a:rPr lang="en-US" dirty="0">
                <a:solidFill>
                  <a:schemeClr val="bg1"/>
                </a:solidFill>
                <a:latin typeface="Optima"/>
              </a:rPr>
              <a:t>: </a:t>
            </a:r>
            <a:r>
              <a:rPr lang="en-US" dirty="0" err="1">
                <a:solidFill>
                  <a:schemeClr val="bg1"/>
                </a:solidFill>
                <a:latin typeface="Optima"/>
              </a:rPr>
              <a:t>Reunión</a:t>
            </a:r>
            <a:r>
              <a:rPr lang="en-US" dirty="0">
                <a:solidFill>
                  <a:schemeClr val="bg1"/>
                </a:solidFill>
                <a:latin typeface="Optima"/>
              </a:rPr>
              <a:t>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580442"/>
              </p:ext>
            </p:extLst>
          </p:nvPr>
        </p:nvGraphicFramePr>
        <p:xfrm>
          <a:off x="381000" y="1995194"/>
          <a:ext cx="8534400" cy="393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4246" y="5029200"/>
            <a:ext cx="2569029" cy="1477328"/>
          </a:xfrm>
          <a:prstGeom prst="rect">
            <a:avLst/>
          </a:prstGeom>
          <a:noFill/>
        </p:spPr>
        <p:txBody>
          <a:bodyPr wrap="square" rtlCol="0">
            <a:spAutoFit/>
          </a:bodyPr>
          <a:lstStyle/>
          <a:p>
            <a:r>
              <a:rPr lang="en-US" dirty="0"/>
              <a:t>*</a:t>
            </a:r>
            <a:r>
              <a:rPr lang="es-ES" dirty="0"/>
              <a:t>El consultor seleccionado fue WSP USA,</a:t>
            </a:r>
          </a:p>
          <a:p>
            <a:r>
              <a:rPr lang="es-ES" dirty="0"/>
              <a:t>fuera de su oficina de Colorado Springs.</a:t>
            </a:r>
            <a:endParaRPr lang="en-US" dirty="0"/>
          </a:p>
        </p:txBody>
      </p:sp>
      <p:graphicFrame>
        <p:nvGraphicFramePr>
          <p:cNvPr id="5" name="Content Placeholder 3">
            <a:extLst>
              <a:ext uri="{FF2B5EF4-FFF2-40B4-BE49-F238E27FC236}">
                <a16:creationId xmlns:a16="http://schemas.microsoft.com/office/drawing/2014/main" id="{000FB331-BA51-4584-86F3-82CB956EF078}"/>
              </a:ext>
            </a:extLst>
          </p:cNvPr>
          <p:cNvGraphicFramePr>
            <a:graphicFrameLocks/>
          </p:cNvGraphicFramePr>
          <p:nvPr>
            <p:extLst>
              <p:ext uri="{D42A27DB-BD31-4B8C-83A1-F6EECF244321}">
                <p14:modId xmlns:p14="http://schemas.microsoft.com/office/powerpoint/2010/main" val="1692684697"/>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610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8229600" cy="1143000"/>
          </a:xfrm>
        </p:spPr>
        <p:txBody>
          <a:bodyPr>
            <a:normAutofit fontScale="90000"/>
          </a:bodyPr>
          <a:lstStyle/>
          <a:p>
            <a:r>
              <a:rPr lang="en-US" dirty="0" err="1">
                <a:solidFill>
                  <a:schemeClr val="bg1"/>
                </a:solidFill>
                <a:latin typeface="Optima"/>
              </a:rPr>
              <a:t>Conclusión</a:t>
            </a:r>
            <a:br>
              <a:rPr lang="en-US" dirty="0">
                <a:solidFill>
                  <a:schemeClr val="bg1"/>
                </a:solidFill>
                <a:latin typeface="Optima"/>
              </a:rPr>
            </a:br>
            <a:r>
              <a:rPr lang="en-US" dirty="0">
                <a:solidFill>
                  <a:schemeClr val="bg1"/>
                </a:solidFill>
                <a:latin typeface="Optima"/>
              </a:rPr>
              <a:t>de los </a:t>
            </a:r>
            <a:r>
              <a:rPr lang="en-US" dirty="0" err="1">
                <a:solidFill>
                  <a:schemeClr val="bg1"/>
                </a:solidFill>
                <a:latin typeface="Optima"/>
              </a:rPr>
              <a:t>Consultores</a:t>
            </a:r>
            <a:endParaRPr lang="en-US" dirty="0">
              <a:solidFill>
                <a:schemeClr val="bg1"/>
              </a:solidFill>
              <a:latin typeface="Optima"/>
            </a:endParaRPr>
          </a:p>
        </p:txBody>
      </p:sp>
      <p:sp>
        <p:nvSpPr>
          <p:cNvPr id="3" name="Content Placeholder 2"/>
          <p:cNvSpPr>
            <a:spLocks noGrp="1"/>
          </p:cNvSpPr>
          <p:nvPr>
            <p:ph idx="1"/>
          </p:nvPr>
        </p:nvSpPr>
        <p:spPr>
          <a:xfrm>
            <a:off x="457200" y="1524000"/>
            <a:ext cx="8229600" cy="4572000"/>
          </a:xfrm>
        </p:spPr>
        <p:txBody>
          <a:bodyPr>
            <a:normAutofit/>
          </a:bodyPr>
          <a:lstStyle/>
          <a:p>
            <a:pPr marL="0" indent="0">
              <a:buNone/>
            </a:pPr>
            <a:r>
              <a:rPr lang="es-ES" dirty="0"/>
              <a:t>Para los segmentos de Jet </a:t>
            </a:r>
            <a:r>
              <a:rPr lang="es-ES" dirty="0" err="1"/>
              <a:t>Wing</a:t>
            </a:r>
            <a:r>
              <a:rPr lang="es-ES" dirty="0"/>
              <a:t> </a:t>
            </a:r>
            <a:r>
              <a:rPr lang="es-ES" dirty="0" err="1"/>
              <a:t>Dr</a:t>
            </a:r>
            <a:r>
              <a:rPr lang="es-ES" dirty="0"/>
              <a:t> y Hancock </a:t>
            </a:r>
            <a:r>
              <a:rPr lang="es-ES" dirty="0" err="1"/>
              <a:t>Expy</a:t>
            </a:r>
            <a:r>
              <a:rPr lang="es-ES" dirty="0"/>
              <a:t>, y el segmento de </a:t>
            </a:r>
            <a:r>
              <a:rPr lang="es-ES" dirty="0" err="1"/>
              <a:t>Chelton</a:t>
            </a:r>
            <a:r>
              <a:rPr lang="es-ES" dirty="0"/>
              <a:t> al sur de </a:t>
            </a:r>
            <a:r>
              <a:rPr lang="es-ES" dirty="0" err="1"/>
              <a:t>Sand</a:t>
            </a:r>
            <a:r>
              <a:rPr lang="es-ES" dirty="0"/>
              <a:t> Creek Trail, la reutilización de una parte de la carretera sería la forma más rentable de acomodar bicicletas en los corredores y tendría un impacto negativo mínimo en el desplazamiento vehicular veces al tiempo que reduce la oportunidad de exceso de velocidad.</a:t>
            </a:r>
            <a:endParaRPr lang="en-US" dirty="0"/>
          </a:p>
        </p:txBody>
      </p:sp>
      <p:graphicFrame>
        <p:nvGraphicFramePr>
          <p:cNvPr id="4" name="Content Placeholder 3">
            <a:extLst>
              <a:ext uri="{FF2B5EF4-FFF2-40B4-BE49-F238E27FC236}">
                <a16:creationId xmlns:a16="http://schemas.microsoft.com/office/drawing/2014/main" id="{73B81DEB-2012-4F57-A9C8-493C22CA4378}"/>
              </a:ext>
            </a:extLst>
          </p:cNvPr>
          <p:cNvGraphicFramePr>
            <a:graphicFrameLocks/>
          </p:cNvGraphicFramePr>
          <p:nvPr>
            <p:extLst>
              <p:ext uri="{D42A27DB-BD31-4B8C-83A1-F6EECF244321}">
                <p14:modId xmlns:p14="http://schemas.microsoft.com/office/powerpoint/2010/main" val="4043292886"/>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53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dirty="0" err="1">
                <a:solidFill>
                  <a:schemeClr val="bg1"/>
                </a:solidFill>
                <a:latin typeface="Optima"/>
              </a:rPr>
              <a:t>Conclusión</a:t>
            </a:r>
            <a:br>
              <a:rPr lang="en-US" dirty="0">
                <a:solidFill>
                  <a:schemeClr val="bg1"/>
                </a:solidFill>
                <a:latin typeface="Optima"/>
              </a:rPr>
            </a:br>
            <a:r>
              <a:rPr lang="en-US" dirty="0">
                <a:solidFill>
                  <a:schemeClr val="bg1"/>
                </a:solidFill>
                <a:latin typeface="Optima"/>
              </a:rPr>
              <a:t>de los </a:t>
            </a:r>
            <a:r>
              <a:rPr lang="en-US" dirty="0" err="1">
                <a:solidFill>
                  <a:schemeClr val="bg1"/>
                </a:solidFill>
                <a:latin typeface="Optima"/>
              </a:rPr>
              <a:t>Consultores</a:t>
            </a:r>
            <a:endParaRPr lang="en-US" dirty="0">
              <a:solidFill>
                <a:schemeClr val="bg1"/>
              </a:solidFill>
              <a:latin typeface="Optima"/>
            </a:endParaRPr>
          </a:p>
        </p:txBody>
      </p:sp>
      <p:sp>
        <p:nvSpPr>
          <p:cNvPr id="3" name="Content Placeholder 2"/>
          <p:cNvSpPr>
            <a:spLocks noGrp="1"/>
          </p:cNvSpPr>
          <p:nvPr>
            <p:ph idx="1"/>
          </p:nvPr>
        </p:nvSpPr>
        <p:spPr>
          <a:xfrm>
            <a:off x="457200" y="2309018"/>
            <a:ext cx="8229600" cy="3306763"/>
          </a:xfrm>
        </p:spPr>
        <p:txBody>
          <a:bodyPr>
            <a:normAutofit/>
          </a:bodyPr>
          <a:lstStyle/>
          <a:p>
            <a:pPr marL="0" indent="0">
              <a:buNone/>
            </a:pPr>
            <a:r>
              <a:rPr lang="es-ES" dirty="0"/>
              <a:t>El segmento de </a:t>
            </a:r>
            <a:r>
              <a:rPr lang="es-ES" dirty="0" err="1"/>
              <a:t>Chelton</a:t>
            </a:r>
            <a:r>
              <a:rPr lang="es-ES" dirty="0"/>
              <a:t> entre </a:t>
            </a:r>
            <a:r>
              <a:rPr lang="es-ES" dirty="0" err="1"/>
              <a:t>Mallard</a:t>
            </a:r>
            <a:r>
              <a:rPr lang="es-ES" dirty="0"/>
              <a:t> </a:t>
            </a:r>
            <a:r>
              <a:rPr lang="es-ES" dirty="0" err="1"/>
              <a:t>Dr</a:t>
            </a:r>
            <a:r>
              <a:rPr lang="es-ES" dirty="0"/>
              <a:t> y </a:t>
            </a:r>
            <a:r>
              <a:rPr lang="es-ES" dirty="0" err="1"/>
              <a:t>Sand</a:t>
            </a:r>
            <a:r>
              <a:rPr lang="es-ES" dirty="0"/>
              <a:t> Creek Trail es un poco más desafiante debido a las concurridas intersecciones con </a:t>
            </a:r>
            <a:r>
              <a:rPr lang="es-ES" dirty="0" err="1"/>
              <a:t>Fountain</a:t>
            </a:r>
            <a:r>
              <a:rPr lang="es-ES" dirty="0"/>
              <a:t> y </a:t>
            </a:r>
            <a:r>
              <a:rPr lang="es-ES" dirty="0" err="1"/>
              <a:t>Academy</a:t>
            </a:r>
            <a:r>
              <a:rPr lang="es-ES" dirty="0"/>
              <a:t> </a:t>
            </a:r>
            <a:r>
              <a:rPr lang="es-ES" dirty="0" err="1"/>
              <a:t>Blvds</a:t>
            </a:r>
            <a:r>
              <a:rPr lang="es-ES" dirty="0"/>
              <a:t>.</a:t>
            </a:r>
            <a:r>
              <a:rPr lang="en-US" dirty="0"/>
              <a:t>. </a:t>
            </a:r>
          </a:p>
        </p:txBody>
      </p:sp>
      <p:graphicFrame>
        <p:nvGraphicFramePr>
          <p:cNvPr id="4" name="Content Placeholder 3">
            <a:extLst>
              <a:ext uri="{FF2B5EF4-FFF2-40B4-BE49-F238E27FC236}">
                <a16:creationId xmlns:a16="http://schemas.microsoft.com/office/drawing/2014/main" id="{090545D4-3FFC-4A44-96AB-A281643810EC}"/>
              </a:ext>
            </a:extLst>
          </p:cNvPr>
          <p:cNvGraphicFramePr>
            <a:graphicFrameLocks/>
          </p:cNvGraphicFramePr>
          <p:nvPr>
            <p:extLst>
              <p:ext uri="{D42A27DB-BD31-4B8C-83A1-F6EECF244321}">
                <p14:modId xmlns:p14="http://schemas.microsoft.com/office/powerpoint/2010/main" val="2075110102"/>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36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705600" cy="1143000"/>
          </a:xfrm>
        </p:spPr>
        <p:txBody>
          <a:bodyPr>
            <a:normAutofit fontScale="90000"/>
          </a:bodyPr>
          <a:lstStyle/>
          <a:p>
            <a:r>
              <a:rPr lang="es-ES" dirty="0">
                <a:solidFill>
                  <a:schemeClr val="bg1"/>
                </a:solidFill>
                <a:latin typeface="Optima"/>
              </a:rPr>
              <a:t>Proceso de Toma de Decisiones</a:t>
            </a:r>
            <a:r>
              <a:rPr lang="en-US" dirty="0">
                <a:solidFill>
                  <a:schemeClr val="bg1"/>
                </a:solidFill>
                <a:latin typeface="Optima"/>
              </a:rPr>
              <a:t>: </a:t>
            </a:r>
            <a:r>
              <a:rPr lang="en-US" dirty="0" err="1">
                <a:solidFill>
                  <a:schemeClr val="bg1"/>
                </a:solidFill>
                <a:latin typeface="Optima"/>
              </a:rPr>
              <a:t>Reunión</a:t>
            </a:r>
            <a:r>
              <a:rPr lang="en-US" dirty="0">
                <a:solidFill>
                  <a:schemeClr val="bg1"/>
                </a:solidFill>
                <a:latin typeface="Optima"/>
              </a:rPr>
              <a:t>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1141034"/>
              </p:ext>
            </p:extLst>
          </p:nvPr>
        </p:nvGraphicFramePr>
        <p:xfrm>
          <a:off x="304800" y="2133600"/>
          <a:ext cx="8534400" cy="393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a:extLst>
              <a:ext uri="{FF2B5EF4-FFF2-40B4-BE49-F238E27FC236}">
                <a16:creationId xmlns:a16="http://schemas.microsoft.com/office/drawing/2014/main" id="{321D6DA9-01C8-4D21-8CF2-045AE4F9F903}"/>
              </a:ext>
            </a:extLst>
          </p:cNvPr>
          <p:cNvGraphicFramePr>
            <a:graphicFrameLocks/>
          </p:cNvGraphicFramePr>
          <p:nvPr>
            <p:extLst>
              <p:ext uri="{D42A27DB-BD31-4B8C-83A1-F6EECF244321}">
                <p14:modId xmlns:p14="http://schemas.microsoft.com/office/powerpoint/2010/main" val="3479678164"/>
              </p:ext>
            </p:extLst>
          </p:nvPr>
        </p:nvGraphicFramePr>
        <p:xfrm>
          <a:off x="228600" y="6553200"/>
          <a:ext cx="8686800" cy="22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13015121"/>
      </p:ext>
    </p:extLst>
  </p:cSld>
  <p:clrMapOvr>
    <a:masterClrMapping/>
  </p:clrMapOvr>
</p:sld>
</file>

<file path=ppt/theme/theme1.xml><?xml version="1.0" encoding="utf-8"?>
<a:theme xmlns:a="http://schemas.openxmlformats.org/drawingml/2006/main" name="City OC">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4A83B62481624D8F14E43F83D54A10" ma:contentTypeVersion="0" ma:contentTypeDescription="Create a new document." ma:contentTypeScope="" ma:versionID="1d529d5fcf35f5088dfff3e64aa12eb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8E2A79A-AC68-43C3-B262-F805BE351588}">
  <ds:schemaRefs>
    <ds:schemaRef ds:uri="http://purl.org/dc/dcmitype/"/>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009ADDA5-1C1C-4BEC-90F0-87A769D671F8}">
  <ds:schemaRefs>
    <ds:schemaRef ds:uri="http://schemas.microsoft.com/sharepoint/v3/contenttype/forms"/>
  </ds:schemaRefs>
</ds:datastoreItem>
</file>

<file path=customXml/itemProps3.xml><?xml version="1.0" encoding="utf-8"?>
<ds:datastoreItem xmlns:ds="http://schemas.openxmlformats.org/officeDocument/2006/customXml" ds:itemID="{A5473F71-CBA6-4D86-939D-3E5072729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City OC</Template>
  <TotalTime>7413</TotalTime>
  <Words>4326</Words>
  <Application>Microsoft Office PowerPoint</Application>
  <PresentationFormat>On-screen Show (4:3)</PresentationFormat>
  <Paragraphs>533</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Lao UI</vt:lpstr>
      <vt:lpstr>Optima</vt:lpstr>
      <vt:lpstr>City OC</vt:lpstr>
      <vt:lpstr>Caminos Más Seguros en el Sudeste:  Segunda Reunión coloradosprings.gov/SaferRoadsSoutheast</vt:lpstr>
      <vt:lpstr>PowerPoint Presentation</vt:lpstr>
      <vt:lpstr>Agenda</vt:lpstr>
      <vt:lpstr>Guía de Reuniones en Línea</vt:lpstr>
      <vt:lpstr>PowerPoint Presentation</vt:lpstr>
      <vt:lpstr>Proceso de Toma de Decisiones: Reunión 1</vt:lpstr>
      <vt:lpstr>Conclusión de los Consultores</vt:lpstr>
      <vt:lpstr>Conclusión de los Consultores</vt:lpstr>
      <vt:lpstr>Proceso de Toma de Decisiones: Reunión 1</vt:lpstr>
      <vt:lpstr>PowerPoint Presentation</vt:lpstr>
      <vt:lpstr>Relación con Sureste (SE)</vt:lpstr>
      <vt:lpstr>Frecuencia de Conducción / Conducción</vt:lpstr>
      <vt:lpstr>Uso de sendas existentes para bicicletas</vt:lpstr>
      <vt:lpstr>Problemas de Transporte</vt:lpstr>
      <vt:lpstr>Disminuir la velocidad en los barrios</vt:lpstr>
      <vt:lpstr>Reutilización de Carriles</vt:lpstr>
      <vt:lpstr>Tiempo más rápido a los destinos</vt:lpstr>
      <vt:lpstr>Asuntos Importantes para el Sureste</vt:lpstr>
      <vt:lpstr>Visión de transporte</vt:lpstr>
      <vt:lpstr>¿Chelton apoya la visión?</vt:lpstr>
      <vt:lpstr>Agenda</vt:lpstr>
      <vt:lpstr>Guía de reuniones en línea</vt:lpstr>
      <vt:lpstr>Chelton, Mallard hasta  Sand Creek Trail</vt:lpstr>
      <vt:lpstr>Operación de la Intersección</vt:lpstr>
      <vt:lpstr>Academy Blvd y Chelton Dr</vt:lpstr>
      <vt:lpstr>PowerPoint Presentation</vt:lpstr>
      <vt:lpstr>What Does Branding Mean?</vt:lpstr>
      <vt:lpstr>Opciones en Academy Blvd</vt:lpstr>
      <vt:lpstr>Fountain Blvd y Chelton Dr</vt:lpstr>
      <vt:lpstr>Fountain Blvd =  State Hwy 24</vt:lpstr>
      <vt:lpstr>What Does Branding Mean?</vt:lpstr>
      <vt:lpstr>What Does Branding Mean?</vt:lpstr>
      <vt:lpstr>PowerPoint Presentation</vt:lpstr>
      <vt:lpstr>Opciones en la intersección de Fountain</vt:lpstr>
      <vt:lpstr>Chelton, Mallard hasta  Sand Creek Trail</vt:lpstr>
      <vt:lpstr>Proceso de Toma de Decisiones</vt:lpstr>
      <vt:lpstr>Próximos Pasos</vt:lpstr>
      <vt:lpstr>Decisión final</vt:lpstr>
      <vt:lpstr>Preguntas en la reunión</vt:lpstr>
      <vt:lpstr>coloradosprings.gov/SaferRoadsSoutheast</vt:lpstr>
    </vt:vector>
  </TitlesOfParts>
  <Company>City of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Fabos, Jamie</dc:creator>
  <cp:lastModifiedBy>Francisco Miraval</cp:lastModifiedBy>
  <cp:revision>121</cp:revision>
  <cp:lastPrinted>2020-07-14T18:36:27Z</cp:lastPrinted>
  <dcterms:created xsi:type="dcterms:W3CDTF">2016-02-17T18:13:51Z</dcterms:created>
  <dcterms:modified xsi:type="dcterms:W3CDTF">2020-07-15T02:21:03Z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0x010100B34A83B62481624D8F14E43F83D54A10</vt:lpwstr>
  </property>
</Properties>
</file>