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6"/>
  </p:notesMasterIdLst>
  <p:handoutMasterIdLst>
    <p:handoutMasterId r:id="rId47"/>
  </p:handoutMasterIdLst>
  <p:sldIdLst>
    <p:sldId id="256" r:id="rId5"/>
    <p:sldId id="313" r:id="rId6"/>
    <p:sldId id="314" r:id="rId7"/>
    <p:sldId id="297" r:id="rId8"/>
    <p:sldId id="304" r:id="rId9"/>
    <p:sldId id="311" r:id="rId10"/>
    <p:sldId id="322" r:id="rId11"/>
    <p:sldId id="308" r:id="rId12"/>
    <p:sldId id="298" r:id="rId13"/>
    <p:sldId id="299" r:id="rId14"/>
    <p:sldId id="257" r:id="rId15"/>
    <p:sldId id="312" r:id="rId16"/>
    <p:sldId id="274" r:id="rId17"/>
    <p:sldId id="262" r:id="rId18"/>
    <p:sldId id="275" r:id="rId19"/>
    <p:sldId id="283" r:id="rId20"/>
    <p:sldId id="264" r:id="rId21"/>
    <p:sldId id="317" r:id="rId22"/>
    <p:sldId id="277" r:id="rId23"/>
    <p:sldId id="278" r:id="rId24"/>
    <p:sldId id="281" r:id="rId25"/>
    <p:sldId id="280" r:id="rId26"/>
    <p:sldId id="321" r:id="rId27"/>
    <p:sldId id="282" r:id="rId28"/>
    <p:sldId id="318" r:id="rId29"/>
    <p:sldId id="319" r:id="rId30"/>
    <p:sldId id="320" r:id="rId31"/>
    <p:sldId id="285" r:id="rId32"/>
    <p:sldId id="287" r:id="rId33"/>
    <p:sldId id="300" r:id="rId34"/>
    <p:sldId id="288" r:id="rId35"/>
    <p:sldId id="290" r:id="rId36"/>
    <p:sldId id="294" r:id="rId37"/>
    <p:sldId id="296" r:id="rId38"/>
    <p:sldId id="295" r:id="rId39"/>
    <p:sldId id="315" r:id="rId40"/>
    <p:sldId id="316" r:id="rId41"/>
    <p:sldId id="301" r:id="rId42"/>
    <p:sldId id="302" r:id="rId43"/>
    <p:sldId id="310" r:id="rId44"/>
    <p:sldId id="291" r:id="rId4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D138"/>
    <a:srgbClr val="0F41BD"/>
    <a:srgbClr val="243DCA"/>
    <a:srgbClr val="2F58A9"/>
    <a:srgbClr val="0967B0"/>
    <a:srgbClr val="0A5FA1"/>
    <a:srgbClr val="2A3DA9"/>
    <a:srgbClr val="0C3AA9"/>
    <a:srgbClr val="1F2E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720" autoAdjust="0"/>
  </p:normalViewPr>
  <p:slideViewPr>
    <p:cSldViewPr>
      <p:cViewPr varScale="1">
        <p:scale>
          <a:sx n="82" d="100"/>
          <a:sy n="82" d="100"/>
        </p:scale>
        <p:origin x="438" y="96"/>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748"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60B659D7-85CE-468E-83CB-EF33C16C4E10}" type="datetimeFigureOut">
              <a:rPr lang="en-US" smtClean="0"/>
              <a:t>1/4/2021</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DDAEAE2-728D-42CA-A60D-D8FCB58CE4E8}" type="slidenum">
              <a:rPr lang="en-US" smtClean="0"/>
              <a:t>‹#›</a:t>
            </a:fld>
            <a:endParaRPr lang="en-US" dirty="0"/>
          </a:p>
        </p:txBody>
      </p:sp>
    </p:spTree>
    <p:extLst>
      <p:ext uri="{BB962C8B-B14F-4D97-AF65-F5344CB8AC3E}">
        <p14:creationId xmlns:p14="http://schemas.microsoft.com/office/powerpoint/2010/main" val="3566333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A8268D9-ED22-41BB-ADEE-3567E9A62FBB}" type="datetimeFigureOut">
              <a:rPr lang="en-US" smtClean="0"/>
              <a:t>1/4/2021</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0E28D88E-CF34-490D-A630-400F3D81AE41}" type="slidenum">
              <a:rPr lang="en-US" smtClean="0"/>
              <a:t>‹#›</a:t>
            </a:fld>
            <a:endParaRPr lang="en-US" dirty="0"/>
          </a:p>
        </p:txBody>
      </p:sp>
    </p:spTree>
    <p:extLst>
      <p:ext uri="{BB962C8B-B14F-4D97-AF65-F5344CB8AC3E}">
        <p14:creationId xmlns:p14="http://schemas.microsoft.com/office/powerpoint/2010/main" val="859090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a:t>
            </a:fld>
            <a:endParaRPr lang="en-US" dirty="0"/>
          </a:p>
        </p:txBody>
      </p:sp>
    </p:spTree>
    <p:extLst>
      <p:ext uri="{BB962C8B-B14F-4D97-AF65-F5344CB8AC3E}">
        <p14:creationId xmlns:p14="http://schemas.microsoft.com/office/powerpoint/2010/main" val="714386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10</a:t>
            </a:fld>
            <a:endParaRPr lang="en-US" dirty="0"/>
          </a:p>
        </p:txBody>
      </p:sp>
    </p:spTree>
    <p:extLst>
      <p:ext uri="{BB962C8B-B14F-4D97-AF65-F5344CB8AC3E}">
        <p14:creationId xmlns:p14="http://schemas.microsoft.com/office/powerpoint/2010/main" val="3344616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11</a:t>
            </a:fld>
            <a:endParaRPr lang="en-US" dirty="0"/>
          </a:p>
        </p:txBody>
      </p:sp>
    </p:spTree>
    <p:extLst>
      <p:ext uri="{BB962C8B-B14F-4D97-AF65-F5344CB8AC3E}">
        <p14:creationId xmlns:p14="http://schemas.microsoft.com/office/powerpoint/2010/main" val="3190072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12</a:t>
            </a:fld>
            <a:endParaRPr lang="en-US" dirty="0"/>
          </a:p>
        </p:txBody>
      </p:sp>
    </p:spTree>
    <p:extLst>
      <p:ext uri="{BB962C8B-B14F-4D97-AF65-F5344CB8AC3E}">
        <p14:creationId xmlns:p14="http://schemas.microsoft.com/office/powerpoint/2010/main" val="424979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13</a:t>
            </a:fld>
            <a:endParaRPr lang="en-US" dirty="0"/>
          </a:p>
        </p:txBody>
      </p:sp>
    </p:spTree>
    <p:extLst>
      <p:ext uri="{BB962C8B-B14F-4D97-AF65-F5344CB8AC3E}">
        <p14:creationId xmlns:p14="http://schemas.microsoft.com/office/powerpoint/2010/main" val="903212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14</a:t>
            </a:fld>
            <a:endParaRPr lang="en-US" dirty="0"/>
          </a:p>
        </p:txBody>
      </p:sp>
    </p:spTree>
    <p:extLst>
      <p:ext uri="{BB962C8B-B14F-4D97-AF65-F5344CB8AC3E}">
        <p14:creationId xmlns:p14="http://schemas.microsoft.com/office/powerpoint/2010/main" val="3055273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15</a:t>
            </a:fld>
            <a:endParaRPr lang="en-US" dirty="0"/>
          </a:p>
        </p:txBody>
      </p:sp>
    </p:spTree>
    <p:extLst>
      <p:ext uri="{BB962C8B-B14F-4D97-AF65-F5344CB8AC3E}">
        <p14:creationId xmlns:p14="http://schemas.microsoft.com/office/powerpoint/2010/main" val="2622804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16</a:t>
            </a:fld>
            <a:endParaRPr lang="en-US" dirty="0"/>
          </a:p>
        </p:txBody>
      </p:sp>
    </p:spTree>
    <p:extLst>
      <p:ext uri="{BB962C8B-B14F-4D97-AF65-F5344CB8AC3E}">
        <p14:creationId xmlns:p14="http://schemas.microsoft.com/office/powerpoint/2010/main" val="2173534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17</a:t>
            </a:fld>
            <a:endParaRPr lang="en-US" dirty="0"/>
          </a:p>
        </p:txBody>
      </p:sp>
    </p:spTree>
    <p:extLst>
      <p:ext uri="{BB962C8B-B14F-4D97-AF65-F5344CB8AC3E}">
        <p14:creationId xmlns:p14="http://schemas.microsoft.com/office/powerpoint/2010/main" val="1962774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18</a:t>
            </a:fld>
            <a:endParaRPr lang="en-US" dirty="0"/>
          </a:p>
        </p:txBody>
      </p:sp>
    </p:spTree>
    <p:extLst>
      <p:ext uri="{BB962C8B-B14F-4D97-AF65-F5344CB8AC3E}">
        <p14:creationId xmlns:p14="http://schemas.microsoft.com/office/powerpoint/2010/main" val="1964265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19</a:t>
            </a:fld>
            <a:endParaRPr lang="en-US" dirty="0"/>
          </a:p>
        </p:txBody>
      </p:sp>
    </p:spTree>
    <p:extLst>
      <p:ext uri="{BB962C8B-B14F-4D97-AF65-F5344CB8AC3E}">
        <p14:creationId xmlns:p14="http://schemas.microsoft.com/office/powerpoint/2010/main" val="3168373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a:t>
            </a:fld>
            <a:endParaRPr lang="en-US" dirty="0"/>
          </a:p>
        </p:txBody>
      </p:sp>
    </p:spTree>
    <p:extLst>
      <p:ext uri="{BB962C8B-B14F-4D97-AF65-F5344CB8AC3E}">
        <p14:creationId xmlns:p14="http://schemas.microsoft.com/office/powerpoint/2010/main" val="1460783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20</a:t>
            </a:fld>
            <a:endParaRPr lang="en-US" dirty="0"/>
          </a:p>
        </p:txBody>
      </p:sp>
    </p:spTree>
    <p:extLst>
      <p:ext uri="{BB962C8B-B14F-4D97-AF65-F5344CB8AC3E}">
        <p14:creationId xmlns:p14="http://schemas.microsoft.com/office/powerpoint/2010/main" val="3672758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21</a:t>
            </a:fld>
            <a:endParaRPr lang="en-US" dirty="0"/>
          </a:p>
        </p:txBody>
      </p:sp>
    </p:spTree>
    <p:extLst>
      <p:ext uri="{BB962C8B-B14F-4D97-AF65-F5344CB8AC3E}">
        <p14:creationId xmlns:p14="http://schemas.microsoft.com/office/powerpoint/2010/main" val="24548740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22</a:t>
            </a:fld>
            <a:endParaRPr lang="en-US" dirty="0"/>
          </a:p>
        </p:txBody>
      </p:sp>
    </p:spTree>
    <p:extLst>
      <p:ext uri="{BB962C8B-B14F-4D97-AF65-F5344CB8AC3E}">
        <p14:creationId xmlns:p14="http://schemas.microsoft.com/office/powerpoint/2010/main" val="3483565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23</a:t>
            </a:fld>
            <a:endParaRPr lang="en-US" dirty="0"/>
          </a:p>
        </p:txBody>
      </p:sp>
    </p:spTree>
    <p:extLst>
      <p:ext uri="{BB962C8B-B14F-4D97-AF65-F5344CB8AC3E}">
        <p14:creationId xmlns:p14="http://schemas.microsoft.com/office/powerpoint/2010/main" val="22464092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24</a:t>
            </a:fld>
            <a:endParaRPr lang="en-US" dirty="0"/>
          </a:p>
        </p:txBody>
      </p:sp>
    </p:spTree>
    <p:extLst>
      <p:ext uri="{BB962C8B-B14F-4D97-AF65-F5344CB8AC3E}">
        <p14:creationId xmlns:p14="http://schemas.microsoft.com/office/powerpoint/2010/main" val="27410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25</a:t>
            </a:fld>
            <a:endParaRPr lang="en-US" dirty="0"/>
          </a:p>
        </p:txBody>
      </p:sp>
    </p:spTree>
    <p:extLst>
      <p:ext uri="{BB962C8B-B14F-4D97-AF65-F5344CB8AC3E}">
        <p14:creationId xmlns:p14="http://schemas.microsoft.com/office/powerpoint/2010/main" val="1493208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26</a:t>
            </a:fld>
            <a:endParaRPr lang="en-US" dirty="0"/>
          </a:p>
        </p:txBody>
      </p:sp>
    </p:spTree>
    <p:extLst>
      <p:ext uri="{BB962C8B-B14F-4D97-AF65-F5344CB8AC3E}">
        <p14:creationId xmlns:p14="http://schemas.microsoft.com/office/powerpoint/2010/main" val="25071347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27</a:t>
            </a:fld>
            <a:endParaRPr lang="en-US" dirty="0"/>
          </a:p>
        </p:txBody>
      </p:sp>
    </p:spTree>
    <p:extLst>
      <p:ext uri="{BB962C8B-B14F-4D97-AF65-F5344CB8AC3E}">
        <p14:creationId xmlns:p14="http://schemas.microsoft.com/office/powerpoint/2010/main" val="1502477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28</a:t>
            </a:fld>
            <a:endParaRPr lang="en-US" dirty="0"/>
          </a:p>
        </p:txBody>
      </p:sp>
    </p:spTree>
    <p:extLst>
      <p:ext uri="{BB962C8B-B14F-4D97-AF65-F5344CB8AC3E}">
        <p14:creationId xmlns:p14="http://schemas.microsoft.com/office/powerpoint/2010/main" val="21553616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29</a:t>
            </a:fld>
            <a:endParaRPr lang="en-US" dirty="0"/>
          </a:p>
        </p:txBody>
      </p:sp>
    </p:spTree>
    <p:extLst>
      <p:ext uri="{BB962C8B-B14F-4D97-AF65-F5344CB8AC3E}">
        <p14:creationId xmlns:p14="http://schemas.microsoft.com/office/powerpoint/2010/main" val="509515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a:t>
            </a:fld>
            <a:endParaRPr lang="en-US" dirty="0"/>
          </a:p>
        </p:txBody>
      </p:sp>
    </p:spTree>
    <p:extLst>
      <p:ext uri="{BB962C8B-B14F-4D97-AF65-F5344CB8AC3E}">
        <p14:creationId xmlns:p14="http://schemas.microsoft.com/office/powerpoint/2010/main" val="3445080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30</a:t>
            </a:fld>
            <a:endParaRPr lang="en-US" dirty="0"/>
          </a:p>
        </p:txBody>
      </p:sp>
    </p:spTree>
    <p:extLst>
      <p:ext uri="{BB962C8B-B14F-4D97-AF65-F5344CB8AC3E}">
        <p14:creationId xmlns:p14="http://schemas.microsoft.com/office/powerpoint/2010/main" val="29083071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31</a:t>
            </a:fld>
            <a:endParaRPr lang="en-US" dirty="0"/>
          </a:p>
        </p:txBody>
      </p:sp>
    </p:spTree>
    <p:extLst>
      <p:ext uri="{BB962C8B-B14F-4D97-AF65-F5344CB8AC3E}">
        <p14:creationId xmlns:p14="http://schemas.microsoft.com/office/powerpoint/2010/main" val="36738695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32</a:t>
            </a:fld>
            <a:endParaRPr lang="en-US" dirty="0"/>
          </a:p>
        </p:txBody>
      </p:sp>
    </p:spTree>
    <p:extLst>
      <p:ext uri="{BB962C8B-B14F-4D97-AF65-F5344CB8AC3E}">
        <p14:creationId xmlns:p14="http://schemas.microsoft.com/office/powerpoint/2010/main" val="11793985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33</a:t>
            </a:fld>
            <a:endParaRPr lang="en-US" dirty="0"/>
          </a:p>
        </p:txBody>
      </p:sp>
    </p:spTree>
    <p:extLst>
      <p:ext uri="{BB962C8B-B14F-4D97-AF65-F5344CB8AC3E}">
        <p14:creationId xmlns:p14="http://schemas.microsoft.com/office/powerpoint/2010/main" val="18154528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34</a:t>
            </a:fld>
            <a:endParaRPr lang="en-US" dirty="0"/>
          </a:p>
        </p:txBody>
      </p:sp>
    </p:spTree>
    <p:extLst>
      <p:ext uri="{BB962C8B-B14F-4D97-AF65-F5344CB8AC3E}">
        <p14:creationId xmlns:p14="http://schemas.microsoft.com/office/powerpoint/2010/main" val="15097979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35</a:t>
            </a:fld>
            <a:endParaRPr lang="en-US" dirty="0"/>
          </a:p>
        </p:txBody>
      </p:sp>
    </p:spTree>
    <p:extLst>
      <p:ext uri="{BB962C8B-B14F-4D97-AF65-F5344CB8AC3E}">
        <p14:creationId xmlns:p14="http://schemas.microsoft.com/office/powerpoint/2010/main" val="17352412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36</a:t>
            </a:fld>
            <a:endParaRPr lang="en-US" dirty="0"/>
          </a:p>
        </p:txBody>
      </p:sp>
    </p:spTree>
    <p:extLst>
      <p:ext uri="{BB962C8B-B14F-4D97-AF65-F5344CB8AC3E}">
        <p14:creationId xmlns:p14="http://schemas.microsoft.com/office/powerpoint/2010/main" val="2250744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37</a:t>
            </a:fld>
            <a:endParaRPr lang="en-US" dirty="0"/>
          </a:p>
        </p:txBody>
      </p:sp>
    </p:spTree>
    <p:extLst>
      <p:ext uri="{BB962C8B-B14F-4D97-AF65-F5344CB8AC3E}">
        <p14:creationId xmlns:p14="http://schemas.microsoft.com/office/powerpoint/2010/main" val="5961278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38</a:t>
            </a:fld>
            <a:endParaRPr lang="en-US" dirty="0"/>
          </a:p>
        </p:txBody>
      </p:sp>
    </p:spTree>
    <p:extLst>
      <p:ext uri="{BB962C8B-B14F-4D97-AF65-F5344CB8AC3E}">
        <p14:creationId xmlns:p14="http://schemas.microsoft.com/office/powerpoint/2010/main" val="8648810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39</a:t>
            </a:fld>
            <a:endParaRPr lang="en-US" dirty="0"/>
          </a:p>
        </p:txBody>
      </p:sp>
    </p:spTree>
    <p:extLst>
      <p:ext uri="{BB962C8B-B14F-4D97-AF65-F5344CB8AC3E}">
        <p14:creationId xmlns:p14="http://schemas.microsoft.com/office/powerpoint/2010/main" val="2240811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4</a:t>
            </a:fld>
            <a:endParaRPr lang="en-US" dirty="0"/>
          </a:p>
        </p:txBody>
      </p:sp>
    </p:spTree>
    <p:extLst>
      <p:ext uri="{BB962C8B-B14F-4D97-AF65-F5344CB8AC3E}">
        <p14:creationId xmlns:p14="http://schemas.microsoft.com/office/powerpoint/2010/main" val="35712721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40</a:t>
            </a:fld>
            <a:endParaRPr lang="en-US" dirty="0"/>
          </a:p>
        </p:txBody>
      </p:sp>
    </p:spTree>
    <p:extLst>
      <p:ext uri="{BB962C8B-B14F-4D97-AF65-F5344CB8AC3E}">
        <p14:creationId xmlns:p14="http://schemas.microsoft.com/office/powerpoint/2010/main" val="37024488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41</a:t>
            </a:fld>
            <a:endParaRPr lang="en-US" dirty="0"/>
          </a:p>
        </p:txBody>
      </p:sp>
    </p:spTree>
    <p:extLst>
      <p:ext uri="{BB962C8B-B14F-4D97-AF65-F5344CB8AC3E}">
        <p14:creationId xmlns:p14="http://schemas.microsoft.com/office/powerpoint/2010/main" val="2612542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5</a:t>
            </a:fld>
            <a:endParaRPr lang="en-US" dirty="0"/>
          </a:p>
        </p:txBody>
      </p:sp>
    </p:spTree>
    <p:extLst>
      <p:ext uri="{BB962C8B-B14F-4D97-AF65-F5344CB8AC3E}">
        <p14:creationId xmlns:p14="http://schemas.microsoft.com/office/powerpoint/2010/main" val="3675471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6</a:t>
            </a:fld>
            <a:endParaRPr lang="en-US" dirty="0"/>
          </a:p>
        </p:txBody>
      </p:sp>
    </p:spTree>
    <p:extLst>
      <p:ext uri="{BB962C8B-B14F-4D97-AF65-F5344CB8AC3E}">
        <p14:creationId xmlns:p14="http://schemas.microsoft.com/office/powerpoint/2010/main" val="805391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7</a:t>
            </a:fld>
            <a:endParaRPr lang="en-US" dirty="0"/>
          </a:p>
        </p:txBody>
      </p:sp>
    </p:spTree>
    <p:extLst>
      <p:ext uri="{BB962C8B-B14F-4D97-AF65-F5344CB8AC3E}">
        <p14:creationId xmlns:p14="http://schemas.microsoft.com/office/powerpoint/2010/main" val="4191744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8</a:t>
            </a:fld>
            <a:endParaRPr lang="en-US" dirty="0"/>
          </a:p>
        </p:txBody>
      </p:sp>
    </p:spTree>
    <p:extLst>
      <p:ext uri="{BB962C8B-B14F-4D97-AF65-F5344CB8AC3E}">
        <p14:creationId xmlns:p14="http://schemas.microsoft.com/office/powerpoint/2010/main" val="150555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8D88E-CF34-490D-A630-400F3D81AE41}" type="slidenum">
              <a:rPr lang="en-US" smtClean="0"/>
              <a:t>9</a:t>
            </a:fld>
            <a:endParaRPr lang="en-US" dirty="0"/>
          </a:p>
        </p:txBody>
      </p:sp>
    </p:spTree>
    <p:extLst>
      <p:ext uri="{BB962C8B-B14F-4D97-AF65-F5344CB8AC3E}">
        <p14:creationId xmlns:p14="http://schemas.microsoft.com/office/powerpoint/2010/main" val="4239726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425196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213613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151378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3904620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202782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1158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129282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11605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427746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334639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4769D2-BC31-4C4C-9A60-62163DF8AE18}" type="datetimeFigureOut">
              <a:rPr lang="en-US" smtClean="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384BD-07A6-42D2-AC98-A7F6267EBB13}" type="slidenum">
              <a:rPr lang="en-US" smtClean="0"/>
              <a:t>‹#›</a:t>
            </a:fld>
            <a:endParaRPr lang="en-US" dirty="0"/>
          </a:p>
        </p:txBody>
      </p:sp>
    </p:spTree>
    <p:extLst>
      <p:ext uri="{BB962C8B-B14F-4D97-AF65-F5344CB8AC3E}">
        <p14:creationId xmlns:p14="http://schemas.microsoft.com/office/powerpoint/2010/main" val="759549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769D2-BC31-4C4C-9A60-62163DF8AE18}" type="datetimeFigureOut">
              <a:rPr lang="en-US" smtClean="0"/>
              <a:t>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384BD-07A6-42D2-AC98-A7F6267EBB13}" type="slidenum">
              <a:rPr lang="en-US" smtClean="0"/>
              <a:t>‹#›</a:t>
            </a:fld>
            <a:endParaRPr lang="en-US" dirty="0"/>
          </a:p>
        </p:txBody>
      </p:sp>
    </p:spTree>
    <p:extLst>
      <p:ext uri="{BB962C8B-B14F-4D97-AF65-F5344CB8AC3E}">
        <p14:creationId xmlns:p14="http://schemas.microsoft.com/office/powerpoint/2010/main" val="159207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govotecolorado.com/" TargetMode="External"/><Relationship Id="rId4" Type="http://schemas.openxmlformats.org/officeDocument/2006/relationships/hyperlink" Target="https://coloradosprings.gov/city-clerk/page/city-council-district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Elections@coloradosprings.gov"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player.vimeo.com/video/495877734?autoplay=1&amp;loop=1&amp;title=0&amp;byline=0&amp;portrait=0" TargetMode="External"/><Relationship Id="rId6" Type="http://schemas.openxmlformats.org/officeDocument/2006/relationships/image" Target="../media/image5.JPG"/><Relationship Id="rId5" Type="http://schemas.openxmlformats.org/officeDocument/2006/relationships/hyperlink" Target="https://vimeo.com/495877734"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053408"/>
            <a:ext cx="9144000" cy="1804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562600" y="2971800"/>
            <a:ext cx="2819400" cy="1548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a:spLocks noGrp="1"/>
          </p:cNvSpPr>
          <p:nvPr>
            <p:ph type="ctrTitle"/>
          </p:nvPr>
        </p:nvSpPr>
        <p:spPr>
          <a:xfrm>
            <a:off x="533400" y="1219200"/>
            <a:ext cx="7772400" cy="1752600"/>
          </a:xfrm>
        </p:spPr>
        <p:txBody>
          <a:bodyPr>
            <a:normAutofit fontScale="90000"/>
          </a:bodyPr>
          <a:lstStyle/>
          <a:p>
            <a:pPr algn="l"/>
            <a:r>
              <a:rPr lang="en-US" dirty="0">
                <a:solidFill>
                  <a:srgbClr val="0967B0"/>
                </a:solidFill>
                <a:latin typeface="Optima"/>
                <a:cs typeface="Optima"/>
              </a:rPr>
              <a:t>Candidate Training for the</a:t>
            </a:r>
            <a:br>
              <a:rPr lang="en-US" dirty="0">
                <a:solidFill>
                  <a:srgbClr val="0967B0"/>
                </a:solidFill>
                <a:latin typeface="Optima"/>
                <a:cs typeface="Optima"/>
              </a:rPr>
            </a:br>
            <a:r>
              <a:rPr lang="en-US" dirty="0">
                <a:solidFill>
                  <a:srgbClr val="0967B0"/>
                </a:solidFill>
                <a:latin typeface="Optima"/>
                <a:cs typeface="Optima"/>
              </a:rPr>
              <a:t> April </a:t>
            </a:r>
            <a:r>
              <a:rPr lang="en-US" dirty="0" smtClean="0">
                <a:solidFill>
                  <a:srgbClr val="0967B0"/>
                </a:solidFill>
                <a:latin typeface="Optima"/>
                <a:cs typeface="Optima"/>
              </a:rPr>
              <a:t>6, 2021 </a:t>
            </a:r>
            <a:r>
              <a:rPr lang="en-US" dirty="0">
                <a:solidFill>
                  <a:srgbClr val="0967B0"/>
                </a:solidFill>
                <a:latin typeface="Optima"/>
                <a:cs typeface="Optima"/>
              </a:rPr>
              <a:t/>
            </a:r>
            <a:br>
              <a:rPr lang="en-US" dirty="0">
                <a:solidFill>
                  <a:srgbClr val="0967B0"/>
                </a:solidFill>
                <a:latin typeface="Optima"/>
                <a:cs typeface="Optima"/>
              </a:rPr>
            </a:br>
            <a:r>
              <a:rPr lang="en-US" dirty="0">
                <a:solidFill>
                  <a:srgbClr val="0967B0"/>
                </a:solidFill>
                <a:latin typeface="Optima"/>
                <a:cs typeface="Optima"/>
              </a:rPr>
              <a:t>General Municipal </a:t>
            </a:r>
            <a:r>
              <a:rPr lang="en-US" dirty="0" smtClean="0">
                <a:solidFill>
                  <a:srgbClr val="0967B0"/>
                </a:solidFill>
                <a:latin typeface="Optima"/>
                <a:cs typeface="Optima"/>
              </a:rPr>
              <a:t>Election</a:t>
            </a:r>
            <a:endParaRPr lang="en-US" dirty="0">
              <a:solidFill>
                <a:srgbClr val="0967B0"/>
              </a:solidFill>
              <a:latin typeface="Optima"/>
              <a:cs typeface="Optima"/>
            </a:endParaRPr>
          </a:p>
        </p:txBody>
      </p:sp>
      <p:sp>
        <p:nvSpPr>
          <p:cNvPr id="6" name="Subtitle 2"/>
          <p:cNvSpPr>
            <a:spLocks noGrp="1"/>
          </p:cNvSpPr>
          <p:nvPr>
            <p:ph type="subTitle" idx="1"/>
          </p:nvPr>
        </p:nvSpPr>
        <p:spPr>
          <a:xfrm>
            <a:off x="609600" y="3831771"/>
            <a:ext cx="6400800" cy="1243408"/>
          </a:xfrm>
        </p:spPr>
        <p:txBody>
          <a:bodyPr>
            <a:normAutofit/>
          </a:bodyPr>
          <a:lstStyle/>
          <a:p>
            <a:pPr algn="l"/>
            <a:r>
              <a:rPr lang="en-US" sz="2400" dirty="0">
                <a:latin typeface="Lao UI" panose="020B0502040204020203" pitchFamily="34" charset="0"/>
                <a:cs typeface="Lao UI" panose="020B0502040204020203" pitchFamily="34" charset="0"/>
              </a:rPr>
              <a:t>January 4</a:t>
            </a:r>
            <a:r>
              <a:rPr lang="en-US" sz="2400" dirty="0" smtClean="0">
                <a:latin typeface="Lao UI" panose="020B0502040204020203" pitchFamily="34" charset="0"/>
                <a:cs typeface="Lao UI" panose="020B0502040204020203" pitchFamily="34" charset="0"/>
              </a:rPr>
              <a:t>, 2021</a:t>
            </a:r>
          </a:p>
          <a:p>
            <a:pPr algn="l"/>
            <a:r>
              <a:rPr lang="en-US" sz="2400" dirty="0" smtClean="0">
                <a:latin typeface="Lao UI" panose="020B0502040204020203" pitchFamily="34" charset="0"/>
                <a:cs typeface="Lao UI" panose="020B0502040204020203" pitchFamily="34" charset="0"/>
              </a:rPr>
              <a:t>Sarah </a:t>
            </a:r>
            <a:r>
              <a:rPr lang="en-US" sz="2400" dirty="0">
                <a:latin typeface="Lao UI" panose="020B0502040204020203" pitchFamily="34" charset="0"/>
                <a:cs typeface="Lao UI" panose="020B0502040204020203" pitchFamily="34" charset="0"/>
              </a:rPr>
              <a:t>B. Johnson, City Clerk</a:t>
            </a:r>
          </a:p>
          <a:p>
            <a:pPr algn="l"/>
            <a:endParaRPr lang="en-US" dirty="0"/>
          </a:p>
        </p:txBody>
      </p:sp>
    </p:spTree>
    <p:extLst>
      <p:ext uri="{BB962C8B-B14F-4D97-AF65-F5344CB8AC3E}">
        <p14:creationId xmlns:p14="http://schemas.microsoft.com/office/powerpoint/2010/main" val="3103832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457200" y="1508512"/>
            <a:ext cx="7620000" cy="1087025"/>
          </a:xfrm>
        </p:spPr>
        <p:txBody>
          <a:bodyPr>
            <a:normAutofit fontScale="90000"/>
          </a:bodyPr>
          <a:lstStyle/>
          <a:p>
            <a:r>
              <a:rPr lang="en-US" dirty="0" smtClean="0">
                <a:solidFill>
                  <a:srgbClr val="0967B0"/>
                </a:solidFill>
                <a:latin typeface="Optima"/>
                <a:cs typeface="Optima"/>
              </a:rPr>
              <a:t>Office of City Councilmember Information</a:t>
            </a:r>
            <a:endParaRPr lang="en-US" dirty="0">
              <a:solidFill>
                <a:srgbClr val="0967B0"/>
              </a:solidFill>
              <a:latin typeface="Optima"/>
              <a:cs typeface="Optima"/>
            </a:endParaRPr>
          </a:p>
        </p:txBody>
      </p:sp>
      <p:sp>
        <p:nvSpPr>
          <p:cNvPr id="4" name="Content Placeholder 2"/>
          <p:cNvSpPr>
            <a:spLocks noGrp="1"/>
          </p:cNvSpPr>
          <p:nvPr>
            <p:ph idx="1"/>
          </p:nvPr>
        </p:nvSpPr>
        <p:spPr>
          <a:xfrm>
            <a:off x="533400" y="2743200"/>
            <a:ext cx="7467600" cy="3962400"/>
          </a:xfrm>
        </p:spPr>
        <p:txBody>
          <a:bodyPr>
            <a:normAutofit/>
          </a:bodyPr>
          <a:lstStyle/>
          <a:p>
            <a:pPr>
              <a:buFont typeface="Wingdings" panose="05000000000000000000" pitchFamily="2" charset="2"/>
              <a:buChar char="§"/>
            </a:pPr>
            <a:r>
              <a:rPr lang="en-US" dirty="0">
                <a:latin typeface="Lao UI" panose="020B0502040204020203" pitchFamily="34" charset="0"/>
                <a:cs typeface="Lao UI" panose="020B0502040204020203" pitchFamily="34" charset="0"/>
              </a:rPr>
              <a:t>City Council Offices are located in City </a:t>
            </a:r>
            <a:r>
              <a:rPr lang="en-US" dirty="0" smtClean="0">
                <a:latin typeface="Lao UI" panose="020B0502040204020203" pitchFamily="34" charset="0"/>
                <a:cs typeface="Lao UI" panose="020B0502040204020203" pitchFamily="34" charset="0"/>
              </a:rPr>
              <a:t>Hall.</a:t>
            </a: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r>
              <a:rPr lang="en-US" dirty="0">
                <a:latin typeface="Lao UI" panose="020B0502040204020203" pitchFamily="34" charset="0"/>
                <a:cs typeface="Lao UI" panose="020B0502040204020203" pitchFamily="34" charset="0"/>
              </a:rPr>
              <a:t>City Council has </a:t>
            </a:r>
            <a:r>
              <a:rPr lang="en-US" dirty="0" smtClean="0">
                <a:latin typeface="Lao UI" panose="020B0502040204020203" pitchFamily="34" charset="0"/>
                <a:cs typeface="Lao UI" panose="020B0502040204020203" pitchFamily="34" charset="0"/>
              </a:rPr>
              <a:t>seven support </a:t>
            </a:r>
            <a:r>
              <a:rPr lang="en-US" dirty="0">
                <a:latin typeface="Lao UI" panose="020B0502040204020203" pitchFamily="34" charset="0"/>
                <a:cs typeface="Lao UI" panose="020B0502040204020203" pitchFamily="34" charset="0"/>
              </a:rPr>
              <a:t>staff </a:t>
            </a:r>
            <a:r>
              <a:rPr lang="en-US" dirty="0" smtClean="0">
                <a:latin typeface="Lao UI" panose="020B0502040204020203" pitchFamily="34" charset="0"/>
                <a:cs typeface="Lao UI" panose="020B0502040204020203" pitchFamily="34" charset="0"/>
              </a:rPr>
              <a:t>members.</a:t>
            </a: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751228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152399" y="1160875"/>
            <a:ext cx="8839200" cy="1087025"/>
          </a:xfrm>
        </p:spPr>
        <p:txBody>
          <a:bodyPr>
            <a:normAutofit/>
          </a:bodyPr>
          <a:lstStyle/>
          <a:p>
            <a:r>
              <a:rPr lang="en-US" sz="3600" dirty="0" smtClean="0">
                <a:solidFill>
                  <a:srgbClr val="0967B0"/>
                </a:solidFill>
                <a:latin typeface="Optima"/>
                <a:cs typeface="Optima"/>
              </a:rPr>
              <a:t>Office of City Council</a:t>
            </a:r>
            <a:r>
              <a:rPr lang="en-US" sz="3600" dirty="0">
                <a:solidFill>
                  <a:srgbClr val="0967B0"/>
                </a:solidFill>
                <a:latin typeface="Optima"/>
                <a:cs typeface="Optima"/>
              </a:rPr>
              <a:t>m</a:t>
            </a:r>
            <a:r>
              <a:rPr lang="en-US" sz="3600" dirty="0" smtClean="0">
                <a:solidFill>
                  <a:srgbClr val="0967B0"/>
                </a:solidFill>
                <a:latin typeface="Optima"/>
                <a:cs typeface="Optima"/>
              </a:rPr>
              <a:t>ember Information</a:t>
            </a:r>
            <a:endParaRPr lang="en-US" sz="3600" dirty="0">
              <a:solidFill>
                <a:srgbClr val="0967B0"/>
              </a:solidFill>
              <a:latin typeface="Optima"/>
              <a:cs typeface="Optima"/>
            </a:endParaRPr>
          </a:p>
        </p:txBody>
      </p:sp>
      <p:sp>
        <p:nvSpPr>
          <p:cNvPr id="4" name="Content Placeholder 2"/>
          <p:cNvSpPr>
            <a:spLocks noGrp="1"/>
          </p:cNvSpPr>
          <p:nvPr>
            <p:ph idx="1"/>
          </p:nvPr>
        </p:nvSpPr>
        <p:spPr>
          <a:xfrm>
            <a:off x="228599" y="1981200"/>
            <a:ext cx="8839200" cy="4800600"/>
          </a:xfrm>
        </p:spPr>
        <p:txBody>
          <a:bodyPr>
            <a:noAutofit/>
          </a:bodyPr>
          <a:lstStyle/>
          <a:p>
            <a:pPr marL="0" indent="0">
              <a:buNone/>
            </a:pPr>
            <a:r>
              <a:rPr lang="en-US" sz="1200" b="1" dirty="0" smtClean="0">
                <a:latin typeface="Lao UI" panose="020B0502040204020203" pitchFamily="34" charset="0"/>
                <a:cs typeface="Lao UI" panose="020B0502040204020203" pitchFamily="34" charset="0"/>
              </a:rPr>
              <a:t>CITY CHARTER ARTICLE 3-10</a:t>
            </a:r>
            <a:r>
              <a:rPr lang="en-US" sz="1200" b="1" dirty="0">
                <a:latin typeface="Lao UI" panose="020B0502040204020203" pitchFamily="34" charset="0"/>
                <a:cs typeface="Lao UI" panose="020B0502040204020203" pitchFamily="34" charset="0"/>
              </a:rPr>
              <a:t>.(a)General Powers. </a:t>
            </a:r>
            <a:r>
              <a:rPr lang="en-US" sz="1200" dirty="0">
                <a:latin typeface="Lao UI" panose="020B0502040204020203" pitchFamily="34" charset="0"/>
                <a:cs typeface="Lao UI" panose="020B0502040204020203" pitchFamily="34" charset="0"/>
              </a:rPr>
              <a:t>All legislative powers of the City shall be vested in the Council, except as otherwise provided by law or this Charter. (1909; 1920; 1977; 1993; 2005; 2010)</a:t>
            </a:r>
          </a:p>
          <a:p>
            <a:pPr marL="0" indent="0">
              <a:buNone/>
            </a:pPr>
            <a:r>
              <a:rPr lang="en-US" sz="1200" b="1" dirty="0">
                <a:latin typeface="Lao UI" panose="020B0502040204020203" pitchFamily="34" charset="0"/>
                <a:cs typeface="Lao UI" panose="020B0502040204020203" pitchFamily="34" charset="0"/>
              </a:rPr>
              <a:t>(b)Executive or Administrative Functions. </a:t>
            </a:r>
            <a:r>
              <a:rPr lang="en-US" sz="1200" dirty="0">
                <a:latin typeface="Lao UI" panose="020B0502040204020203" pitchFamily="34" charset="0"/>
                <a:cs typeface="Lao UI" panose="020B0502040204020203" pitchFamily="34" charset="0"/>
              </a:rPr>
              <a:t>Except as otherwise set forth herein, whenever an executive or administrative function </a:t>
            </a:r>
            <a:r>
              <a:rPr lang="en-US" sz="1200" dirty="0" smtClean="0">
                <a:latin typeface="Lao UI" panose="020B0502040204020203" pitchFamily="34" charset="0"/>
                <a:cs typeface="Lao UI" panose="020B0502040204020203" pitchFamily="34" charset="0"/>
              </a:rPr>
              <a:t>or duty </a:t>
            </a:r>
            <a:r>
              <a:rPr lang="en-US" sz="1200" dirty="0">
                <a:latin typeface="Lao UI" panose="020B0502040204020203" pitchFamily="34" charset="0"/>
                <a:cs typeface="Lao UI" panose="020B0502040204020203" pitchFamily="34" charset="0"/>
              </a:rPr>
              <a:t>shall be required to be performed by ordinance, the same shall be performed by the executive branch and not by the legislative branch. (2010)</a:t>
            </a:r>
            <a:br>
              <a:rPr lang="en-US" sz="1200" dirty="0">
                <a:latin typeface="Lao UI" panose="020B0502040204020203" pitchFamily="34" charset="0"/>
                <a:cs typeface="Lao UI" panose="020B0502040204020203" pitchFamily="34" charset="0"/>
              </a:rPr>
            </a:br>
            <a:r>
              <a:rPr lang="en-US" sz="1200" dirty="0">
                <a:latin typeface="Lao UI" panose="020B0502040204020203" pitchFamily="34" charset="0"/>
                <a:cs typeface="Lao UI" panose="020B0502040204020203" pitchFamily="34" charset="0"/>
              </a:rPr>
              <a:t/>
            </a:r>
            <a:br>
              <a:rPr lang="en-US" sz="1200" dirty="0">
                <a:latin typeface="Lao UI" panose="020B0502040204020203" pitchFamily="34" charset="0"/>
                <a:cs typeface="Lao UI" panose="020B0502040204020203" pitchFamily="34" charset="0"/>
              </a:rPr>
            </a:br>
            <a:r>
              <a:rPr lang="en-US" sz="1200" b="1" dirty="0">
                <a:latin typeface="Lao UI" panose="020B0502040204020203" pitchFamily="34" charset="0"/>
                <a:cs typeface="Lao UI" panose="020B0502040204020203" pitchFamily="34" charset="0"/>
              </a:rPr>
              <a:t>(c)Duties. </a:t>
            </a:r>
            <a:r>
              <a:rPr lang="en-US" sz="1200" dirty="0">
                <a:latin typeface="Lao UI" panose="020B0502040204020203" pitchFamily="34" charset="0"/>
                <a:cs typeface="Lao UI" panose="020B0502040204020203" pitchFamily="34" charset="0"/>
              </a:rPr>
              <a:t>To provide for the future of the City, Council shall maintain a strategic plan which prioritizes goals for the City Council and establishes measurable outcomes. The plan process shall consider public input. Council shall provide the plan and goals to the Mayor for consideration in the development of the municipal administrative budget. (1909; 1920; 1977; 1993; 2005; 2010)</a:t>
            </a:r>
            <a:br>
              <a:rPr lang="en-US" sz="1200" dirty="0">
                <a:latin typeface="Lao UI" panose="020B0502040204020203" pitchFamily="34" charset="0"/>
                <a:cs typeface="Lao UI" panose="020B0502040204020203" pitchFamily="34" charset="0"/>
              </a:rPr>
            </a:br>
            <a:r>
              <a:rPr lang="en-US" sz="1200" dirty="0">
                <a:latin typeface="Lao UI" panose="020B0502040204020203" pitchFamily="34" charset="0"/>
                <a:cs typeface="Lao UI" panose="020B0502040204020203" pitchFamily="34" charset="0"/>
              </a:rPr>
              <a:t/>
            </a:r>
            <a:br>
              <a:rPr lang="en-US" sz="1200" dirty="0">
                <a:latin typeface="Lao UI" panose="020B0502040204020203" pitchFamily="34" charset="0"/>
                <a:cs typeface="Lao UI" panose="020B0502040204020203" pitchFamily="34" charset="0"/>
              </a:rPr>
            </a:br>
            <a:r>
              <a:rPr lang="en-US" sz="1200" b="1" dirty="0">
                <a:latin typeface="Lao UI" panose="020B0502040204020203" pitchFamily="34" charset="0"/>
                <a:cs typeface="Lao UI" panose="020B0502040204020203" pitchFamily="34" charset="0"/>
              </a:rPr>
              <a:t>(d)Accountability. </a:t>
            </a:r>
            <a:r>
              <a:rPr lang="en-US" sz="1200" dirty="0">
                <a:latin typeface="Lao UI" panose="020B0502040204020203" pitchFamily="34" charset="0"/>
                <a:cs typeface="Lao UI" panose="020B0502040204020203" pitchFamily="34" charset="0"/>
              </a:rPr>
              <a:t>The City Council shall provide for an annual "Report to the Citizens". (2005; 2010)</a:t>
            </a:r>
            <a:br>
              <a:rPr lang="en-US" sz="1200" dirty="0">
                <a:latin typeface="Lao UI" panose="020B0502040204020203" pitchFamily="34" charset="0"/>
                <a:cs typeface="Lao UI" panose="020B0502040204020203" pitchFamily="34" charset="0"/>
              </a:rPr>
            </a:br>
            <a:r>
              <a:rPr lang="en-US" sz="1200" dirty="0">
                <a:latin typeface="Lao UI" panose="020B0502040204020203" pitchFamily="34" charset="0"/>
                <a:cs typeface="Lao UI" panose="020B0502040204020203" pitchFamily="34" charset="0"/>
              </a:rPr>
              <a:t/>
            </a:r>
            <a:br>
              <a:rPr lang="en-US" sz="1200" dirty="0">
                <a:latin typeface="Lao UI" panose="020B0502040204020203" pitchFamily="34" charset="0"/>
                <a:cs typeface="Lao UI" panose="020B0502040204020203" pitchFamily="34" charset="0"/>
              </a:rPr>
            </a:br>
            <a:r>
              <a:rPr lang="en-US" sz="1200" b="1" dirty="0">
                <a:latin typeface="Lao UI" panose="020B0502040204020203" pitchFamily="34" charset="0"/>
                <a:cs typeface="Lao UI" panose="020B0502040204020203" pitchFamily="34" charset="0"/>
              </a:rPr>
              <a:t>(e)Appointments. </a:t>
            </a:r>
            <a:r>
              <a:rPr lang="en-US" sz="1200" dirty="0">
                <a:latin typeface="Lao UI" panose="020B0502040204020203" pitchFamily="34" charset="0"/>
                <a:cs typeface="Lao UI" panose="020B0502040204020203" pitchFamily="34" charset="0"/>
              </a:rPr>
              <a:t>The Council shall appoint by the concurring vote of a majority of its members a City Auditor and a City Council Administrator, whose duties, compensation, and tenure of office shall be as prescribed by ordinance. All votes upon appointments to office shall be upon roll call and recorded. The Council shall direct and supervise the City Auditor and the City Council Administrator, and shall delegate to the City Auditor and the City Council Administrator the authority to direct and supervise employees and assistants serving the City Auditor and the City Council Administrator. (1920; 1977; 2007; 2010; 2015)</a:t>
            </a:r>
            <a:br>
              <a:rPr lang="en-US" sz="1200" dirty="0">
                <a:latin typeface="Lao UI" panose="020B0502040204020203" pitchFamily="34" charset="0"/>
                <a:cs typeface="Lao UI" panose="020B0502040204020203" pitchFamily="34" charset="0"/>
              </a:rPr>
            </a:br>
            <a:r>
              <a:rPr lang="en-US" sz="1200" dirty="0">
                <a:latin typeface="Lao UI" panose="020B0502040204020203" pitchFamily="34" charset="0"/>
                <a:cs typeface="Lao UI" panose="020B0502040204020203" pitchFamily="34" charset="0"/>
              </a:rPr>
              <a:t/>
            </a:r>
            <a:br>
              <a:rPr lang="en-US" sz="1200" dirty="0">
                <a:latin typeface="Lao UI" panose="020B0502040204020203" pitchFamily="34" charset="0"/>
                <a:cs typeface="Lao UI" panose="020B0502040204020203" pitchFamily="34" charset="0"/>
              </a:rPr>
            </a:br>
            <a:r>
              <a:rPr lang="en-US" sz="1200" b="1" dirty="0">
                <a:latin typeface="Lao UI" panose="020B0502040204020203" pitchFamily="34" charset="0"/>
                <a:cs typeface="Lao UI" panose="020B0502040204020203" pitchFamily="34" charset="0"/>
              </a:rPr>
              <a:t>(f)Personnel Policies. </a:t>
            </a:r>
            <a:r>
              <a:rPr lang="en-US" sz="1200" dirty="0">
                <a:latin typeface="Lao UI" panose="020B0502040204020203" pitchFamily="34" charset="0"/>
                <a:cs typeface="Lao UI" panose="020B0502040204020203" pitchFamily="34" charset="0"/>
              </a:rPr>
              <a:t>The Council shall review and approve by ordinance personnel policies and procedures for all City employees, including civil service employees, but specifically excluding employees of City Utilities and the City's health system; and all municipal purchasing and contracting rules and regulations, it being determined that, as a matter of policy, City Council shall undertake those tasks through the legislative process. (2010)</a:t>
            </a:r>
            <a:br>
              <a:rPr lang="en-US" sz="1200" dirty="0">
                <a:latin typeface="Lao UI" panose="020B0502040204020203" pitchFamily="34" charset="0"/>
                <a:cs typeface="Lao UI" panose="020B0502040204020203" pitchFamily="34" charset="0"/>
              </a:rPr>
            </a:br>
            <a:r>
              <a:rPr lang="en-US" sz="1200" dirty="0">
                <a:latin typeface="Lao UI" panose="020B0502040204020203" pitchFamily="34" charset="0"/>
                <a:cs typeface="Lao UI" panose="020B0502040204020203" pitchFamily="34" charset="0"/>
              </a:rPr>
              <a:t/>
            </a:r>
            <a:br>
              <a:rPr lang="en-US" sz="1200" dirty="0">
                <a:latin typeface="Lao UI" panose="020B0502040204020203" pitchFamily="34" charset="0"/>
                <a:cs typeface="Lao UI" panose="020B0502040204020203" pitchFamily="34" charset="0"/>
              </a:rPr>
            </a:br>
            <a:r>
              <a:rPr lang="en-US" sz="1200" b="1" dirty="0">
                <a:latin typeface="Lao UI" panose="020B0502040204020203" pitchFamily="34" charset="0"/>
                <a:cs typeface="Lao UI" panose="020B0502040204020203" pitchFamily="34" charset="0"/>
              </a:rPr>
              <a:t>(g)Mayor's Proclamation. </a:t>
            </a:r>
            <a:r>
              <a:rPr lang="en-US" sz="1200" dirty="0">
                <a:latin typeface="Lao UI" panose="020B0502040204020203" pitchFamily="34" charset="0"/>
                <a:cs typeface="Lao UI" panose="020B0502040204020203" pitchFamily="34" charset="0"/>
              </a:rPr>
              <a:t>The Council may review a Mayor's proclamation in times of public danger or emergency, and may terminate such proclamation at any time by a majority vote of the Council. (2010)</a:t>
            </a:r>
          </a:p>
        </p:txBody>
      </p:sp>
    </p:spTree>
    <p:extLst>
      <p:ext uri="{BB962C8B-B14F-4D97-AF65-F5344CB8AC3E}">
        <p14:creationId xmlns:p14="http://schemas.microsoft.com/office/powerpoint/2010/main" val="2713196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1524000"/>
            <a:ext cx="8534400" cy="2209800"/>
          </a:xfrm>
        </p:spPr>
        <p:txBody>
          <a:bodyPr>
            <a:normAutofit fontScale="90000"/>
          </a:bodyPr>
          <a:lstStyle/>
          <a:p>
            <a:r>
              <a:rPr lang="en-US" dirty="0" smtClean="0">
                <a:solidFill>
                  <a:srgbClr val="0967B0"/>
                </a:solidFill>
                <a:latin typeface="Optima"/>
                <a:cs typeface="Optima"/>
              </a:rPr>
              <a:t/>
            </a:r>
            <a:br>
              <a:rPr lang="en-US" dirty="0" smtClean="0">
                <a:solidFill>
                  <a:srgbClr val="0967B0"/>
                </a:solidFill>
                <a:latin typeface="Optima"/>
                <a:cs typeface="Optima"/>
              </a:rPr>
            </a:br>
            <a:r>
              <a:rPr lang="en-US" dirty="0">
                <a:solidFill>
                  <a:srgbClr val="0967B0"/>
                </a:solidFill>
                <a:latin typeface="Optima"/>
                <a:cs typeface="Optima"/>
              </a:rPr>
              <a:t>President Pro </a:t>
            </a:r>
            <a:r>
              <a:rPr lang="en-US" dirty="0" smtClean="0">
                <a:solidFill>
                  <a:srgbClr val="0967B0"/>
                </a:solidFill>
                <a:latin typeface="Optima"/>
                <a:cs typeface="Optima"/>
              </a:rPr>
              <a:t>Tem Tom Strand - </a:t>
            </a:r>
            <a:r>
              <a:rPr lang="en-US" dirty="0">
                <a:solidFill>
                  <a:srgbClr val="0967B0"/>
                </a:solidFill>
                <a:latin typeface="Optima"/>
                <a:cs typeface="Optima"/>
              </a:rPr>
              <a:t>R</a:t>
            </a:r>
            <a:r>
              <a:rPr lang="en-US" dirty="0" smtClean="0">
                <a:solidFill>
                  <a:srgbClr val="0967B0"/>
                </a:solidFill>
                <a:latin typeface="Optima"/>
                <a:cs typeface="Optima"/>
              </a:rPr>
              <a:t>esponsibilities </a:t>
            </a:r>
            <a:br>
              <a:rPr lang="en-US" dirty="0" smtClean="0">
                <a:solidFill>
                  <a:srgbClr val="0967B0"/>
                </a:solidFill>
                <a:latin typeface="Optima"/>
                <a:cs typeface="Optima"/>
              </a:rPr>
            </a:br>
            <a:r>
              <a:rPr lang="en-US" dirty="0" smtClean="0">
                <a:solidFill>
                  <a:srgbClr val="0967B0"/>
                </a:solidFill>
                <a:latin typeface="Optima"/>
                <a:cs typeface="Optima"/>
              </a:rPr>
              <a:t>of a City Councilmember</a:t>
            </a:r>
            <a:r>
              <a:rPr lang="en-US" dirty="0">
                <a:solidFill>
                  <a:srgbClr val="0967B0"/>
                </a:solidFill>
                <a:latin typeface="Optima"/>
                <a:cs typeface="Optima"/>
              </a:rPr>
              <a:t/>
            </a:r>
            <a:br>
              <a:rPr lang="en-US" dirty="0">
                <a:solidFill>
                  <a:srgbClr val="0967B0"/>
                </a:solidFill>
                <a:latin typeface="Optima"/>
                <a:cs typeface="Optima"/>
              </a:rPr>
            </a:br>
            <a:endParaRPr lang="en-US" dirty="0">
              <a:solidFill>
                <a:srgbClr val="0967B0"/>
              </a:solidFill>
              <a:latin typeface="Optima"/>
              <a:cs typeface="Optima"/>
            </a:endParaRPr>
          </a:p>
        </p:txBody>
      </p:sp>
    </p:spTree>
    <p:extLst>
      <p:ext uri="{BB962C8B-B14F-4D97-AF65-F5344CB8AC3E}">
        <p14:creationId xmlns:p14="http://schemas.microsoft.com/office/powerpoint/2010/main" val="3531127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24000"/>
            <a:ext cx="7620000" cy="1087025"/>
          </a:xfrm>
        </p:spPr>
        <p:txBody>
          <a:bodyPr>
            <a:normAutofit fontScale="90000"/>
          </a:bodyPr>
          <a:lstStyle/>
          <a:p>
            <a:r>
              <a:rPr lang="en-US" dirty="0">
                <a:solidFill>
                  <a:srgbClr val="0967B0"/>
                </a:solidFill>
                <a:latin typeface="Optima"/>
                <a:cs typeface="Optima"/>
              </a:rPr>
              <a:t>April </a:t>
            </a:r>
            <a:r>
              <a:rPr lang="en-US" dirty="0" smtClean="0">
                <a:solidFill>
                  <a:srgbClr val="0967B0"/>
                </a:solidFill>
                <a:latin typeface="Optima"/>
                <a:cs typeface="Optima"/>
              </a:rPr>
              <a:t>6, 2021 </a:t>
            </a:r>
            <a:br>
              <a:rPr lang="en-US" dirty="0" smtClean="0">
                <a:solidFill>
                  <a:srgbClr val="0967B0"/>
                </a:solidFill>
                <a:latin typeface="Optima"/>
                <a:cs typeface="Optima"/>
              </a:rPr>
            </a:br>
            <a:r>
              <a:rPr lang="en-US" dirty="0" smtClean="0">
                <a:solidFill>
                  <a:srgbClr val="0967B0"/>
                </a:solidFill>
                <a:latin typeface="Optima"/>
                <a:cs typeface="Optima"/>
              </a:rPr>
              <a:t>General </a:t>
            </a:r>
            <a:r>
              <a:rPr lang="en-US" dirty="0">
                <a:solidFill>
                  <a:srgbClr val="0967B0"/>
                </a:solidFill>
                <a:latin typeface="Optima"/>
                <a:cs typeface="Optima"/>
              </a:rPr>
              <a:t>Municipal Election</a:t>
            </a:r>
          </a:p>
        </p:txBody>
      </p:sp>
      <p:sp>
        <p:nvSpPr>
          <p:cNvPr id="4" name="Content Placeholder 2"/>
          <p:cNvSpPr>
            <a:spLocks noGrp="1"/>
          </p:cNvSpPr>
          <p:nvPr>
            <p:ph idx="1"/>
          </p:nvPr>
        </p:nvSpPr>
        <p:spPr>
          <a:xfrm>
            <a:off x="533399" y="3048000"/>
            <a:ext cx="8077200" cy="3962400"/>
          </a:xfrm>
        </p:spPr>
        <p:txBody>
          <a:bodyPr>
            <a:normAutofit fontScale="92500" lnSpcReduction="20000"/>
          </a:bodyPr>
          <a:lstStyle/>
          <a:p>
            <a:pPr>
              <a:buFont typeface="Wingdings" panose="05000000000000000000" pitchFamily="2" charset="2"/>
              <a:buChar char="§"/>
            </a:pPr>
            <a:r>
              <a:rPr lang="en-US" dirty="0">
                <a:latin typeface="Lao UI" panose="020B0502040204020203" pitchFamily="34" charset="0"/>
                <a:cs typeface="Lao UI" panose="020B0502040204020203" pitchFamily="34" charset="0"/>
              </a:rPr>
              <a:t>The filing period for candidates for </a:t>
            </a:r>
            <a:r>
              <a:rPr lang="en-US" dirty="0" smtClean="0">
                <a:latin typeface="Lao UI" panose="020B0502040204020203" pitchFamily="34" charset="0"/>
                <a:cs typeface="Lao UI" panose="020B0502040204020203" pitchFamily="34" charset="0"/>
              </a:rPr>
              <a:t>District City Councilmembers begins on</a:t>
            </a:r>
            <a:r>
              <a:rPr lang="en-US" dirty="0"/>
              <a:t> </a:t>
            </a:r>
            <a:r>
              <a:rPr lang="en-US" dirty="0" smtClean="0"/>
              <a:t>January </a:t>
            </a:r>
            <a:r>
              <a:rPr lang="en-US" dirty="0"/>
              <a:t>4, 2021 and ending at 5:00 p.m. </a:t>
            </a:r>
            <a:r>
              <a:rPr lang="en-US" dirty="0" smtClean="0"/>
              <a:t>on </a:t>
            </a:r>
            <a:r>
              <a:rPr lang="en-US" dirty="0"/>
              <a:t>January 25, 2021.</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Candidates </a:t>
            </a:r>
            <a:r>
              <a:rPr lang="en-US" dirty="0">
                <a:latin typeface="Lao UI" panose="020B0502040204020203" pitchFamily="34" charset="0"/>
                <a:cs typeface="Lao UI" panose="020B0502040204020203" pitchFamily="34" charset="0"/>
              </a:rPr>
              <a:t>may obtain a candidate filing packet in the City Clerk's Office, 30 South Nevada Avenue, Suite 101 – Monday through Friday, 8:00 a.m. to 5:00 p.m</a:t>
            </a:r>
            <a:r>
              <a:rPr lang="en-US" dirty="0" smtClean="0">
                <a:latin typeface="Lao UI" panose="020B0502040204020203" pitchFamily="34" charset="0"/>
                <a:cs typeface="Lao UI" panose="020B0502040204020203" pitchFamily="34" charset="0"/>
              </a:rPr>
              <a:t>. or request to have a packet mailed to them.</a:t>
            </a:r>
          </a:p>
          <a:p>
            <a:pPr marL="0" indent="0">
              <a:buNone/>
            </a:pPr>
            <a:r>
              <a:rPr lang="en-US" dirty="0" smtClean="0">
                <a:latin typeface="Lao UI" panose="020B0502040204020203" pitchFamily="34" charset="0"/>
                <a:cs typeface="Lao UI" panose="020B0502040204020203" pitchFamily="34" charset="0"/>
              </a:rPr>
              <a:t> </a:t>
            </a:r>
            <a:endParaRPr lang="en-US" dirty="0">
              <a:latin typeface="Lao UI" panose="020B0502040204020203" pitchFamily="34" charset="0"/>
              <a:cs typeface="Lao UI" panose="020B0502040204020203" pitchFamily="34" charset="0"/>
            </a:endParaRPr>
          </a:p>
          <a:p>
            <a:pPr>
              <a:buFont typeface="Courier New"/>
              <a:buChar char="o"/>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3674003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36620"/>
            <a:ext cx="7620000" cy="1087025"/>
          </a:xfrm>
        </p:spPr>
        <p:txBody>
          <a:bodyPr>
            <a:normAutofit fontScale="90000"/>
          </a:bodyPr>
          <a:lstStyle/>
          <a:p>
            <a:r>
              <a:rPr lang="en-US" dirty="0" smtClean="0">
                <a:solidFill>
                  <a:srgbClr val="0967B0"/>
                </a:solidFill>
                <a:latin typeface="Optima"/>
                <a:cs typeface="Optima"/>
              </a:rPr>
              <a:t>District City Councilmember</a:t>
            </a:r>
            <a:br>
              <a:rPr lang="en-US" dirty="0" smtClean="0">
                <a:solidFill>
                  <a:srgbClr val="0967B0"/>
                </a:solidFill>
                <a:latin typeface="Optima"/>
                <a:cs typeface="Optima"/>
              </a:rPr>
            </a:br>
            <a:r>
              <a:rPr lang="en-US" dirty="0" smtClean="0">
                <a:solidFill>
                  <a:srgbClr val="0967B0"/>
                </a:solidFill>
                <a:latin typeface="Optima"/>
                <a:cs typeface="Optima"/>
              </a:rPr>
              <a:t>Candidate </a:t>
            </a:r>
            <a:r>
              <a:rPr lang="en-US" dirty="0">
                <a:solidFill>
                  <a:srgbClr val="0967B0"/>
                </a:solidFill>
                <a:latin typeface="Optima"/>
                <a:cs typeface="Optima"/>
              </a:rPr>
              <a:t>Eligibility</a:t>
            </a:r>
          </a:p>
        </p:txBody>
      </p:sp>
      <p:sp>
        <p:nvSpPr>
          <p:cNvPr id="4" name="Content Placeholder 2"/>
          <p:cNvSpPr>
            <a:spLocks noGrp="1"/>
          </p:cNvSpPr>
          <p:nvPr>
            <p:ph idx="1"/>
          </p:nvPr>
        </p:nvSpPr>
        <p:spPr>
          <a:xfrm>
            <a:off x="533400" y="2743200"/>
            <a:ext cx="8153400" cy="3962400"/>
          </a:xfrm>
        </p:spPr>
        <p:txBody>
          <a:bodyPr>
            <a:normAutofit fontScale="92500" lnSpcReduction="20000"/>
          </a:bodyPr>
          <a:lstStyle/>
          <a:p>
            <a:pPr>
              <a:buFont typeface="Wingdings" panose="05000000000000000000" pitchFamily="2" charset="2"/>
              <a:buChar char="§"/>
            </a:pPr>
            <a:r>
              <a:rPr lang="en-US" dirty="0">
                <a:latin typeface="Lao UI" panose="020B0502040204020203" pitchFamily="34" charset="0"/>
                <a:cs typeface="Lao UI" panose="020B0502040204020203" pitchFamily="34" charset="0"/>
              </a:rPr>
              <a:t>Must be a citizen of the United States of America;</a:t>
            </a:r>
          </a:p>
          <a:p>
            <a:pPr>
              <a:buFont typeface="Wingdings" panose="05000000000000000000" pitchFamily="2" charset="2"/>
              <a:buChar char="§"/>
            </a:pPr>
            <a:r>
              <a:rPr lang="en-US" dirty="0">
                <a:latin typeface="Lao UI" panose="020B0502040204020203" pitchFamily="34" charset="0"/>
                <a:cs typeface="Lao UI" panose="020B0502040204020203" pitchFamily="34" charset="0"/>
              </a:rPr>
              <a:t>Must be 25 years of age or older on the date of election;</a:t>
            </a:r>
          </a:p>
          <a:p>
            <a:pPr>
              <a:buFont typeface="Wingdings" panose="05000000000000000000" pitchFamily="2" charset="2"/>
              <a:buChar char="§"/>
            </a:pPr>
            <a:r>
              <a:rPr lang="en-US" dirty="0">
                <a:latin typeface="Lao UI" panose="020B0502040204020203" pitchFamily="34" charset="0"/>
                <a:cs typeface="Lao UI" panose="020B0502040204020203" pitchFamily="34" charset="0"/>
              </a:rPr>
              <a:t>Must have resided in the City of Colorado Springs for one-year immediately preceding the election date; </a:t>
            </a:r>
            <a:endParaRPr lang="en-US" dirty="0" smtClean="0">
              <a:latin typeface="Lao UI" panose="020B0502040204020203" pitchFamily="34" charset="0"/>
              <a:cs typeface="Lao UI" panose="020B0502040204020203" pitchFamily="34" charset="0"/>
            </a:endParaRPr>
          </a:p>
          <a:p>
            <a:pPr>
              <a:buFont typeface="Wingdings" panose="05000000000000000000" pitchFamily="2" charset="2"/>
              <a:buChar char="§"/>
            </a:pPr>
            <a:r>
              <a:rPr lang="en-US" dirty="0">
                <a:latin typeface="Lao UI" panose="020B0502040204020203" pitchFamily="34" charset="0"/>
                <a:cs typeface="Lao UI" panose="020B0502040204020203" pitchFamily="34" charset="0"/>
              </a:rPr>
              <a:t>Must be a registered elector of the City of Colorado Springs, </a:t>
            </a:r>
            <a:r>
              <a:rPr lang="en-US" dirty="0" smtClean="0">
                <a:latin typeface="Lao UI" panose="020B0502040204020203" pitchFamily="34" charset="0"/>
                <a:cs typeface="Lao UI" panose="020B0502040204020203" pitchFamily="34" charset="0"/>
              </a:rPr>
              <a:t>Colorado; and</a:t>
            </a: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smtClean="0">
              <a:latin typeface="Lao UI" panose="020B0502040204020203" pitchFamily="34" charset="0"/>
              <a:cs typeface="Lao UI" panose="020B0502040204020203" pitchFamily="34" charset="0"/>
            </a:endParaRPr>
          </a:p>
          <a:p>
            <a:pPr marL="0" indent="0">
              <a:buNone/>
            </a:pPr>
            <a:endParaRPr lang="en-US" dirty="0">
              <a:latin typeface="Lao UI" panose="020B0502040204020203" pitchFamily="34" charset="0"/>
              <a:cs typeface="Lao UI" panose="020B0502040204020203" pitchFamily="34" charset="0"/>
            </a:endParaRPr>
          </a:p>
          <a:p>
            <a:pPr marL="0" indent="0">
              <a:buNone/>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583105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2000" y="1524000"/>
            <a:ext cx="7620000" cy="1087025"/>
          </a:xfrm>
        </p:spPr>
        <p:txBody>
          <a:bodyPr>
            <a:normAutofit fontScale="90000"/>
          </a:bodyPr>
          <a:lstStyle/>
          <a:p>
            <a:r>
              <a:rPr lang="en-US" dirty="0" smtClean="0">
                <a:solidFill>
                  <a:srgbClr val="0967B0"/>
                </a:solidFill>
                <a:latin typeface="Optima"/>
                <a:cs typeface="Optima"/>
              </a:rPr>
              <a:t>District City Councilmember </a:t>
            </a:r>
            <a:r>
              <a:rPr lang="en-US" dirty="0">
                <a:solidFill>
                  <a:srgbClr val="0967B0"/>
                </a:solidFill>
                <a:latin typeface="Optima"/>
                <a:cs typeface="Optima"/>
              </a:rPr>
              <a:t>Candidate Eligibility</a:t>
            </a:r>
          </a:p>
        </p:txBody>
      </p:sp>
      <p:sp>
        <p:nvSpPr>
          <p:cNvPr id="4" name="Content Placeholder 2"/>
          <p:cNvSpPr>
            <a:spLocks noGrp="1"/>
          </p:cNvSpPr>
          <p:nvPr>
            <p:ph idx="1"/>
          </p:nvPr>
        </p:nvSpPr>
        <p:spPr>
          <a:xfrm>
            <a:off x="533400" y="2707450"/>
            <a:ext cx="8153400" cy="3998150"/>
          </a:xfrm>
        </p:spPr>
        <p:txBody>
          <a:bodyPr>
            <a:normAutofit fontScale="77500" lnSpcReduction="20000"/>
          </a:bodyPr>
          <a:lstStyle/>
          <a:p>
            <a:pPr>
              <a:buFont typeface="Wingdings" panose="05000000000000000000" pitchFamily="2" charset="2"/>
              <a:buChar char="§"/>
            </a:pPr>
            <a:r>
              <a:rPr lang="en-US" sz="3500" dirty="0" smtClean="0">
                <a:latin typeface="Lao UI" panose="020B0502040204020203" pitchFamily="34" charset="0"/>
                <a:cs typeface="Lao UI" panose="020B0502040204020203" pitchFamily="34" charset="0"/>
              </a:rPr>
              <a:t>Must </a:t>
            </a:r>
            <a:r>
              <a:rPr lang="en-US" sz="3500" dirty="0">
                <a:latin typeface="Lao UI" panose="020B0502040204020203" pitchFamily="34" charset="0"/>
                <a:cs typeface="Lao UI" panose="020B0502040204020203" pitchFamily="34" charset="0"/>
              </a:rPr>
              <a:t>reside in and maintain a residence in the </a:t>
            </a:r>
            <a:r>
              <a:rPr lang="en-US" sz="3500" dirty="0" smtClean="0">
                <a:latin typeface="Lao UI" panose="020B0502040204020203" pitchFamily="34" charset="0"/>
                <a:cs typeface="Lao UI" panose="020B0502040204020203" pitchFamily="34" charset="0"/>
              </a:rPr>
              <a:t>Council District </a:t>
            </a:r>
            <a:r>
              <a:rPr lang="en-US" sz="3500" dirty="0">
                <a:latin typeface="Lao UI" panose="020B0502040204020203" pitchFamily="34" charset="0"/>
                <a:cs typeface="Lao UI" panose="020B0502040204020203" pitchFamily="34" charset="0"/>
              </a:rPr>
              <a:t>for the entire four-year </a:t>
            </a:r>
            <a:r>
              <a:rPr lang="en-US" sz="3500" dirty="0" smtClean="0">
                <a:latin typeface="Lao UI" panose="020B0502040204020203" pitchFamily="34" charset="0"/>
                <a:cs typeface="Lao UI" panose="020B0502040204020203" pitchFamily="34" charset="0"/>
              </a:rPr>
              <a:t>term.</a:t>
            </a:r>
            <a:endParaRPr lang="en-US" sz="3500" dirty="0">
              <a:latin typeface="Lao UI" panose="020B0502040204020203" pitchFamily="34" charset="0"/>
              <a:cs typeface="Lao UI" panose="020B0502040204020203" pitchFamily="34" charset="0"/>
            </a:endParaRPr>
          </a:p>
          <a:p>
            <a:pPr marL="0" lvl="0" indent="0">
              <a:buNone/>
            </a:pPr>
            <a:endParaRPr lang="en-US" sz="3000" dirty="0" smtClean="0">
              <a:latin typeface="Lao UI" panose="020B0502040204020203" pitchFamily="34" charset="0"/>
              <a:cs typeface="Lao UI" panose="020B0502040204020203" pitchFamily="34" charset="0"/>
            </a:endParaRPr>
          </a:p>
          <a:p>
            <a:pPr marL="0" lvl="0" indent="0">
              <a:buNone/>
            </a:pPr>
            <a:r>
              <a:rPr lang="en-US" sz="3000" dirty="0" smtClean="0">
                <a:latin typeface="Lao UI" panose="020B0502040204020203" pitchFamily="34" charset="0"/>
                <a:cs typeface="Lao UI" panose="020B0502040204020203" pitchFamily="34" charset="0"/>
              </a:rPr>
              <a:t>To verify the City Council district your residence is located in go </a:t>
            </a:r>
            <a:r>
              <a:rPr lang="en-US" sz="3000" dirty="0">
                <a:latin typeface="Lao UI" panose="020B0502040204020203" pitchFamily="34" charset="0"/>
                <a:cs typeface="Lao UI" panose="020B0502040204020203" pitchFamily="34" charset="0"/>
              </a:rPr>
              <a:t>to </a:t>
            </a:r>
            <a:r>
              <a:rPr lang="en-US" sz="3000" dirty="0">
                <a:latin typeface="Lao UI" panose="020B0502040204020203" pitchFamily="34" charset="0"/>
                <a:cs typeface="Lao UI" panose="020B0502040204020203" pitchFamily="34" charset="0"/>
                <a:hlinkClick r:id="rId4"/>
              </a:rPr>
              <a:t>https://</a:t>
            </a:r>
            <a:r>
              <a:rPr lang="en-US" sz="3000" dirty="0" smtClean="0">
                <a:latin typeface="Lao UI" panose="020B0502040204020203" pitchFamily="34" charset="0"/>
                <a:cs typeface="Lao UI" panose="020B0502040204020203" pitchFamily="34" charset="0"/>
                <a:hlinkClick r:id="rId4"/>
              </a:rPr>
              <a:t>coloradosprings.gov/city-clerk/page/city-council-districts</a:t>
            </a:r>
            <a:endParaRPr lang="en-US" sz="3000" dirty="0" smtClean="0">
              <a:latin typeface="Lao UI" panose="020B0502040204020203" pitchFamily="34" charset="0"/>
              <a:cs typeface="Lao UI" panose="020B0502040204020203" pitchFamily="34" charset="0"/>
            </a:endParaRPr>
          </a:p>
          <a:p>
            <a:pPr marL="0" lvl="0" indent="0">
              <a:buNone/>
            </a:pPr>
            <a:endParaRPr lang="en-US" sz="3000" dirty="0">
              <a:latin typeface="Lao UI" panose="020B0502040204020203" pitchFamily="34" charset="0"/>
              <a:cs typeface="Lao UI" panose="020B0502040204020203" pitchFamily="34" charset="0"/>
            </a:endParaRPr>
          </a:p>
          <a:p>
            <a:pPr marL="0" lvl="0" indent="0">
              <a:buNone/>
            </a:pPr>
            <a:r>
              <a:rPr lang="en-US" sz="3000" dirty="0" smtClean="0">
                <a:latin typeface="Lao UI" panose="020B0502040204020203" pitchFamily="34" charset="0"/>
                <a:cs typeface="Lao UI" panose="020B0502040204020203" pitchFamily="34" charset="0"/>
              </a:rPr>
              <a:t>Go </a:t>
            </a:r>
            <a:r>
              <a:rPr lang="en-US" sz="3000" dirty="0">
                <a:latin typeface="Lao UI" panose="020B0502040204020203" pitchFamily="34" charset="0"/>
                <a:cs typeface="Lao UI" panose="020B0502040204020203" pitchFamily="34" charset="0"/>
              </a:rPr>
              <a:t>to </a:t>
            </a:r>
            <a:r>
              <a:rPr lang="en-US" sz="3000" dirty="0">
                <a:latin typeface="Lao UI" panose="020B0502040204020203" pitchFamily="34" charset="0"/>
                <a:cs typeface="Lao UI" panose="020B0502040204020203" pitchFamily="34" charset="0"/>
                <a:hlinkClick r:id="rId5"/>
              </a:rPr>
              <a:t>http://</a:t>
            </a:r>
            <a:r>
              <a:rPr lang="en-US" sz="3000" dirty="0" smtClean="0">
                <a:latin typeface="Lao UI" panose="020B0502040204020203" pitchFamily="34" charset="0"/>
                <a:cs typeface="Lao UI" panose="020B0502040204020203" pitchFamily="34" charset="0"/>
                <a:hlinkClick r:id="rId5"/>
              </a:rPr>
              <a:t>www.govotecolorado.com</a:t>
            </a:r>
            <a:r>
              <a:rPr lang="en-US" sz="3000" dirty="0">
                <a:latin typeface="Lao UI" panose="020B0502040204020203" pitchFamily="34" charset="0"/>
                <a:cs typeface="Lao UI" panose="020B0502040204020203" pitchFamily="34" charset="0"/>
              </a:rPr>
              <a:t> </a:t>
            </a:r>
            <a:r>
              <a:rPr lang="en-US" sz="3000" dirty="0" smtClean="0">
                <a:latin typeface="Lao UI" panose="020B0502040204020203" pitchFamily="34" charset="0"/>
                <a:cs typeface="Lao UI" panose="020B0502040204020203" pitchFamily="34" charset="0"/>
              </a:rPr>
              <a:t>or contact the El Paso County Clerk and Recorder to </a:t>
            </a:r>
            <a:r>
              <a:rPr lang="en-US" sz="3000" dirty="0">
                <a:latin typeface="Lao UI" panose="020B0502040204020203" pitchFamily="34" charset="0"/>
                <a:cs typeface="Lao UI" panose="020B0502040204020203" pitchFamily="34" charset="0"/>
              </a:rPr>
              <a:t>verify </a:t>
            </a:r>
            <a:r>
              <a:rPr lang="en-US" sz="3000" dirty="0" smtClean="0">
                <a:latin typeface="Lao UI" panose="020B0502040204020203" pitchFamily="34" charset="0"/>
                <a:cs typeface="Lao UI" panose="020B0502040204020203" pitchFamily="34" charset="0"/>
              </a:rPr>
              <a:t>your voter registration.</a:t>
            </a:r>
            <a:endParaRPr lang="en-US" sz="3000"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4007766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415852"/>
            <a:ext cx="7620000" cy="762000"/>
          </a:xfrm>
        </p:spPr>
        <p:txBody>
          <a:bodyPr>
            <a:normAutofit/>
          </a:bodyPr>
          <a:lstStyle/>
          <a:p>
            <a:r>
              <a:rPr lang="en-US" dirty="0" smtClean="0">
                <a:solidFill>
                  <a:srgbClr val="0967B0"/>
                </a:solidFill>
                <a:latin typeface="Optima"/>
                <a:cs typeface="Optima"/>
              </a:rPr>
              <a:t>Candidate Packet</a:t>
            </a:r>
            <a:endParaRPr lang="en-US" dirty="0">
              <a:solidFill>
                <a:srgbClr val="0967B0"/>
              </a:solidFill>
              <a:latin typeface="Optima"/>
              <a:cs typeface="Optima"/>
            </a:endParaRPr>
          </a:p>
        </p:txBody>
      </p:sp>
      <p:sp>
        <p:nvSpPr>
          <p:cNvPr id="4" name="Content Placeholder 2"/>
          <p:cNvSpPr>
            <a:spLocks noGrp="1"/>
          </p:cNvSpPr>
          <p:nvPr>
            <p:ph idx="1"/>
          </p:nvPr>
        </p:nvSpPr>
        <p:spPr>
          <a:xfrm>
            <a:off x="761999" y="2286000"/>
            <a:ext cx="7620000" cy="4343400"/>
          </a:xfrm>
        </p:spPr>
        <p:txBody>
          <a:bodyPr>
            <a:normAutofit fontScale="55000" lnSpcReduction="20000"/>
          </a:bodyPr>
          <a:lstStyle/>
          <a:p>
            <a:pPr marL="0" lvl="0" indent="0">
              <a:buNone/>
            </a:pPr>
            <a:r>
              <a:rPr lang="en-US" sz="2900" dirty="0" smtClean="0">
                <a:latin typeface="Lao UI" panose="020B0502040204020203" pitchFamily="34" charset="0"/>
                <a:cs typeface="Lao UI" panose="020B0502040204020203" pitchFamily="34" charset="0"/>
              </a:rPr>
              <a:t>1</a:t>
            </a:r>
            <a:r>
              <a:rPr lang="en-US" sz="2900" dirty="0">
                <a:latin typeface="Lao UI" panose="020B0502040204020203" pitchFamily="34" charset="0"/>
                <a:cs typeface="Lao UI" panose="020B0502040204020203" pitchFamily="34" charset="0"/>
              </a:rPr>
              <a:t>.	Candidate Information to run for District City Council Member</a:t>
            </a:r>
          </a:p>
          <a:p>
            <a:pPr marL="0" lvl="0" indent="0">
              <a:buNone/>
            </a:pPr>
            <a:r>
              <a:rPr lang="en-US" sz="2900" dirty="0">
                <a:latin typeface="Lao UI" panose="020B0502040204020203" pitchFamily="34" charset="0"/>
                <a:cs typeface="Lao UI" panose="020B0502040204020203" pitchFamily="34" charset="0"/>
              </a:rPr>
              <a:t>2.	</a:t>
            </a:r>
            <a:r>
              <a:rPr lang="en-US" sz="2900" b="1" dirty="0">
                <a:latin typeface="Lao UI" panose="020B0502040204020203" pitchFamily="34" charset="0"/>
                <a:cs typeface="Lao UI" panose="020B0502040204020203" pitchFamily="34" charset="0"/>
              </a:rPr>
              <a:t>Candidate/Committee Contact Information</a:t>
            </a:r>
          </a:p>
          <a:p>
            <a:pPr marL="0" lvl="0" indent="0">
              <a:buNone/>
            </a:pPr>
            <a:r>
              <a:rPr lang="en-US" sz="2900" dirty="0">
                <a:latin typeface="Lao UI" panose="020B0502040204020203" pitchFamily="34" charset="0"/>
                <a:cs typeface="Lao UI" panose="020B0502040204020203" pitchFamily="34" charset="0"/>
              </a:rPr>
              <a:t>3.	2021 General Municipal Election Mail Ballot Plan</a:t>
            </a:r>
          </a:p>
          <a:p>
            <a:pPr marL="0" lvl="0" indent="0">
              <a:buNone/>
            </a:pPr>
            <a:r>
              <a:rPr lang="en-US" sz="2900" dirty="0">
                <a:latin typeface="Lao UI" panose="020B0502040204020203" pitchFamily="34" charset="0"/>
                <a:cs typeface="Lao UI" panose="020B0502040204020203" pitchFamily="34" charset="0"/>
              </a:rPr>
              <a:t>4.	Maps of Colorado Springs City Council Districts</a:t>
            </a:r>
          </a:p>
          <a:p>
            <a:pPr marL="0" lvl="0" indent="0">
              <a:buNone/>
            </a:pPr>
            <a:r>
              <a:rPr lang="en-US" sz="2900" dirty="0">
                <a:latin typeface="Lao UI" panose="020B0502040204020203" pitchFamily="34" charset="0"/>
                <a:cs typeface="Lao UI" panose="020B0502040204020203" pitchFamily="34" charset="0"/>
              </a:rPr>
              <a:t>5.	Instructions to Circulators of a Petition</a:t>
            </a:r>
          </a:p>
          <a:p>
            <a:pPr marL="0" lvl="0" indent="0">
              <a:buNone/>
            </a:pPr>
            <a:r>
              <a:rPr lang="en-US" sz="2900" dirty="0">
                <a:latin typeface="Lao UI" panose="020B0502040204020203" pitchFamily="34" charset="0"/>
                <a:cs typeface="Lao UI" panose="020B0502040204020203" pitchFamily="34" charset="0"/>
              </a:rPr>
              <a:t>6.	</a:t>
            </a:r>
            <a:r>
              <a:rPr lang="en-US" sz="2900" b="1" dirty="0">
                <a:latin typeface="Lao UI" panose="020B0502040204020203" pitchFamily="34" charset="0"/>
                <a:cs typeface="Lao UI" panose="020B0502040204020203" pitchFamily="34" charset="0"/>
              </a:rPr>
              <a:t>Four (4) Nomination Petitions for District City Council Member.</a:t>
            </a:r>
          </a:p>
          <a:p>
            <a:pPr marL="0" lvl="0" indent="0">
              <a:buNone/>
            </a:pPr>
            <a:r>
              <a:rPr lang="en-US" sz="2900" dirty="0">
                <a:latin typeface="Lao UI" panose="020B0502040204020203" pitchFamily="34" charset="0"/>
                <a:cs typeface="Lao UI" panose="020B0502040204020203" pitchFamily="34" charset="0"/>
              </a:rPr>
              <a:t>7.	</a:t>
            </a:r>
            <a:r>
              <a:rPr lang="en-US" sz="2900" u="sng" dirty="0">
                <a:latin typeface="Lao UI" panose="020B0502040204020203" pitchFamily="34" charset="0"/>
                <a:cs typeface="Lao UI" panose="020B0502040204020203" pitchFamily="34" charset="0"/>
              </a:rPr>
              <a:t>Withdrawal of </a:t>
            </a:r>
            <a:r>
              <a:rPr lang="en-US" sz="2900" u="sng" dirty="0" smtClean="0">
                <a:latin typeface="Lao UI" panose="020B0502040204020203" pitchFamily="34" charset="0"/>
                <a:cs typeface="Lao UI" panose="020B0502040204020203" pitchFamily="34" charset="0"/>
              </a:rPr>
              <a:t>Candidacy Document</a:t>
            </a:r>
            <a:endParaRPr lang="en-US" sz="2900" u="sng" dirty="0">
              <a:latin typeface="Lao UI" panose="020B0502040204020203" pitchFamily="34" charset="0"/>
              <a:cs typeface="Lao UI" panose="020B0502040204020203" pitchFamily="34" charset="0"/>
            </a:endParaRPr>
          </a:p>
          <a:p>
            <a:pPr marL="0" lvl="0" indent="0">
              <a:buNone/>
            </a:pPr>
            <a:r>
              <a:rPr lang="en-US" sz="2900" dirty="0">
                <a:latin typeface="Lao UI" panose="020B0502040204020203" pitchFamily="34" charset="0"/>
                <a:cs typeface="Lao UI" panose="020B0502040204020203" pitchFamily="34" charset="0"/>
              </a:rPr>
              <a:t>8.	</a:t>
            </a:r>
            <a:r>
              <a:rPr lang="en-US" sz="2900" b="1" dirty="0">
                <a:latin typeface="Lao UI" panose="020B0502040204020203" pitchFamily="34" charset="0"/>
                <a:cs typeface="Lao UI" panose="020B0502040204020203" pitchFamily="34" charset="0"/>
              </a:rPr>
              <a:t>Affidavit of Independent Candidacy for District Council Member</a:t>
            </a:r>
          </a:p>
          <a:p>
            <a:pPr marL="0" lvl="0" indent="0">
              <a:buNone/>
            </a:pPr>
            <a:r>
              <a:rPr lang="en-US" sz="2900" dirty="0">
                <a:latin typeface="Lao UI" panose="020B0502040204020203" pitchFamily="34" charset="0"/>
                <a:cs typeface="Lao UI" panose="020B0502040204020203" pitchFamily="34" charset="0"/>
              </a:rPr>
              <a:t>9.	</a:t>
            </a:r>
            <a:r>
              <a:rPr lang="en-US" sz="2900" b="1" dirty="0">
                <a:latin typeface="Lao UI" panose="020B0502040204020203" pitchFamily="34" charset="0"/>
                <a:cs typeface="Lao UI" panose="020B0502040204020203" pitchFamily="34" charset="0"/>
              </a:rPr>
              <a:t>Disclosure of Substantial Private Business Interests</a:t>
            </a:r>
          </a:p>
          <a:p>
            <a:pPr marL="0" lvl="0" indent="0">
              <a:buNone/>
            </a:pPr>
            <a:r>
              <a:rPr lang="en-US" sz="2900" dirty="0">
                <a:latin typeface="Lao UI" panose="020B0502040204020203" pitchFamily="34" charset="0"/>
                <a:cs typeface="Lao UI" panose="020B0502040204020203" pitchFamily="34" charset="0"/>
              </a:rPr>
              <a:t>10.	Applications for Revocable Permit for Small and </a:t>
            </a:r>
            <a:r>
              <a:rPr lang="en-US" sz="2900" dirty="0" smtClean="0">
                <a:latin typeface="Lao UI" panose="020B0502040204020203" pitchFamily="34" charset="0"/>
                <a:cs typeface="Lao UI" panose="020B0502040204020203" pitchFamily="34" charset="0"/>
              </a:rPr>
              <a:t>Large Temporary </a:t>
            </a:r>
            <a:r>
              <a:rPr lang="en-US" sz="2900" dirty="0">
                <a:latin typeface="Lao UI" panose="020B0502040204020203" pitchFamily="34" charset="0"/>
                <a:cs typeface="Lao UI" panose="020B0502040204020203" pitchFamily="34" charset="0"/>
              </a:rPr>
              <a:t>Signs </a:t>
            </a:r>
            <a:r>
              <a:rPr lang="en-US" sz="2900" dirty="0" smtClean="0">
                <a:latin typeface="Lao UI" panose="020B0502040204020203" pitchFamily="34" charset="0"/>
                <a:cs typeface="Lao UI" panose="020B0502040204020203" pitchFamily="34" charset="0"/>
              </a:rPr>
              <a:t>	and Temporary </a:t>
            </a:r>
            <a:r>
              <a:rPr lang="en-US" sz="2900" dirty="0">
                <a:latin typeface="Lao UI" panose="020B0502040204020203" pitchFamily="34" charset="0"/>
                <a:cs typeface="Lao UI" panose="020B0502040204020203" pitchFamily="34" charset="0"/>
              </a:rPr>
              <a:t>Sign Regulations</a:t>
            </a:r>
          </a:p>
          <a:p>
            <a:pPr marL="0" lvl="0" indent="0">
              <a:buNone/>
            </a:pPr>
            <a:r>
              <a:rPr lang="en-US" sz="2900" dirty="0">
                <a:latin typeface="Lao UI" panose="020B0502040204020203" pitchFamily="34" charset="0"/>
                <a:cs typeface="Lao UI" panose="020B0502040204020203" pitchFamily="34" charset="0"/>
              </a:rPr>
              <a:t>11.	Campaign Finance Disclosure Requirements Summary and </a:t>
            </a:r>
            <a:r>
              <a:rPr lang="en-US" sz="2900" dirty="0" smtClean="0">
                <a:latin typeface="Lao UI" panose="020B0502040204020203" pitchFamily="34" charset="0"/>
                <a:cs typeface="Lao UI" panose="020B0502040204020203" pitchFamily="34" charset="0"/>
              </a:rPr>
              <a:t>Frequently 	Asked </a:t>
            </a:r>
            <a:r>
              <a:rPr lang="en-US" sz="2900" dirty="0">
                <a:latin typeface="Lao UI" panose="020B0502040204020203" pitchFamily="34" charset="0"/>
                <a:cs typeface="Lao UI" panose="020B0502040204020203" pitchFamily="34" charset="0"/>
              </a:rPr>
              <a:t>Questions</a:t>
            </a:r>
          </a:p>
          <a:p>
            <a:pPr marL="0" lvl="0" indent="0">
              <a:buNone/>
            </a:pPr>
            <a:r>
              <a:rPr lang="en-US" sz="2900" dirty="0">
                <a:latin typeface="Lao UI" panose="020B0502040204020203" pitchFamily="34" charset="0"/>
                <a:cs typeface="Lao UI" panose="020B0502040204020203" pitchFamily="34" charset="0"/>
              </a:rPr>
              <a:t>12.	</a:t>
            </a:r>
            <a:r>
              <a:rPr lang="en-US" sz="2900" b="1" dirty="0">
                <a:latin typeface="Lao UI" panose="020B0502040204020203" pitchFamily="34" charset="0"/>
                <a:cs typeface="Lao UI" panose="020B0502040204020203" pitchFamily="34" charset="0"/>
              </a:rPr>
              <a:t>Campaign Finance Electronic Filing Authorization form</a:t>
            </a:r>
          </a:p>
          <a:p>
            <a:pPr marL="0" lvl="0" indent="0">
              <a:buNone/>
            </a:pPr>
            <a:r>
              <a:rPr lang="en-US" sz="2900" dirty="0">
                <a:latin typeface="Lao UI" panose="020B0502040204020203" pitchFamily="34" charset="0"/>
                <a:cs typeface="Lao UI" panose="020B0502040204020203" pitchFamily="34" charset="0"/>
              </a:rPr>
              <a:t>13.	</a:t>
            </a:r>
            <a:r>
              <a:rPr lang="en-US" sz="2900" b="1" dirty="0">
                <a:latin typeface="Lao UI" panose="020B0502040204020203" pitchFamily="34" charset="0"/>
                <a:cs typeface="Lao UI" panose="020B0502040204020203" pitchFamily="34" charset="0"/>
              </a:rPr>
              <a:t>Report of Contributions and Expenditures</a:t>
            </a:r>
          </a:p>
          <a:p>
            <a:pPr marL="0" lvl="0" indent="0">
              <a:buNone/>
            </a:pPr>
            <a:r>
              <a:rPr lang="en-US" sz="2900" dirty="0">
                <a:latin typeface="Lao UI" panose="020B0502040204020203" pitchFamily="34" charset="0"/>
                <a:cs typeface="Lao UI" panose="020B0502040204020203" pitchFamily="34" charset="0"/>
              </a:rPr>
              <a:t>14.	Campaign Finance Electronic Filing User Guide</a:t>
            </a: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517362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685800" y="1447800"/>
            <a:ext cx="7620000" cy="838200"/>
          </a:xfrm>
        </p:spPr>
        <p:txBody>
          <a:bodyPr>
            <a:normAutofit/>
          </a:bodyPr>
          <a:lstStyle/>
          <a:p>
            <a:r>
              <a:rPr lang="en-US" sz="4000" dirty="0">
                <a:solidFill>
                  <a:srgbClr val="0967B0"/>
                </a:solidFill>
                <a:latin typeface="Optima"/>
                <a:cs typeface="Optima"/>
              </a:rPr>
              <a:t>Nomination Petitions</a:t>
            </a:r>
          </a:p>
        </p:txBody>
      </p:sp>
      <p:sp>
        <p:nvSpPr>
          <p:cNvPr id="4" name="Content Placeholder 2"/>
          <p:cNvSpPr>
            <a:spLocks noGrp="1"/>
          </p:cNvSpPr>
          <p:nvPr>
            <p:ph idx="1"/>
          </p:nvPr>
        </p:nvSpPr>
        <p:spPr>
          <a:xfrm>
            <a:off x="533400" y="2590800"/>
            <a:ext cx="7924800" cy="3962400"/>
          </a:xfrm>
        </p:spPr>
        <p:txBody>
          <a:bodyPr>
            <a:normAutofit lnSpcReduction="10000"/>
          </a:bodyPr>
          <a:lstStyle/>
          <a:p>
            <a:pPr lvl="0">
              <a:buFont typeface="Wingdings" panose="05000000000000000000" pitchFamily="2" charset="2"/>
              <a:buChar char="§"/>
            </a:pPr>
            <a:r>
              <a:rPr lang="en-US" sz="3000" dirty="0">
                <a:latin typeface="Lao UI" panose="020B0502040204020203" pitchFamily="34" charset="0"/>
                <a:cs typeface="Lao UI" panose="020B0502040204020203" pitchFamily="34" charset="0"/>
              </a:rPr>
              <a:t>Candidates for the </a:t>
            </a:r>
            <a:r>
              <a:rPr lang="en-US" sz="3000" dirty="0" smtClean="0">
                <a:latin typeface="Lao UI" panose="020B0502040204020203" pitchFamily="34" charset="0"/>
                <a:cs typeface="Lao UI" panose="020B0502040204020203" pitchFamily="34" charset="0"/>
              </a:rPr>
              <a:t>District City Councilmember must </a:t>
            </a:r>
            <a:r>
              <a:rPr lang="en-US" sz="3000" dirty="0">
                <a:latin typeface="Lao UI" panose="020B0502040204020203" pitchFamily="34" charset="0"/>
                <a:cs typeface="Lao UI" panose="020B0502040204020203" pitchFamily="34" charset="0"/>
              </a:rPr>
              <a:t>be nominated by </a:t>
            </a:r>
            <a:r>
              <a:rPr lang="en-US" sz="3000" dirty="0" smtClean="0">
                <a:latin typeface="Lao UI" panose="020B0502040204020203" pitchFamily="34" charset="0"/>
                <a:cs typeface="Lao UI" panose="020B0502040204020203" pitchFamily="34" charset="0"/>
              </a:rPr>
              <a:t>petition(s) containing </a:t>
            </a:r>
            <a:r>
              <a:rPr lang="en-US" sz="3000" dirty="0">
                <a:latin typeface="Lao UI" panose="020B0502040204020203" pitchFamily="34" charset="0"/>
                <a:cs typeface="Lao UI" panose="020B0502040204020203" pitchFamily="34" charset="0"/>
              </a:rPr>
              <a:t>at least 5</a:t>
            </a:r>
            <a:r>
              <a:rPr lang="en-US" sz="3000" dirty="0" smtClean="0">
                <a:latin typeface="Lao UI" panose="020B0502040204020203" pitchFamily="34" charset="0"/>
                <a:cs typeface="Lao UI" panose="020B0502040204020203" pitchFamily="34" charset="0"/>
              </a:rPr>
              <a:t>0 </a:t>
            </a:r>
            <a:r>
              <a:rPr lang="en-US" sz="3000" dirty="0">
                <a:latin typeface="Lao UI" panose="020B0502040204020203" pitchFamily="34" charset="0"/>
                <a:cs typeface="Lao UI" panose="020B0502040204020203" pitchFamily="34" charset="0"/>
              </a:rPr>
              <a:t>verified</a:t>
            </a:r>
            <a:r>
              <a:rPr lang="en-US" sz="3000" b="1" dirty="0">
                <a:latin typeface="Lao UI" panose="020B0502040204020203" pitchFamily="34" charset="0"/>
                <a:cs typeface="Lao UI" panose="020B0502040204020203" pitchFamily="34" charset="0"/>
              </a:rPr>
              <a:t> </a:t>
            </a:r>
            <a:r>
              <a:rPr lang="en-US" sz="3000" dirty="0">
                <a:latin typeface="Lao UI" panose="020B0502040204020203" pitchFamily="34" charset="0"/>
                <a:cs typeface="Lao UI" panose="020B0502040204020203" pitchFamily="34" charset="0"/>
              </a:rPr>
              <a:t>signatures of registered electors </a:t>
            </a:r>
            <a:r>
              <a:rPr lang="en-US" sz="3000" dirty="0" smtClean="0">
                <a:latin typeface="Lao UI" panose="020B0502040204020203" pitchFamily="34" charset="0"/>
                <a:cs typeface="Lao UI" panose="020B0502040204020203" pitchFamily="34" charset="0"/>
              </a:rPr>
              <a:t>who reside  in the Colorado Springs city boundary and within the same Council District as the candidate seeking nomination.</a:t>
            </a:r>
            <a:endParaRPr lang="en-US" sz="3000" dirty="0">
              <a:latin typeface="Lao UI" panose="020B0502040204020203" pitchFamily="34" charset="0"/>
              <a:cs typeface="Lao UI" panose="020B0502040204020203" pitchFamily="34" charset="0"/>
            </a:endParaRPr>
          </a:p>
          <a:p>
            <a:pPr lvl="0">
              <a:buFont typeface="Wingdings" panose="05000000000000000000" pitchFamily="2" charset="2"/>
              <a:buChar char="§"/>
            </a:pPr>
            <a:r>
              <a:rPr lang="en-US" sz="3000" dirty="0" smtClean="0">
                <a:latin typeface="Lao UI" panose="020B0502040204020203" pitchFamily="34" charset="0"/>
                <a:cs typeface="Lao UI" panose="020B0502040204020203" pitchFamily="34" charset="0"/>
              </a:rPr>
              <a:t>All candidates </a:t>
            </a:r>
            <a:r>
              <a:rPr lang="en-US" sz="3000" dirty="0">
                <a:latin typeface="Lao UI" panose="020B0502040204020203" pitchFamily="34" charset="0"/>
                <a:cs typeface="Lao UI" panose="020B0502040204020203" pitchFamily="34" charset="0"/>
              </a:rPr>
              <a:t>should acquire more than </a:t>
            </a:r>
            <a:r>
              <a:rPr lang="en-US" sz="3000" dirty="0" smtClean="0">
                <a:latin typeface="Lao UI" panose="020B0502040204020203" pitchFamily="34" charset="0"/>
                <a:cs typeface="Lao UI" panose="020B0502040204020203" pitchFamily="34" charset="0"/>
              </a:rPr>
              <a:t>  the </a:t>
            </a:r>
            <a:r>
              <a:rPr lang="en-US" sz="3000" dirty="0">
                <a:latin typeface="Lao UI" panose="020B0502040204020203" pitchFamily="34" charset="0"/>
                <a:cs typeface="Lao UI" panose="020B0502040204020203" pitchFamily="34" charset="0"/>
              </a:rPr>
              <a:t>minimum number of </a:t>
            </a:r>
            <a:r>
              <a:rPr lang="en-US" sz="3000" dirty="0" smtClean="0">
                <a:latin typeface="Lao UI" panose="020B0502040204020203" pitchFamily="34" charset="0"/>
                <a:cs typeface="Lao UI" panose="020B0502040204020203" pitchFamily="34" charset="0"/>
              </a:rPr>
              <a:t>signatures.</a:t>
            </a:r>
            <a:endParaRPr lang="en-US" sz="3000"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3428614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2000" y="1255980"/>
            <a:ext cx="7620000" cy="838200"/>
          </a:xfrm>
        </p:spPr>
        <p:txBody>
          <a:bodyPr>
            <a:normAutofit/>
          </a:bodyPr>
          <a:lstStyle/>
          <a:p>
            <a:r>
              <a:rPr lang="en-US" sz="4000" dirty="0">
                <a:solidFill>
                  <a:srgbClr val="0967B0"/>
                </a:solidFill>
                <a:latin typeface="Optima"/>
                <a:cs typeface="Optima"/>
              </a:rPr>
              <a:t>Nomination Petitions</a:t>
            </a:r>
          </a:p>
        </p:txBody>
      </p:sp>
      <p:pic>
        <p:nvPicPr>
          <p:cNvPr id="2" name="Content Placeholder 1"/>
          <p:cNvPicPr>
            <a:picLocks noGrp="1" noChangeAspect="1"/>
          </p:cNvPicPr>
          <p:nvPr>
            <p:ph idx="1"/>
          </p:nvPr>
        </p:nvPicPr>
        <p:blipFill>
          <a:blip r:embed="rId4"/>
          <a:stretch>
            <a:fillRect/>
          </a:stretch>
        </p:blipFill>
        <p:spPr>
          <a:xfrm>
            <a:off x="1577798" y="1905000"/>
            <a:ext cx="6152834" cy="4876800"/>
          </a:xfrm>
          <a:prstGeom prst="rect">
            <a:avLst/>
          </a:prstGeom>
        </p:spPr>
      </p:pic>
    </p:spTree>
    <p:extLst>
      <p:ext uri="{BB962C8B-B14F-4D97-AF65-F5344CB8AC3E}">
        <p14:creationId xmlns:p14="http://schemas.microsoft.com/office/powerpoint/2010/main" val="191267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1427575"/>
            <a:ext cx="7620000" cy="838200"/>
          </a:xfrm>
        </p:spPr>
        <p:txBody>
          <a:bodyPr>
            <a:normAutofit/>
          </a:bodyPr>
          <a:lstStyle/>
          <a:p>
            <a:r>
              <a:rPr lang="en-US" dirty="0">
                <a:solidFill>
                  <a:srgbClr val="0967B0"/>
                </a:solidFill>
                <a:latin typeface="Optima"/>
                <a:cs typeface="Optima"/>
              </a:rPr>
              <a:t>Nomination Petitions</a:t>
            </a:r>
          </a:p>
        </p:txBody>
      </p:sp>
      <p:sp>
        <p:nvSpPr>
          <p:cNvPr id="4" name="Content Placeholder 2"/>
          <p:cNvSpPr>
            <a:spLocks noGrp="1"/>
          </p:cNvSpPr>
          <p:nvPr>
            <p:ph idx="1"/>
          </p:nvPr>
        </p:nvSpPr>
        <p:spPr>
          <a:xfrm>
            <a:off x="533400" y="2590800"/>
            <a:ext cx="7620000" cy="3962400"/>
          </a:xfrm>
        </p:spPr>
        <p:txBody>
          <a:bodyPr>
            <a:normAutofit/>
          </a:bodyPr>
          <a:lstStyle/>
          <a:p>
            <a:pPr>
              <a:buFont typeface="Wingdings" panose="05000000000000000000" pitchFamily="2" charset="2"/>
              <a:buChar char="§"/>
            </a:pPr>
            <a:r>
              <a:rPr lang="en-US" sz="3000" dirty="0">
                <a:latin typeface="Lao UI" panose="020B0502040204020203" pitchFamily="34" charset="0"/>
                <a:cs typeface="Lao UI" panose="020B0502040204020203" pitchFamily="34" charset="0"/>
              </a:rPr>
              <a:t>No registered elector may sign more than one Nominating Petition for a </a:t>
            </a:r>
            <a:r>
              <a:rPr lang="en-US" sz="3000" dirty="0" smtClean="0">
                <a:latin typeface="Lao UI" panose="020B0502040204020203" pitchFamily="34" charset="0"/>
                <a:cs typeface="Lao UI" panose="020B0502040204020203" pitchFamily="34" charset="0"/>
              </a:rPr>
              <a:t>District City Councilmember candidate.</a:t>
            </a:r>
            <a:endParaRPr lang="en-US" sz="3000" dirty="0">
              <a:latin typeface="Lao UI" panose="020B0502040204020203" pitchFamily="34" charset="0"/>
              <a:cs typeface="Lao UI" panose="020B0502040204020203" pitchFamily="34" charset="0"/>
            </a:endParaRPr>
          </a:p>
          <a:p>
            <a:pPr>
              <a:buFont typeface="Wingdings" panose="05000000000000000000" pitchFamily="2" charset="2"/>
              <a:buChar char="§"/>
            </a:pPr>
            <a:r>
              <a:rPr lang="en-US" sz="3000" dirty="0">
                <a:latin typeface="Lao UI" panose="020B0502040204020203" pitchFamily="34" charset="0"/>
                <a:cs typeface="Lao UI" panose="020B0502040204020203" pitchFamily="34" charset="0"/>
              </a:rPr>
              <a:t>Nomination </a:t>
            </a:r>
            <a:r>
              <a:rPr lang="en-US" sz="3000" dirty="0" smtClean="0">
                <a:latin typeface="Lao UI" panose="020B0502040204020203" pitchFamily="34" charset="0"/>
                <a:cs typeface="Lao UI" panose="020B0502040204020203" pitchFamily="34" charset="0"/>
              </a:rPr>
              <a:t>Petitions </a:t>
            </a:r>
            <a:r>
              <a:rPr lang="en-US" sz="3000" dirty="0">
                <a:latin typeface="Lao UI" panose="020B0502040204020203" pitchFamily="34" charset="0"/>
                <a:cs typeface="Lao UI" panose="020B0502040204020203" pitchFamily="34" charset="0"/>
              </a:rPr>
              <a:t>will be available </a:t>
            </a:r>
            <a:r>
              <a:rPr lang="en-US" sz="3000" dirty="0" smtClean="0">
                <a:latin typeface="Lao UI" panose="020B0502040204020203" pitchFamily="34" charset="0"/>
                <a:cs typeface="Lao UI" panose="020B0502040204020203" pitchFamily="34" charset="0"/>
              </a:rPr>
              <a:t>beginning on January 4, 2021 </a:t>
            </a:r>
            <a:r>
              <a:rPr lang="en-US" sz="3000" dirty="0">
                <a:latin typeface="Lao UI" panose="020B0502040204020203" pitchFamily="34" charset="0"/>
                <a:cs typeface="Lao UI" panose="020B0502040204020203" pitchFamily="34" charset="0"/>
              </a:rPr>
              <a:t>in the City Clerk’s Office, 30 S. Nevada Ave., Suite </a:t>
            </a:r>
            <a:r>
              <a:rPr lang="en-US" sz="3000" dirty="0" smtClean="0">
                <a:latin typeface="Lao UI" panose="020B0502040204020203" pitchFamily="34" charset="0"/>
                <a:cs typeface="Lao UI" panose="020B0502040204020203" pitchFamily="34" charset="0"/>
              </a:rPr>
              <a:t>101.</a:t>
            </a:r>
            <a:endParaRPr lang="en-US" sz="3000" dirty="0">
              <a:latin typeface="Lao UI" panose="020B0502040204020203" pitchFamily="34" charset="0"/>
              <a:cs typeface="Lao UI" panose="020B0502040204020203" pitchFamily="34" charset="0"/>
            </a:endParaRPr>
          </a:p>
          <a:p>
            <a:pPr>
              <a:buFont typeface="Courier New"/>
              <a:buChar char="o"/>
            </a:pP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3291315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427575"/>
            <a:ext cx="7620000" cy="1087025"/>
          </a:xfrm>
        </p:spPr>
        <p:txBody>
          <a:bodyPr>
            <a:normAutofit/>
          </a:bodyPr>
          <a:lstStyle/>
          <a:p>
            <a:r>
              <a:rPr lang="en-US" sz="4000" dirty="0" smtClean="0">
                <a:solidFill>
                  <a:srgbClr val="0967B0"/>
                </a:solidFill>
                <a:latin typeface="Optima"/>
                <a:cs typeface="Optima"/>
              </a:rPr>
              <a:t>Agenda</a:t>
            </a:r>
            <a:endParaRPr lang="en-US" sz="4000" dirty="0">
              <a:solidFill>
                <a:srgbClr val="0967B0"/>
              </a:solidFill>
              <a:latin typeface="Optima"/>
              <a:cs typeface="Optima"/>
            </a:endParaRPr>
          </a:p>
        </p:txBody>
      </p:sp>
      <p:sp>
        <p:nvSpPr>
          <p:cNvPr id="4" name="Content Placeholder 2"/>
          <p:cNvSpPr>
            <a:spLocks noGrp="1"/>
          </p:cNvSpPr>
          <p:nvPr>
            <p:ph idx="1"/>
          </p:nvPr>
        </p:nvSpPr>
        <p:spPr>
          <a:xfrm>
            <a:off x="533399" y="2636688"/>
            <a:ext cx="8077200" cy="3962400"/>
          </a:xfrm>
        </p:spPr>
        <p:txBody>
          <a:bodyPr>
            <a:normAutofit fontScale="92500" lnSpcReduction="10000"/>
          </a:bodyPr>
          <a:lstStyle/>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Welcome</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April 6, 2021 General Municipal Election Introduction</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Mayor </a:t>
            </a:r>
            <a:r>
              <a:rPr lang="en-US" dirty="0" err="1" smtClean="0">
                <a:latin typeface="Lao UI" panose="020B0502040204020203" pitchFamily="34" charset="0"/>
                <a:cs typeface="Lao UI" panose="020B0502040204020203" pitchFamily="34" charset="0"/>
              </a:rPr>
              <a:t>Suthers</a:t>
            </a:r>
            <a:r>
              <a:rPr lang="en-US" dirty="0" smtClean="0">
                <a:latin typeface="Lao UI" panose="020B0502040204020203" pitchFamily="34" charset="0"/>
                <a:cs typeface="Lao UI" panose="020B0502040204020203" pitchFamily="34" charset="0"/>
              </a:rPr>
              <a:t> - Information on Form of Government</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Structure of City Council</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President Pro Tem Tom Strand - Councilmember Duties and Presentation</a:t>
            </a:r>
          </a:p>
          <a:p>
            <a:pPr>
              <a:buFont typeface="Wingdings" panose="05000000000000000000" pitchFamily="2" charset="2"/>
              <a:buChar char="§"/>
            </a:pPr>
            <a:endParaRPr lang="en-US" dirty="0" smtClean="0">
              <a:latin typeface="Lao UI" panose="020B0502040204020203" pitchFamily="34" charset="0"/>
              <a:cs typeface="Lao UI" panose="020B0502040204020203" pitchFamily="34" charset="0"/>
            </a:endParaRPr>
          </a:p>
          <a:p>
            <a:pPr>
              <a:buFont typeface="Courier New"/>
              <a:buChar char="o"/>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4140394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1431533"/>
            <a:ext cx="7620000" cy="838200"/>
          </a:xfrm>
        </p:spPr>
        <p:txBody>
          <a:bodyPr>
            <a:normAutofit/>
          </a:bodyPr>
          <a:lstStyle/>
          <a:p>
            <a:r>
              <a:rPr lang="en-US" sz="4000" dirty="0">
                <a:solidFill>
                  <a:srgbClr val="0967B0"/>
                </a:solidFill>
                <a:latin typeface="Optima"/>
                <a:cs typeface="Optima"/>
              </a:rPr>
              <a:t>Nomination Petitions</a:t>
            </a:r>
          </a:p>
        </p:txBody>
      </p:sp>
      <p:sp>
        <p:nvSpPr>
          <p:cNvPr id="4" name="Content Placeholder 2"/>
          <p:cNvSpPr>
            <a:spLocks noGrp="1"/>
          </p:cNvSpPr>
          <p:nvPr>
            <p:ph idx="1"/>
          </p:nvPr>
        </p:nvSpPr>
        <p:spPr>
          <a:xfrm>
            <a:off x="533399" y="2514600"/>
            <a:ext cx="8153401" cy="3962400"/>
          </a:xfrm>
        </p:spPr>
        <p:txBody>
          <a:bodyPr>
            <a:normAutofit/>
          </a:bodyPr>
          <a:lstStyle/>
          <a:p>
            <a:pPr lvl="0">
              <a:buFont typeface="Wingdings" panose="05000000000000000000" pitchFamily="2" charset="2"/>
              <a:buChar char="§"/>
            </a:pPr>
            <a:r>
              <a:rPr lang="en-US" sz="3000" dirty="0">
                <a:latin typeface="Lao UI" panose="020B0502040204020203" pitchFamily="34" charset="0"/>
                <a:cs typeface="Lao UI" panose="020B0502040204020203" pitchFamily="34" charset="0"/>
              </a:rPr>
              <a:t>Nomination </a:t>
            </a:r>
            <a:r>
              <a:rPr lang="en-US" sz="3000" dirty="0" smtClean="0">
                <a:latin typeface="Lao UI" panose="020B0502040204020203" pitchFamily="34" charset="0"/>
                <a:cs typeface="Lao UI" panose="020B0502040204020203" pitchFamily="34" charset="0"/>
              </a:rPr>
              <a:t>Petitions </a:t>
            </a:r>
            <a:r>
              <a:rPr lang="en-US" sz="3000" dirty="0">
                <a:latin typeface="Lao UI" panose="020B0502040204020203" pitchFamily="34" charset="0"/>
                <a:cs typeface="Lao UI" panose="020B0502040204020203" pitchFamily="34" charset="0"/>
              </a:rPr>
              <a:t>may be circulated and signed </a:t>
            </a:r>
            <a:r>
              <a:rPr lang="en-US" sz="3000" dirty="0" smtClean="0">
                <a:latin typeface="Lao UI" panose="020B0502040204020203" pitchFamily="34" charset="0"/>
                <a:cs typeface="Lao UI" panose="020B0502040204020203" pitchFamily="34" charset="0"/>
              </a:rPr>
              <a:t>beginning January </a:t>
            </a:r>
            <a:r>
              <a:rPr lang="en-US" sz="3000" dirty="0">
                <a:latin typeface="Lao UI" panose="020B0502040204020203" pitchFamily="34" charset="0"/>
                <a:cs typeface="Lao UI" panose="020B0502040204020203" pitchFamily="34" charset="0"/>
              </a:rPr>
              <a:t>4</a:t>
            </a:r>
            <a:r>
              <a:rPr lang="en-US" sz="3000" dirty="0" smtClean="0">
                <a:latin typeface="Lao UI" panose="020B0502040204020203" pitchFamily="34" charset="0"/>
                <a:cs typeface="Lao UI" panose="020B0502040204020203" pitchFamily="34" charset="0"/>
              </a:rPr>
              <a:t>, 2021 </a:t>
            </a:r>
            <a:r>
              <a:rPr lang="en-US" sz="3000" dirty="0">
                <a:latin typeface="Lao UI" panose="020B0502040204020203" pitchFamily="34" charset="0"/>
                <a:cs typeface="Lao UI" panose="020B0502040204020203" pitchFamily="34" charset="0"/>
              </a:rPr>
              <a:t>and ending </a:t>
            </a:r>
            <a:r>
              <a:rPr lang="en-US" sz="3000" dirty="0" smtClean="0">
                <a:latin typeface="Lao UI" panose="020B0502040204020203" pitchFamily="34" charset="0"/>
                <a:cs typeface="Lao UI" panose="020B0502040204020203" pitchFamily="34" charset="0"/>
              </a:rPr>
              <a:t>at 5:00 p.m</a:t>
            </a:r>
            <a:r>
              <a:rPr lang="en-US" sz="3000" dirty="0">
                <a:latin typeface="Lao UI" panose="020B0502040204020203" pitchFamily="34" charset="0"/>
                <a:cs typeface="Lao UI" panose="020B0502040204020203" pitchFamily="34" charset="0"/>
              </a:rPr>
              <a:t>.</a:t>
            </a:r>
            <a:r>
              <a:rPr lang="en-US" sz="3000" dirty="0" smtClean="0">
                <a:latin typeface="Lao UI" panose="020B0502040204020203" pitchFamily="34" charset="0"/>
                <a:cs typeface="Lao UI" panose="020B0502040204020203" pitchFamily="34" charset="0"/>
              </a:rPr>
              <a:t> on January 25, 2021.</a:t>
            </a:r>
            <a:endParaRPr lang="en-US" sz="3000" dirty="0">
              <a:latin typeface="Lao UI" panose="020B0502040204020203" pitchFamily="34" charset="0"/>
              <a:cs typeface="Lao UI" panose="020B0502040204020203" pitchFamily="34" charset="0"/>
            </a:endParaRPr>
          </a:p>
          <a:p>
            <a:pPr>
              <a:buFont typeface="Wingdings" panose="05000000000000000000" pitchFamily="2" charset="2"/>
              <a:buChar char="§"/>
            </a:pPr>
            <a:r>
              <a:rPr lang="en-US" sz="3000" dirty="0">
                <a:latin typeface="Lao UI" panose="020B0502040204020203" pitchFamily="34" charset="0"/>
                <a:cs typeface="Lao UI" panose="020B0502040204020203" pitchFamily="34" charset="0"/>
              </a:rPr>
              <a:t>The </a:t>
            </a:r>
            <a:r>
              <a:rPr lang="en-US" sz="3000" dirty="0" smtClean="0">
                <a:latin typeface="Lao UI" panose="020B0502040204020203" pitchFamily="34" charset="0"/>
                <a:cs typeface="Lao UI" panose="020B0502040204020203" pitchFamily="34" charset="0"/>
              </a:rPr>
              <a:t>deadline </a:t>
            </a:r>
            <a:r>
              <a:rPr lang="en-US" sz="3000" dirty="0">
                <a:latin typeface="Lao UI" panose="020B0502040204020203" pitchFamily="34" charset="0"/>
                <a:cs typeface="Lao UI" panose="020B0502040204020203" pitchFamily="34" charset="0"/>
              </a:rPr>
              <a:t>to file Nomination Petitions with </a:t>
            </a:r>
            <a:r>
              <a:rPr lang="en-US" sz="3000" dirty="0" smtClean="0">
                <a:latin typeface="Lao UI" panose="020B0502040204020203" pitchFamily="34" charset="0"/>
                <a:cs typeface="Lao UI" panose="020B0502040204020203" pitchFamily="34" charset="0"/>
              </a:rPr>
              <a:t>at least 50 signatures with the </a:t>
            </a:r>
            <a:r>
              <a:rPr lang="en-US" sz="3000" dirty="0">
                <a:latin typeface="Lao UI" panose="020B0502040204020203" pitchFamily="34" charset="0"/>
                <a:cs typeface="Lao UI" panose="020B0502040204020203" pitchFamily="34" charset="0"/>
              </a:rPr>
              <a:t>Colorado Springs City Clerk </a:t>
            </a:r>
            <a:r>
              <a:rPr lang="en-US" sz="3000" dirty="0" smtClean="0">
                <a:latin typeface="Lao UI" panose="020B0502040204020203" pitchFamily="34" charset="0"/>
                <a:cs typeface="Lao UI" panose="020B0502040204020203" pitchFamily="34" charset="0"/>
              </a:rPr>
              <a:t>is </a:t>
            </a:r>
            <a:r>
              <a:rPr lang="en-US" sz="3000" b="1" dirty="0">
                <a:latin typeface="Lao UI" panose="020B0502040204020203" pitchFamily="34" charset="0"/>
                <a:cs typeface="Lao UI" panose="020B0502040204020203" pitchFamily="34" charset="0"/>
              </a:rPr>
              <a:t>5:00 p.m</a:t>
            </a:r>
            <a:r>
              <a:rPr lang="en-US" sz="3000" b="1" dirty="0" smtClean="0">
                <a:latin typeface="Lao UI" panose="020B0502040204020203" pitchFamily="34" charset="0"/>
                <a:cs typeface="Lao UI" panose="020B0502040204020203" pitchFamily="34" charset="0"/>
              </a:rPr>
              <a:t>. on </a:t>
            </a:r>
            <a:endParaRPr lang="en-US" sz="3000" b="1" dirty="0">
              <a:latin typeface="Lao UI" panose="020B0502040204020203" pitchFamily="34" charset="0"/>
              <a:cs typeface="Lao UI" panose="020B0502040204020203" pitchFamily="34" charset="0"/>
            </a:endParaRPr>
          </a:p>
          <a:p>
            <a:pPr marL="0" lvl="0" indent="0">
              <a:buNone/>
            </a:pPr>
            <a:r>
              <a:rPr lang="en-US" sz="3000" b="1" dirty="0">
                <a:latin typeface="Lao UI" panose="020B0502040204020203" pitchFamily="34" charset="0"/>
                <a:cs typeface="Lao UI" panose="020B0502040204020203" pitchFamily="34" charset="0"/>
              </a:rPr>
              <a:t> </a:t>
            </a:r>
            <a:r>
              <a:rPr lang="en-US" sz="3000" b="1" dirty="0" smtClean="0">
                <a:latin typeface="Lao UI" panose="020B0502040204020203" pitchFamily="34" charset="0"/>
                <a:cs typeface="Lao UI" panose="020B0502040204020203" pitchFamily="34" charset="0"/>
              </a:rPr>
              <a:t>  January 25, 2021.</a:t>
            </a: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814554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685800" y="1447800"/>
            <a:ext cx="7620000" cy="838200"/>
          </a:xfrm>
        </p:spPr>
        <p:txBody>
          <a:bodyPr>
            <a:normAutofit/>
          </a:bodyPr>
          <a:lstStyle/>
          <a:p>
            <a:r>
              <a:rPr lang="en-US" dirty="0">
                <a:solidFill>
                  <a:srgbClr val="0967B0"/>
                </a:solidFill>
                <a:latin typeface="Optima"/>
                <a:cs typeface="Optima"/>
              </a:rPr>
              <a:t>Nomination Petitions</a:t>
            </a:r>
          </a:p>
        </p:txBody>
      </p:sp>
      <p:sp>
        <p:nvSpPr>
          <p:cNvPr id="4" name="Content Placeholder 2"/>
          <p:cNvSpPr>
            <a:spLocks noGrp="1"/>
          </p:cNvSpPr>
          <p:nvPr>
            <p:ph idx="1"/>
          </p:nvPr>
        </p:nvSpPr>
        <p:spPr>
          <a:xfrm>
            <a:off x="533400" y="2514600"/>
            <a:ext cx="7924800" cy="4038600"/>
          </a:xfrm>
        </p:spPr>
        <p:txBody>
          <a:bodyPr>
            <a:normAutofit fontScale="92500" lnSpcReduction="20000"/>
          </a:bodyPr>
          <a:lstStyle/>
          <a:p>
            <a:pPr lvl="0">
              <a:buFont typeface="Wingdings" panose="05000000000000000000" pitchFamily="2" charset="2"/>
              <a:buChar char="§"/>
            </a:pPr>
            <a:r>
              <a:rPr lang="en-US" dirty="0">
                <a:latin typeface="Lao UI" panose="020B0502040204020203" pitchFamily="34" charset="0"/>
                <a:cs typeface="Lao UI" panose="020B0502040204020203" pitchFamily="34" charset="0"/>
              </a:rPr>
              <a:t>The City </a:t>
            </a:r>
            <a:r>
              <a:rPr lang="en-US" dirty="0" smtClean="0">
                <a:latin typeface="Lao UI" panose="020B0502040204020203" pitchFamily="34" charset="0"/>
                <a:cs typeface="Lao UI" panose="020B0502040204020203" pitchFamily="34" charset="0"/>
              </a:rPr>
              <a:t>Clerk will </a:t>
            </a:r>
            <a:r>
              <a:rPr lang="en-US" dirty="0">
                <a:latin typeface="Lao UI" panose="020B0502040204020203" pitchFamily="34" charset="0"/>
                <a:cs typeface="Lao UI" panose="020B0502040204020203" pitchFamily="34" charset="0"/>
              </a:rPr>
              <a:t>verify that the Nomination Petition contains the requisite number of valid signatures to be placed on the ballot as a </a:t>
            </a:r>
            <a:r>
              <a:rPr lang="en-US" dirty="0" smtClean="0">
                <a:latin typeface="Lao UI" panose="020B0502040204020203" pitchFamily="34" charset="0"/>
                <a:cs typeface="Lao UI" panose="020B0502040204020203" pitchFamily="34" charset="0"/>
              </a:rPr>
              <a:t>candidate.  </a:t>
            </a:r>
            <a:endParaRPr lang="en-US" dirty="0">
              <a:latin typeface="Lao UI" panose="020B0502040204020203" pitchFamily="34" charset="0"/>
              <a:cs typeface="Lao UI" panose="020B0502040204020203" pitchFamily="34" charset="0"/>
            </a:endParaRPr>
          </a:p>
          <a:p>
            <a:pPr lvl="0">
              <a:buFont typeface="Wingdings" panose="05000000000000000000" pitchFamily="2" charset="2"/>
              <a:buChar char="§"/>
            </a:pPr>
            <a:r>
              <a:rPr lang="en-US" dirty="0">
                <a:latin typeface="Lao UI" panose="020B0502040204020203" pitchFamily="34" charset="0"/>
                <a:cs typeface="Lao UI" panose="020B0502040204020203" pitchFamily="34" charset="0"/>
              </a:rPr>
              <a:t>If a candidate files a petition that does not have the requisite number of valid signatures, a candidate may have an opportunity to circulate additional petitions to meet the signature requirements prior to 5:00 </a:t>
            </a:r>
            <a:r>
              <a:rPr lang="en-US" dirty="0" smtClean="0">
                <a:latin typeface="Lao UI" panose="020B0502040204020203" pitchFamily="34" charset="0"/>
                <a:cs typeface="Lao UI" panose="020B0502040204020203" pitchFamily="34" charset="0"/>
              </a:rPr>
              <a:t>p.m. on January 29, 2021. </a:t>
            </a:r>
            <a:endParaRPr lang="en-US" dirty="0">
              <a:latin typeface="Lao UI" panose="020B0502040204020203" pitchFamily="34" charset="0"/>
              <a:cs typeface="Lao UI" panose="020B0502040204020203" pitchFamily="34" charset="0"/>
            </a:endParaRPr>
          </a:p>
          <a:p>
            <a:pPr marL="0" indent="0">
              <a:buNone/>
            </a:pP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930055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7" y="1369510"/>
            <a:ext cx="7620000" cy="533400"/>
          </a:xfrm>
        </p:spPr>
        <p:txBody>
          <a:bodyPr>
            <a:normAutofit fontScale="90000"/>
          </a:bodyPr>
          <a:lstStyle/>
          <a:p>
            <a:r>
              <a:rPr lang="en-US" sz="3000" dirty="0" smtClean="0">
                <a:solidFill>
                  <a:srgbClr val="0967B0"/>
                </a:solidFill>
                <a:latin typeface="Optima"/>
                <a:cs typeface="Optima"/>
              </a:rPr>
              <a:t>Affidavit of Independent Candidacy</a:t>
            </a:r>
            <a:endParaRPr lang="en-US" sz="3000" dirty="0">
              <a:solidFill>
                <a:srgbClr val="0967B0"/>
              </a:solidFill>
              <a:latin typeface="Optima"/>
              <a:cs typeface="Optima"/>
            </a:endParaRPr>
          </a:p>
        </p:txBody>
      </p:sp>
      <p:pic>
        <p:nvPicPr>
          <p:cNvPr id="5" name="Picture 4"/>
          <p:cNvPicPr>
            <a:picLocks noChangeAspect="1"/>
          </p:cNvPicPr>
          <p:nvPr/>
        </p:nvPicPr>
        <p:blipFill>
          <a:blip r:embed="rId4"/>
          <a:stretch>
            <a:fillRect/>
          </a:stretch>
        </p:blipFill>
        <p:spPr>
          <a:xfrm>
            <a:off x="2705097" y="1902910"/>
            <a:ext cx="3733800" cy="4890853"/>
          </a:xfrm>
          <a:prstGeom prst="rect">
            <a:avLst/>
          </a:prstGeom>
        </p:spPr>
      </p:pic>
    </p:spTree>
    <p:extLst>
      <p:ext uri="{BB962C8B-B14F-4D97-AF65-F5344CB8AC3E}">
        <p14:creationId xmlns:p14="http://schemas.microsoft.com/office/powerpoint/2010/main" val="1113590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647700" y="1371600"/>
            <a:ext cx="7620000" cy="838200"/>
          </a:xfrm>
        </p:spPr>
        <p:txBody>
          <a:bodyPr>
            <a:normAutofit fontScale="90000"/>
          </a:bodyPr>
          <a:lstStyle/>
          <a:p>
            <a:r>
              <a:rPr lang="en-US" sz="4000" dirty="0" smtClean="0">
                <a:solidFill>
                  <a:srgbClr val="0967B0"/>
                </a:solidFill>
                <a:latin typeface="Optima"/>
                <a:cs typeface="Optima"/>
              </a:rPr>
              <a:t>Affidavit of Independent Candidacy</a:t>
            </a:r>
            <a:endParaRPr lang="en-US" sz="4000" dirty="0">
              <a:solidFill>
                <a:srgbClr val="0967B0"/>
              </a:solidFill>
              <a:latin typeface="Optima"/>
              <a:cs typeface="Optima"/>
            </a:endParaRPr>
          </a:p>
        </p:txBody>
      </p:sp>
      <p:sp>
        <p:nvSpPr>
          <p:cNvPr id="4" name="Content Placeholder 2"/>
          <p:cNvSpPr>
            <a:spLocks noGrp="1"/>
          </p:cNvSpPr>
          <p:nvPr>
            <p:ph idx="1"/>
          </p:nvPr>
        </p:nvSpPr>
        <p:spPr>
          <a:xfrm>
            <a:off x="533400" y="2438400"/>
            <a:ext cx="7848600" cy="3962400"/>
          </a:xfrm>
        </p:spPr>
        <p:txBody>
          <a:bodyPr>
            <a:normAutofit fontScale="92500"/>
          </a:bodyPr>
          <a:lstStyle/>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All candidates must file </a:t>
            </a:r>
            <a:r>
              <a:rPr lang="en-US" dirty="0">
                <a:latin typeface="Lao UI" panose="020B0502040204020203" pitchFamily="34" charset="0"/>
                <a:cs typeface="Lao UI" panose="020B0502040204020203" pitchFamily="34" charset="0"/>
              </a:rPr>
              <a:t>an Affidavit of Independent Candidacy form with the Nomination Petition - City Code 5.2.102.</a:t>
            </a:r>
          </a:p>
          <a:p>
            <a:pPr>
              <a:buFont typeface="Wingdings" panose="05000000000000000000" pitchFamily="2" charset="2"/>
              <a:buChar char="§"/>
            </a:pPr>
            <a:r>
              <a:rPr lang="en-US" dirty="0">
                <a:latin typeface="Lao UI" panose="020B0502040204020203" pitchFamily="34" charset="0"/>
                <a:cs typeface="Lao UI" panose="020B0502040204020203" pitchFamily="34" charset="0"/>
              </a:rPr>
              <a:t>Within </a:t>
            </a:r>
            <a:r>
              <a:rPr lang="en-US" dirty="0" smtClean="0">
                <a:latin typeface="Lao UI" panose="020B0502040204020203" pitchFamily="34" charset="0"/>
                <a:cs typeface="Lao UI" panose="020B0502040204020203" pitchFamily="34" charset="0"/>
              </a:rPr>
              <a:t>ten (10) </a:t>
            </a:r>
            <a:r>
              <a:rPr lang="en-US" dirty="0">
                <a:latin typeface="Lao UI" panose="020B0502040204020203" pitchFamily="34" charset="0"/>
                <a:cs typeface="Lao UI" panose="020B0502040204020203" pitchFamily="34" charset="0"/>
              </a:rPr>
              <a:t>days of filing the Nomination Petition and Affidavit of Independent Candidacy, a candidate must file the Disclosure of Substantial Private Business Interests form - City Code 5.2.103.</a:t>
            </a:r>
          </a:p>
          <a:p>
            <a:pPr>
              <a:buFont typeface="Courier New"/>
              <a:buChar char="o"/>
            </a:pP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6483504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420488"/>
            <a:ext cx="7620000" cy="838200"/>
          </a:xfrm>
        </p:spPr>
        <p:txBody>
          <a:bodyPr>
            <a:normAutofit/>
          </a:bodyPr>
          <a:lstStyle/>
          <a:p>
            <a:r>
              <a:rPr lang="en-US" dirty="0" smtClean="0">
                <a:solidFill>
                  <a:srgbClr val="0967B0"/>
                </a:solidFill>
                <a:latin typeface="Optima"/>
                <a:cs typeface="Optima"/>
              </a:rPr>
              <a:t>Candidate Filing Documents</a:t>
            </a:r>
            <a:endParaRPr lang="en-US" dirty="0">
              <a:solidFill>
                <a:srgbClr val="0967B0"/>
              </a:solidFill>
              <a:latin typeface="Optima"/>
              <a:cs typeface="Optima"/>
            </a:endParaRPr>
          </a:p>
        </p:txBody>
      </p:sp>
      <p:sp>
        <p:nvSpPr>
          <p:cNvPr id="4" name="Content Placeholder 2"/>
          <p:cNvSpPr>
            <a:spLocks noGrp="1"/>
          </p:cNvSpPr>
          <p:nvPr>
            <p:ph idx="1"/>
          </p:nvPr>
        </p:nvSpPr>
        <p:spPr>
          <a:xfrm>
            <a:off x="533400" y="2667000"/>
            <a:ext cx="7620000" cy="4038600"/>
          </a:xfrm>
        </p:spPr>
        <p:txBody>
          <a:bodyPr>
            <a:normAutofit/>
          </a:bodyPr>
          <a:lstStyle/>
          <a:p>
            <a:pPr marL="0" lvl="0" indent="0">
              <a:spcBef>
                <a:spcPts val="0"/>
              </a:spcBef>
              <a:buNone/>
            </a:pPr>
            <a:r>
              <a:rPr lang="en-US" sz="3000" dirty="0">
                <a:latin typeface="Lao UI" panose="020B0502040204020203" pitchFamily="34" charset="0"/>
                <a:cs typeface="Lao UI" panose="020B0502040204020203" pitchFamily="34" charset="0"/>
              </a:rPr>
              <a:t>Any candidate </a:t>
            </a:r>
            <a:r>
              <a:rPr lang="en-US" sz="3000" dirty="0" smtClean="0">
                <a:latin typeface="Lao UI" panose="020B0502040204020203" pitchFamily="34" charset="0"/>
                <a:cs typeface="Lao UI" panose="020B0502040204020203" pitchFamily="34" charset="0"/>
              </a:rPr>
              <a:t>who </a:t>
            </a:r>
            <a:r>
              <a:rPr lang="en-US" sz="3000" dirty="0">
                <a:latin typeface="Lao UI" panose="020B0502040204020203" pitchFamily="34" charset="0"/>
                <a:cs typeface="Lao UI" panose="020B0502040204020203" pitchFamily="34" charset="0"/>
              </a:rPr>
              <a:t>has not </a:t>
            </a:r>
            <a:endParaRPr lang="en-US" sz="3000" dirty="0" smtClean="0">
              <a:latin typeface="Lao UI" panose="020B0502040204020203" pitchFamily="34" charset="0"/>
              <a:cs typeface="Lao UI" panose="020B0502040204020203" pitchFamily="34" charset="0"/>
            </a:endParaRPr>
          </a:p>
          <a:p>
            <a:pPr marL="514350" lvl="0" indent="-514350">
              <a:spcBef>
                <a:spcPts val="0"/>
              </a:spcBef>
              <a:buAutoNum type="arabicParenR"/>
            </a:pPr>
            <a:r>
              <a:rPr lang="en-US" sz="3000" dirty="0" smtClean="0">
                <a:latin typeface="Lao UI" panose="020B0502040204020203" pitchFamily="34" charset="0"/>
                <a:cs typeface="Lao UI" panose="020B0502040204020203" pitchFamily="34" charset="0"/>
              </a:rPr>
              <a:t>filed a nomination petition with the required </a:t>
            </a:r>
            <a:r>
              <a:rPr lang="en-US" sz="3000" dirty="0">
                <a:latin typeface="Lao UI" panose="020B0502040204020203" pitchFamily="34" charset="0"/>
                <a:cs typeface="Lao UI" panose="020B0502040204020203" pitchFamily="34" charset="0"/>
              </a:rPr>
              <a:t>number of valid signatures, verified by the City Clerk's </a:t>
            </a:r>
            <a:r>
              <a:rPr lang="en-US" sz="3000" dirty="0" smtClean="0">
                <a:latin typeface="Lao UI" panose="020B0502040204020203" pitchFamily="34" charset="0"/>
                <a:cs typeface="Lao UI" panose="020B0502040204020203" pitchFamily="34" charset="0"/>
              </a:rPr>
              <a:t>Office; and</a:t>
            </a:r>
            <a:endParaRPr lang="en-US" sz="3000" baseline="30000" dirty="0" smtClean="0">
              <a:latin typeface="Lao UI" panose="020B0502040204020203" pitchFamily="34" charset="0"/>
              <a:cs typeface="Lao UI" panose="020B0502040204020203" pitchFamily="34" charset="0"/>
            </a:endParaRPr>
          </a:p>
          <a:p>
            <a:pPr marL="514350" lvl="0" indent="-514350">
              <a:spcBef>
                <a:spcPts val="0"/>
              </a:spcBef>
              <a:buAutoNum type="arabicParenR"/>
            </a:pPr>
            <a:r>
              <a:rPr lang="en-US" sz="3000" dirty="0" smtClean="0">
                <a:latin typeface="Lao UI" panose="020B0502040204020203" pitchFamily="34" charset="0"/>
                <a:cs typeface="Lao UI" panose="020B0502040204020203" pitchFamily="34" charset="0"/>
              </a:rPr>
              <a:t>filed an Affidavit of Independent Candidacy will not be have their name </a:t>
            </a:r>
            <a:r>
              <a:rPr lang="en-US" sz="3000" dirty="0">
                <a:latin typeface="Lao UI" panose="020B0502040204020203" pitchFamily="34" charset="0"/>
                <a:cs typeface="Lao UI" panose="020B0502040204020203" pitchFamily="34" charset="0"/>
              </a:rPr>
              <a:t>to appear on the </a:t>
            </a:r>
            <a:r>
              <a:rPr lang="en-US" sz="3000" dirty="0" smtClean="0">
                <a:latin typeface="Lao UI" panose="020B0502040204020203" pitchFamily="34" charset="0"/>
                <a:cs typeface="Lao UI" panose="020B0502040204020203" pitchFamily="34" charset="0"/>
              </a:rPr>
              <a:t>April 6, 2021 ballot.</a:t>
            </a:r>
            <a:endParaRPr lang="en-US" sz="3000" dirty="0">
              <a:latin typeface="Lao UI" panose="020B0502040204020203" pitchFamily="34" charset="0"/>
              <a:cs typeface="Lao UI" panose="020B0502040204020203" pitchFamily="34" charset="0"/>
            </a:endParaRPr>
          </a:p>
          <a:p>
            <a:pPr marL="0" indent="0">
              <a:buNone/>
            </a:pP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3655996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24000"/>
            <a:ext cx="7620000" cy="1923246"/>
          </a:xfrm>
        </p:spPr>
        <p:txBody>
          <a:bodyPr>
            <a:normAutofit fontScale="90000"/>
          </a:bodyPr>
          <a:lstStyle/>
          <a:p>
            <a:r>
              <a:rPr lang="en-US" dirty="0">
                <a:solidFill>
                  <a:srgbClr val="0967B0"/>
                </a:solidFill>
                <a:latin typeface="Optima"/>
                <a:cs typeface="Optima"/>
              </a:rPr>
              <a:t>Three Required Documents to Complete the Candidate Filing Process</a:t>
            </a:r>
          </a:p>
        </p:txBody>
      </p:sp>
      <p:sp>
        <p:nvSpPr>
          <p:cNvPr id="4" name="Content Placeholder 2"/>
          <p:cNvSpPr>
            <a:spLocks noGrp="1"/>
          </p:cNvSpPr>
          <p:nvPr>
            <p:ph idx="1"/>
          </p:nvPr>
        </p:nvSpPr>
        <p:spPr>
          <a:xfrm>
            <a:off x="533400" y="3733800"/>
            <a:ext cx="7620000" cy="2971800"/>
          </a:xfrm>
        </p:spPr>
        <p:txBody>
          <a:bodyPr>
            <a:normAutofit lnSpcReduction="10000"/>
          </a:bodyPr>
          <a:lstStyle/>
          <a:p>
            <a:pPr lvl="0">
              <a:buFont typeface="Wingdings" panose="05000000000000000000" pitchFamily="2" charset="2"/>
              <a:buChar char="§"/>
            </a:pPr>
            <a:r>
              <a:rPr lang="en-US" sz="3000" dirty="0">
                <a:latin typeface="Lao UI" panose="020B0502040204020203" pitchFamily="34" charset="0"/>
                <a:cs typeface="Lao UI" panose="020B0502040204020203" pitchFamily="34" charset="0"/>
              </a:rPr>
              <a:t>Candidate Nomination Petition</a:t>
            </a:r>
          </a:p>
          <a:p>
            <a:pPr lvl="0">
              <a:buFont typeface="Wingdings" panose="05000000000000000000" pitchFamily="2" charset="2"/>
              <a:buChar char="§"/>
            </a:pPr>
            <a:r>
              <a:rPr lang="en-US" sz="3000" dirty="0">
                <a:latin typeface="Lao UI" panose="020B0502040204020203" pitchFamily="34" charset="0"/>
                <a:cs typeface="Lao UI" panose="020B0502040204020203" pitchFamily="34" charset="0"/>
              </a:rPr>
              <a:t>Affidavit of Independent Candidacy</a:t>
            </a:r>
          </a:p>
          <a:p>
            <a:pPr lvl="0">
              <a:buFont typeface="Wingdings" panose="05000000000000000000" pitchFamily="2" charset="2"/>
              <a:buChar char="§"/>
            </a:pPr>
            <a:r>
              <a:rPr lang="en-US" sz="3000" dirty="0">
                <a:latin typeface="Lao UI" panose="020B0502040204020203" pitchFamily="34" charset="0"/>
                <a:cs typeface="Lao UI" panose="020B0502040204020203" pitchFamily="34" charset="0"/>
              </a:rPr>
              <a:t>Disclosure of Substantial Private Business </a:t>
            </a:r>
            <a:r>
              <a:rPr lang="en-US" sz="3000" dirty="0" smtClean="0">
                <a:latin typeface="Lao UI" panose="020B0502040204020203" pitchFamily="34" charset="0"/>
                <a:cs typeface="Lao UI" panose="020B0502040204020203" pitchFamily="34" charset="0"/>
              </a:rPr>
              <a:t>Interests (deadline to file this form is 10 days after you have filed the other two documents)</a:t>
            </a:r>
            <a:endParaRPr lang="en-US" sz="3000"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45147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1427575"/>
            <a:ext cx="8686800" cy="838200"/>
          </a:xfrm>
        </p:spPr>
        <p:txBody>
          <a:bodyPr>
            <a:normAutofit fontScale="90000"/>
          </a:bodyPr>
          <a:lstStyle/>
          <a:p>
            <a:r>
              <a:rPr lang="en-US" sz="4000" dirty="0" smtClean="0">
                <a:solidFill>
                  <a:srgbClr val="0967B0"/>
                </a:solidFill>
                <a:latin typeface="Optima"/>
                <a:cs typeface="Optima"/>
              </a:rPr>
              <a:t>Completed Candidate Filing Documents</a:t>
            </a:r>
            <a:endParaRPr lang="en-US" sz="4000" dirty="0">
              <a:solidFill>
                <a:srgbClr val="0967B0"/>
              </a:solidFill>
              <a:latin typeface="Optima"/>
              <a:cs typeface="Optima"/>
            </a:endParaRPr>
          </a:p>
        </p:txBody>
      </p:sp>
      <p:sp>
        <p:nvSpPr>
          <p:cNvPr id="4" name="Content Placeholder 2"/>
          <p:cNvSpPr>
            <a:spLocks noGrp="1"/>
          </p:cNvSpPr>
          <p:nvPr>
            <p:ph idx="1"/>
          </p:nvPr>
        </p:nvSpPr>
        <p:spPr>
          <a:xfrm>
            <a:off x="304800" y="2362200"/>
            <a:ext cx="8686800" cy="3657600"/>
          </a:xfrm>
        </p:spPr>
        <p:txBody>
          <a:bodyPr>
            <a:normAutofit/>
          </a:bodyPr>
          <a:lstStyle/>
          <a:p>
            <a:pPr marL="0" lvl="0" indent="0">
              <a:buNone/>
            </a:pPr>
            <a:r>
              <a:rPr lang="en-US" sz="3000" dirty="0" smtClean="0">
                <a:latin typeface="Lao UI" panose="020B0502040204020203" pitchFamily="34" charset="0"/>
                <a:cs typeface="Lao UI" panose="020B0502040204020203" pitchFamily="34" charset="0"/>
              </a:rPr>
              <a:t>You must file the originals of your completed candidate filing documents with the City Clerk by the required deadlines. </a:t>
            </a:r>
          </a:p>
          <a:p>
            <a:pPr marL="0" lvl="0" indent="0">
              <a:buNone/>
            </a:pPr>
            <a:endParaRPr lang="en-US" sz="1100" b="1" dirty="0">
              <a:latin typeface="Lao UI" panose="020B0502040204020203" pitchFamily="34" charset="0"/>
              <a:cs typeface="Lao UI" panose="020B0502040204020203" pitchFamily="34" charset="0"/>
            </a:endParaRPr>
          </a:p>
          <a:p>
            <a:pPr marL="0" lvl="0" indent="0">
              <a:buNone/>
            </a:pPr>
            <a:r>
              <a:rPr lang="en-US" sz="3000" b="1" dirty="0" smtClean="0">
                <a:latin typeface="Lao UI" panose="020B0502040204020203" pitchFamily="34" charset="0"/>
                <a:cs typeface="Lao UI" panose="020B0502040204020203" pitchFamily="34" charset="0"/>
              </a:rPr>
              <a:t>Electronic scans of documents will not be accepted. </a:t>
            </a:r>
          </a:p>
          <a:p>
            <a:pPr marL="0" lvl="0" indent="0">
              <a:buNone/>
            </a:pPr>
            <a:endParaRPr lang="en-US" sz="3600" dirty="0" smtClean="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sz="12000"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12692215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1427575"/>
            <a:ext cx="8686800" cy="838200"/>
          </a:xfrm>
        </p:spPr>
        <p:txBody>
          <a:bodyPr>
            <a:normAutofit fontScale="90000"/>
          </a:bodyPr>
          <a:lstStyle/>
          <a:p>
            <a:r>
              <a:rPr lang="en-US" sz="4000" dirty="0" smtClean="0">
                <a:solidFill>
                  <a:srgbClr val="0967B0"/>
                </a:solidFill>
                <a:latin typeface="Optima"/>
                <a:cs typeface="Optima"/>
              </a:rPr>
              <a:t>Completed Candidate Filing Documents</a:t>
            </a:r>
            <a:endParaRPr lang="en-US" sz="4000" dirty="0">
              <a:solidFill>
                <a:srgbClr val="0967B0"/>
              </a:solidFill>
              <a:latin typeface="Optima"/>
              <a:cs typeface="Optima"/>
            </a:endParaRPr>
          </a:p>
        </p:txBody>
      </p:sp>
      <p:sp>
        <p:nvSpPr>
          <p:cNvPr id="4" name="Content Placeholder 2"/>
          <p:cNvSpPr>
            <a:spLocks noGrp="1"/>
          </p:cNvSpPr>
          <p:nvPr>
            <p:ph idx="1"/>
          </p:nvPr>
        </p:nvSpPr>
        <p:spPr>
          <a:xfrm>
            <a:off x="228600" y="2133600"/>
            <a:ext cx="8686800" cy="4572000"/>
          </a:xfrm>
        </p:spPr>
        <p:txBody>
          <a:bodyPr>
            <a:normAutofit fontScale="25000" lnSpcReduction="20000"/>
          </a:bodyPr>
          <a:lstStyle/>
          <a:p>
            <a:pPr marL="0" lvl="0" indent="0">
              <a:buNone/>
            </a:pPr>
            <a:endParaRPr lang="en-US" sz="3600" dirty="0" smtClean="0">
              <a:latin typeface="Lao UI" panose="020B0502040204020203" pitchFamily="34" charset="0"/>
              <a:cs typeface="Lao UI" panose="020B0502040204020203" pitchFamily="34" charset="0"/>
            </a:endParaRPr>
          </a:p>
          <a:p>
            <a:pPr marL="0" lvl="0" indent="0">
              <a:buNone/>
            </a:pPr>
            <a:r>
              <a:rPr lang="en-US" sz="12000" dirty="0" smtClean="0">
                <a:latin typeface="Lao UI" panose="020B0502040204020203" pitchFamily="34" charset="0"/>
                <a:cs typeface="Lao UI" panose="020B0502040204020203" pitchFamily="34" charset="0"/>
              </a:rPr>
              <a:t>Ways to return </a:t>
            </a:r>
            <a:r>
              <a:rPr lang="en-US" sz="12000" dirty="0">
                <a:latin typeface="Lao UI" panose="020B0502040204020203" pitchFamily="34" charset="0"/>
                <a:cs typeface="Lao UI" panose="020B0502040204020203" pitchFamily="34" charset="0"/>
              </a:rPr>
              <a:t>c</a:t>
            </a:r>
            <a:r>
              <a:rPr lang="en-US" sz="12000" dirty="0" smtClean="0">
                <a:latin typeface="Lao UI" panose="020B0502040204020203" pitchFamily="34" charset="0"/>
                <a:cs typeface="Lao UI" panose="020B0502040204020203" pitchFamily="34" charset="0"/>
              </a:rPr>
              <a:t>ompleted documents:</a:t>
            </a:r>
          </a:p>
          <a:p>
            <a:r>
              <a:rPr lang="en-US" sz="12000" dirty="0" smtClean="0">
                <a:latin typeface="Lao UI" panose="020B0502040204020203" pitchFamily="34" charset="0"/>
                <a:cs typeface="Lao UI" panose="020B0502040204020203" pitchFamily="34" charset="0"/>
              </a:rPr>
              <a:t>Schedule an appointment by calling             (719) 385-5901, Option 4 or email a request to </a:t>
            </a:r>
            <a:r>
              <a:rPr lang="en-US" sz="12000" dirty="0" smtClean="0">
                <a:latin typeface="Lao UI" panose="020B0502040204020203" pitchFamily="34" charset="0"/>
                <a:cs typeface="Lao UI" panose="020B0502040204020203" pitchFamily="34" charset="0"/>
                <a:hlinkClick r:id="rId4"/>
              </a:rPr>
              <a:t>Elections@coloradosprings.gov</a:t>
            </a:r>
            <a:endParaRPr lang="en-US" sz="12000" dirty="0" smtClean="0">
              <a:latin typeface="Lao UI" panose="020B0502040204020203" pitchFamily="34" charset="0"/>
              <a:cs typeface="Lao UI" panose="020B0502040204020203" pitchFamily="34" charset="0"/>
            </a:endParaRPr>
          </a:p>
          <a:p>
            <a:r>
              <a:rPr lang="en-US" sz="12000" dirty="0" smtClean="0">
                <a:latin typeface="Lao UI" panose="020B0502040204020203" pitchFamily="34" charset="0"/>
                <a:cs typeface="Lao UI" panose="020B0502040204020203" pitchFamily="34" charset="0"/>
              </a:rPr>
              <a:t>Place in the City Clerk Office Drop-Box located in the lobby of the City Administration Building</a:t>
            </a:r>
            <a:endParaRPr lang="en-US" sz="12000" dirty="0">
              <a:latin typeface="Lao UI" panose="020B0502040204020203" pitchFamily="34" charset="0"/>
              <a:cs typeface="Lao UI" panose="020B0502040204020203" pitchFamily="34" charset="0"/>
            </a:endParaRPr>
          </a:p>
          <a:p>
            <a:r>
              <a:rPr lang="en-US" sz="12000" dirty="0" smtClean="0">
                <a:latin typeface="Lao UI" panose="020B0502040204020203" pitchFamily="34" charset="0"/>
                <a:cs typeface="Lao UI" panose="020B0502040204020203" pitchFamily="34" charset="0"/>
              </a:rPr>
              <a:t>Mail to </a:t>
            </a:r>
            <a:r>
              <a:rPr lang="en-US" sz="12000" dirty="0">
                <a:latin typeface="Lao UI" panose="020B0502040204020203" pitchFamily="34" charset="0"/>
                <a:cs typeface="Lao UI" panose="020B0502040204020203" pitchFamily="34" charset="0"/>
              </a:rPr>
              <a:t>City Clerk's Office, 30 South Nevada Avenue, Suite </a:t>
            </a:r>
            <a:r>
              <a:rPr lang="en-US" sz="12000" dirty="0" smtClean="0">
                <a:latin typeface="Lao UI" panose="020B0502040204020203" pitchFamily="34" charset="0"/>
                <a:cs typeface="Lao UI" panose="020B0502040204020203" pitchFamily="34" charset="0"/>
              </a:rPr>
              <a:t>101, Colorado Springs, Co 80903 </a:t>
            </a:r>
            <a:endParaRPr lang="en-US" sz="12000" dirty="0">
              <a:latin typeface="Lao UI" panose="020B0502040204020203" pitchFamily="34" charset="0"/>
              <a:cs typeface="Lao UI" panose="020B0502040204020203" pitchFamily="34" charset="0"/>
            </a:endParaRPr>
          </a:p>
          <a:p>
            <a:pPr lvl="1">
              <a:buFont typeface="Wingdings" panose="05000000000000000000" pitchFamily="2" charset="2"/>
              <a:buChar char="§"/>
            </a:pPr>
            <a:r>
              <a:rPr lang="en-US" sz="11600" dirty="0" smtClean="0">
                <a:latin typeface="Lao UI" panose="020B0502040204020203" pitchFamily="34" charset="0"/>
                <a:cs typeface="Lao UI" panose="020B0502040204020203" pitchFamily="34" charset="0"/>
              </a:rPr>
              <a:t>Post marked documents are not valid for filing deadlines</a:t>
            </a:r>
            <a:endParaRPr lang="en-US" sz="11600"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3599602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385534"/>
            <a:ext cx="7620000" cy="1371600"/>
          </a:xfrm>
        </p:spPr>
        <p:txBody>
          <a:bodyPr>
            <a:normAutofit fontScale="90000"/>
          </a:bodyPr>
          <a:lstStyle/>
          <a:p>
            <a:r>
              <a:rPr lang="en-US" dirty="0">
                <a:solidFill>
                  <a:srgbClr val="0967B0"/>
                </a:solidFill>
                <a:latin typeface="Optima"/>
                <a:cs typeface="Optima"/>
              </a:rPr>
              <a:t>Withdrawal from Candidacy/Nomination</a:t>
            </a:r>
          </a:p>
        </p:txBody>
      </p:sp>
      <p:sp>
        <p:nvSpPr>
          <p:cNvPr id="4" name="Content Placeholder 2"/>
          <p:cNvSpPr>
            <a:spLocks noGrp="1"/>
          </p:cNvSpPr>
          <p:nvPr>
            <p:ph idx="1"/>
          </p:nvPr>
        </p:nvSpPr>
        <p:spPr>
          <a:xfrm>
            <a:off x="533400" y="2743200"/>
            <a:ext cx="8001000" cy="3962400"/>
          </a:xfrm>
        </p:spPr>
        <p:txBody>
          <a:bodyPr>
            <a:normAutofit fontScale="77500" lnSpcReduction="20000"/>
          </a:bodyPr>
          <a:lstStyle/>
          <a:p>
            <a:pPr lvl="0">
              <a:buFont typeface="Wingdings" panose="05000000000000000000" pitchFamily="2" charset="2"/>
              <a:buChar char="§"/>
            </a:pPr>
            <a:r>
              <a:rPr lang="en-US" dirty="0">
                <a:latin typeface="Lao UI" panose="020B0502040204020203" pitchFamily="34" charset="0"/>
                <a:cs typeface="Lao UI" panose="020B0502040204020203" pitchFamily="34" charset="0"/>
              </a:rPr>
              <a:t>A candidate who has met all filing and petition requirements may withdraw from nomination by filing an </a:t>
            </a:r>
            <a:r>
              <a:rPr lang="en-US" dirty="0" smtClean="0">
                <a:latin typeface="Lao UI" panose="020B0502040204020203" pitchFamily="34" charset="0"/>
                <a:cs typeface="Lao UI" panose="020B0502040204020203" pitchFamily="34" charset="0"/>
              </a:rPr>
              <a:t>Affidavit of Withdrawal with </a:t>
            </a:r>
            <a:r>
              <a:rPr lang="en-US" dirty="0">
                <a:latin typeface="Lao UI" panose="020B0502040204020203" pitchFamily="34" charset="0"/>
                <a:cs typeface="Lao UI" panose="020B0502040204020203" pitchFamily="34" charset="0"/>
              </a:rPr>
              <a:t>the City Clerk’s Office no later than </a:t>
            </a:r>
            <a:r>
              <a:rPr lang="en-US" dirty="0" smtClean="0">
                <a:latin typeface="Lao UI" panose="020B0502040204020203" pitchFamily="34" charset="0"/>
                <a:cs typeface="Lao UI" panose="020B0502040204020203" pitchFamily="34" charset="0"/>
              </a:rPr>
              <a:t>5:00 p.m., January 29, 2021.</a:t>
            </a:r>
            <a:r>
              <a:rPr lang="en-US" u="sng" dirty="0" smtClean="0">
                <a:latin typeface="Lao UI" panose="020B0502040204020203" pitchFamily="34" charset="0"/>
                <a:cs typeface="Lao UI" panose="020B0502040204020203" pitchFamily="34" charset="0"/>
              </a:rPr>
              <a:t> </a:t>
            </a:r>
            <a:endParaRPr lang="en-US" dirty="0">
              <a:latin typeface="Lao UI" panose="020B0502040204020203" pitchFamily="34" charset="0"/>
              <a:cs typeface="Lao UI" panose="020B0502040204020203" pitchFamily="34" charset="0"/>
            </a:endParaRPr>
          </a:p>
          <a:p>
            <a:pPr lvl="0">
              <a:buFont typeface="Wingdings" panose="05000000000000000000" pitchFamily="2" charset="2"/>
              <a:buChar char="§"/>
            </a:pPr>
            <a:r>
              <a:rPr lang="en-US" dirty="0">
                <a:latin typeface="Lao UI" panose="020B0502040204020203" pitchFamily="34" charset="0"/>
                <a:cs typeface="Lao UI" panose="020B0502040204020203" pitchFamily="34" charset="0"/>
              </a:rPr>
              <a:t>If the candidate is an elected City </a:t>
            </a:r>
            <a:r>
              <a:rPr lang="en-US" dirty="0" smtClean="0">
                <a:latin typeface="Lao UI" panose="020B0502040204020203" pitchFamily="34" charset="0"/>
                <a:cs typeface="Lao UI" panose="020B0502040204020203" pitchFamily="34" charset="0"/>
              </a:rPr>
              <a:t>Officer</a:t>
            </a:r>
            <a:r>
              <a:rPr lang="en-US" dirty="0">
                <a:latin typeface="Lao UI" panose="020B0502040204020203" pitchFamily="34" charset="0"/>
                <a:cs typeface="Lao UI" panose="020B0502040204020203" pitchFamily="34" charset="0"/>
              </a:rPr>
              <a:t>, additional requirements for withdrawal are found in City Charter 2-10(e).</a:t>
            </a:r>
          </a:p>
          <a:p>
            <a:pPr lvl="0">
              <a:buFont typeface="Wingdings" panose="05000000000000000000" pitchFamily="2" charset="2"/>
              <a:buChar char="§"/>
            </a:pPr>
            <a:r>
              <a:rPr lang="en-US" dirty="0">
                <a:latin typeface="Lao UI" panose="020B0502040204020203" pitchFamily="34" charset="0"/>
                <a:cs typeface="Lao UI" panose="020B0502040204020203" pitchFamily="34" charset="0"/>
              </a:rPr>
              <a:t>A candidate who does not file an </a:t>
            </a:r>
            <a:r>
              <a:rPr lang="en-US" dirty="0" smtClean="0">
                <a:latin typeface="Lao UI" panose="020B0502040204020203" pitchFamily="34" charset="0"/>
                <a:cs typeface="Lao UI" panose="020B0502040204020203" pitchFamily="34" charset="0"/>
              </a:rPr>
              <a:t>Affidavit </a:t>
            </a:r>
            <a:r>
              <a:rPr lang="en-US" dirty="0">
                <a:latin typeface="Lao UI" panose="020B0502040204020203" pitchFamily="34" charset="0"/>
                <a:cs typeface="Lao UI" panose="020B0502040204020203" pitchFamily="34" charset="0"/>
              </a:rPr>
              <a:t>of </a:t>
            </a:r>
            <a:r>
              <a:rPr lang="en-US" dirty="0" smtClean="0">
                <a:latin typeface="Lao UI" panose="020B0502040204020203" pitchFamily="34" charset="0"/>
                <a:cs typeface="Lao UI" panose="020B0502040204020203" pitchFamily="34" charset="0"/>
              </a:rPr>
              <a:t>Withdrawal </a:t>
            </a:r>
            <a:r>
              <a:rPr lang="en-US" dirty="0">
                <a:latin typeface="Lao UI" panose="020B0502040204020203" pitchFamily="34" charset="0"/>
                <a:cs typeface="Lao UI" panose="020B0502040204020203" pitchFamily="34" charset="0"/>
              </a:rPr>
              <a:t>with the City Clerk’s Office prior to the deadline will remain a valid candidate and their name will still appear on the election ballot.</a:t>
            </a:r>
          </a:p>
          <a:p>
            <a:pPr marL="0" indent="0">
              <a:buNone/>
            </a:pP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522283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2000" y="1524000"/>
            <a:ext cx="7620000" cy="838200"/>
          </a:xfrm>
        </p:spPr>
        <p:txBody>
          <a:bodyPr>
            <a:normAutofit/>
          </a:bodyPr>
          <a:lstStyle/>
          <a:p>
            <a:r>
              <a:rPr lang="en-US" dirty="0">
                <a:solidFill>
                  <a:srgbClr val="0967B0"/>
                </a:solidFill>
                <a:latin typeface="Optima"/>
                <a:cs typeface="Optima"/>
              </a:rPr>
              <a:t>Election Data Request</a:t>
            </a:r>
          </a:p>
        </p:txBody>
      </p:sp>
      <p:sp>
        <p:nvSpPr>
          <p:cNvPr id="4" name="Content Placeholder 2"/>
          <p:cNvSpPr>
            <a:spLocks noGrp="1"/>
          </p:cNvSpPr>
          <p:nvPr>
            <p:ph idx="1"/>
          </p:nvPr>
        </p:nvSpPr>
        <p:spPr>
          <a:xfrm>
            <a:off x="533400" y="2514600"/>
            <a:ext cx="7543800" cy="4038600"/>
          </a:xfrm>
        </p:spPr>
        <p:txBody>
          <a:bodyPr>
            <a:normAutofit/>
          </a:bodyPr>
          <a:lstStyle/>
          <a:p>
            <a:pPr marL="0" indent="0">
              <a:buNone/>
            </a:pPr>
            <a:r>
              <a:rPr lang="en-US" sz="3000" dirty="0">
                <a:latin typeface="Lao UI" panose="020B0502040204020203" pitchFamily="34" charset="0"/>
                <a:cs typeface="Lao UI" panose="020B0502040204020203" pitchFamily="34" charset="0"/>
              </a:rPr>
              <a:t>Registered Voter List</a:t>
            </a:r>
          </a:p>
          <a:p>
            <a:pPr marL="857250" lvl="1" indent="-457200">
              <a:buFont typeface="Wingdings" panose="05000000000000000000" pitchFamily="2" charset="2"/>
              <a:buChar char="§"/>
            </a:pPr>
            <a:r>
              <a:rPr lang="en-US" sz="3000" dirty="0">
                <a:latin typeface="Lao UI" panose="020B0502040204020203" pitchFamily="34" charset="0"/>
                <a:cs typeface="Lao UI" panose="020B0502040204020203" pitchFamily="34" charset="0"/>
              </a:rPr>
              <a:t>A list of registered voters can be obtained from the El Paso County Clerk &amp; Recorder.  </a:t>
            </a:r>
          </a:p>
          <a:p>
            <a:pPr marL="857250" lvl="1" indent="-457200">
              <a:buFont typeface="Wingdings" panose="05000000000000000000" pitchFamily="2" charset="2"/>
              <a:buChar char="§"/>
            </a:pPr>
            <a:r>
              <a:rPr lang="en-US" sz="3000" dirty="0">
                <a:latin typeface="Lao UI" panose="020B0502040204020203" pitchFamily="34" charset="0"/>
                <a:cs typeface="Lao UI" panose="020B0502040204020203" pitchFamily="34" charset="0"/>
              </a:rPr>
              <a:t>Details are available at: </a:t>
            </a:r>
            <a:r>
              <a:rPr lang="en-US" sz="3000" u="sng" dirty="0">
                <a:latin typeface="Lao UI" panose="020B0502040204020203" pitchFamily="34" charset="0"/>
                <a:cs typeface="Lao UI" panose="020B0502040204020203" pitchFamily="34" charset="0"/>
              </a:rPr>
              <a:t>https://clerkandrecorder.elpasoco.com/elections/voter-lists-maps/</a:t>
            </a:r>
            <a:endParaRPr lang="en-US" sz="3000" dirty="0">
              <a:latin typeface="Lao UI" panose="020B0502040204020203" pitchFamily="34" charset="0"/>
              <a:cs typeface="Lao UI" panose="020B0502040204020203" pitchFamily="34" charset="0"/>
            </a:endParaRPr>
          </a:p>
          <a:p>
            <a:pPr marL="400050" lvl="1" indent="0">
              <a:buNone/>
            </a:pPr>
            <a:r>
              <a:rPr lang="en-US" sz="3000" dirty="0">
                <a:latin typeface="Lao UI" panose="020B0502040204020203" pitchFamily="34" charset="0"/>
                <a:cs typeface="Lao UI" panose="020B0502040204020203" pitchFamily="34" charset="0"/>
              </a:rPr>
              <a:t>	or (719) 575-8683.</a:t>
            </a:r>
          </a:p>
          <a:p>
            <a:pPr marL="0" indent="0">
              <a:buNone/>
            </a:pP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1776068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41875"/>
            <a:ext cx="7620000" cy="1087025"/>
          </a:xfrm>
        </p:spPr>
        <p:txBody>
          <a:bodyPr>
            <a:normAutofit/>
          </a:bodyPr>
          <a:lstStyle/>
          <a:p>
            <a:r>
              <a:rPr lang="en-US" sz="4000" dirty="0" smtClean="0">
                <a:solidFill>
                  <a:srgbClr val="0967B0"/>
                </a:solidFill>
                <a:latin typeface="Optima"/>
                <a:cs typeface="Optima"/>
              </a:rPr>
              <a:t>Agenda</a:t>
            </a:r>
            <a:endParaRPr lang="en-US" sz="4000" dirty="0">
              <a:solidFill>
                <a:srgbClr val="0967B0"/>
              </a:solidFill>
              <a:latin typeface="Optima"/>
              <a:cs typeface="Optima"/>
            </a:endParaRPr>
          </a:p>
        </p:txBody>
      </p:sp>
      <p:sp>
        <p:nvSpPr>
          <p:cNvPr id="4" name="Content Placeholder 2"/>
          <p:cNvSpPr>
            <a:spLocks noGrp="1"/>
          </p:cNvSpPr>
          <p:nvPr>
            <p:ph idx="1"/>
          </p:nvPr>
        </p:nvSpPr>
        <p:spPr>
          <a:xfrm>
            <a:off x="533400" y="2743200"/>
            <a:ext cx="8077200" cy="3962400"/>
          </a:xfrm>
        </p:spPr>
        <p:txBody>
          <a:bodyPr>
            <a:normAutofit/>
          </a:bodyPr>
          <a:lstStyle/>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Candidate Qualifications and Explanation of Each of the Required </a:t>
            </a:r>
            <a:r>
              <a:rPr lang="en-US" dirty="0">
                <a:latin typeface="Lao UI" panose="020B0502040204020203" pitchFamily="34" charset="0"/>
                <a:cs typeface="Lao UI" panose="020B0502040204020203" pitchFamily="34" charset="0"/>
              </a:rPr>
              <a:t>D</a:t>
            </a:r>
            <a:r>
              <a:rPr lang="en-US" dirty="0" smtClean="0">
                <a:latin typeface="Lao UI" panose="020B0502040204020203" pitchFamily="34" charset="0"/>
                <a:cs typeface="Lao UI" panose="020B0502040204020203" pitchFamily="34" charset="0"/>
              </a:rPr>
              <a:t>ocuments </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Election Data Requests</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Placement of Political Signs</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City Campaign Finance Requirements</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Time for asking Questions</a:t>
            </a:r>
          </a:p>
          <a:p>
            <a:pPr>
              <a:buFont typeface="Wingdings" panose="05000000000000000000" pitchFamily="2" charset="2"/>
              <a:buChar char="§"/>
            </a:pPr>
            <a:endParaRPr lang="en-US" dirty="0" smtClean="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a:buFont typeface="Courier New"/>
              <a:buChar char="o"/>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538732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24000"/>
            <a:ext cx="7620000" cy="838200"/>
          </a:xfrm>
        </p:spPr>
        <p:txBody>
          <a:bodyPr>
            <a:normAutofit fontScale="90000"/>
          </a:bodyPr>
          <a:lstStyle/>
          <a:p>
            <a:r>
              <a:rPr lang="en-US" dirty="0" smtClean="0">
                <a:solidFill>
                  <a:srgbClr val="0967B0"/>
                </a:solidFill>
                <a:latin typeface="Optima"/>
                <a:cs typeface="Optima"/>
              </a:rPr>
              <a:t>Municipal Election </a:t>
            </a:r>
            <a:r>
              <a:rPr lang="en-US" dirty="0">
                <a:solidFill>
                  <a:srgbClr val="0967B0"/>
                </a:solidFill>
                <a:latin typeface="Optima"/>
                <a:cs typeface="Optima"/>
              </a:rPr>
              <a:t>Data Request</a:t>
            </a:r>
          </a:p>
        </p:txBody>
      </p:sp>
      <p:sp>
        <p:nvSpPr>
          <p:cNvPr id="4" name="Content Placeholder 2"/>
          <p:cNvSpPr>
            <a:spLocks noGrp="1"/>
          </p:cNvSpPr>
          <p:nvPr>
            <p:ph idx="1"/>
          </p:nvPr>
        </p:nvSpPr>
        <p:spPr>
          <a:xfrm>
            <a:off x="533400" y="2514600"/>
            <a:ext cx="7543800" cy="4038600"/>
          </a:xfrm>
        </p:spPr>
        <p:txBody>
          <a:bodyPr>
            <a:normAutofit fontScale="92500" lnSpcReduction="20000"/>
          </a:bodyPr>
          <a:lstStyle/>
          <a:p>
            <a:pPr marL="0" indent="0">
              <a:buNone/>
            </a:pPr>
            <a:r>
              <a:rPr lang="en-US" dirty="0">
                <a:latin typeface="Lao UI" panose="020B0502040204020203" pitchFamily="34" charset="0"/>
                <a:cs typeface="Lao UI" panose="020B0502040204020203" pitchFamily="34" charset="0"/>
              </a:rPr>
              <a:t>Prior Election Data</a:t>
            </a:r>
          </a:p>
          <a:p>
            <a:pPr marL="857250" lvl="1" indent="-457200">
              <a:buFont typeface="Wingdings" panose="05000000000000000000" pitchFamily="2" charset="2"/>
              <a:buChar char="§"/>
            </a:pPr>
            <a:r>
              <a:rPr lang="en-US" sz="3200" dirty="0" smtClean="0">
                <a:latin typeface="Lao UI" panose="020B0502040204020203" pitchFamily="34" charset="0"/>
                <a:cs typeface="Lao UI" panose="020B0502040204020203" pitchFamily="34" charset="0"/>
              </a:rPr>
              <a:t>Voter data for the 2017 and the 2019 </a:t>
            </a:r>
            <a:r>
              <a:rPr lang="en-US" sz="3200" dirty="0">
                <a:latin typeface="Lao UI" panose="020B0502040204020203" pitchFamily="34" charset="0"/>
                <a:cs typeface="Lao UI" panose="020B0502040204020203" pitchFamily="34" charset="0"/>
              </a:rPr>
              <a:t>municipal elections </a:t>
            </a:r>
            <a:r>
              <a:rPr lang="en-US" sz="3200" dirty="0" smtClean="0">
                <a:latin typeface="Lao UI" panose="020B0502040204020203" pitchFamily="34" charset="0"/>
                <a:cs typeface="Lao UI" panose="020B0502040204020203" pitchFamily="34" charset="0"/>
              </a:rPr>
              <a:t>are available </a:t>
            </a:r>
            <a:r>
              <a:rPr lang="en-US" sz="3200" dirty="0">
                <a:latin typeface="Lao UI" panose="020B0502040204020203" pitchFamily="34" charset="0"/>
                <a:cs typeface="Lao UI" panose="020B0502040204020203" pitchFamily="34" charset="0"/>
              </a:rPr>
              <a:t>for purchase. </a:t>
            </a:r>
            <a:r>
              <a:rPr lang="en-US" sz="3200" dirty="0" smtClean="0">
                <a:latin typeface="Lao UI" panose="020B0502040204020203" pitchFamily="34" charset="0"/>
                <a:cs typeface="Lao UI" panose="020B0502040204020203" pitchFamily="34" charset="0"/>
              </a:rPr>
              <a:t>Data includes </a:t>
            </a:r>
            <a:r>
              <a:rPr lang="en-US" sz="3200" dirty="0">
                <a:latin typeface="Lao UI" panose="020B0502040204020203" pitchFamily="34" charset="0"/>
                <a:cs typeface="Lao UI" panose="020B0502040204020203" pitchFamily="34" charset="0"/>
              </a:rPr>
              <a:t>e</a:t>
            </a:r>
            <a:r>
              <a:rPr lang="en-US" sz="3200" dirty="0" smtClean="0">
                <a:latin typeface="Lao UI" panose="020B0502040204020203" pitchFamily="34" charset="0"/>
                <a:cs typeface="Lao UI" panose="020B0502040204020203" pitchFamily="34" charset="0"/>
              </a:rPr>
              <a:t>ligible voters</a:t>
            </a:r>
            <a:r>
              <a:rPr lang="en-US" sz="3200" dirty="0">
                <a:latin typeface="Lao UI" panose="020B0502040204020203" pitchFamily="34" charset="0"/>
                <a:cs typeface="Lao UI" panose="020B0502040204020203" pitchFamily="34" charset="0"/>
              </a:rPr>
              <a:t>, </a:t>
            </a:r>
            <a:r>
              <a:rPr lang="en-US" sz="3200" dirty="0" smtClean="0">
                <a:latin typeface="Lao UI" panose="020B0502040204020203" pitchFamily="34" charset="0"/>
                <a:cs typeface="Lao UI" panose="020B0502040204020203" pitchFamily="34" charset="0"/>
              </a:rPr>
              <a:t>returned ballots, </a:t>
            </a:r>
            <a:r>
              <a:rPr lang="en-US" sz="3200" dirty="0">
                <a:latin typeface="Lao UI" panose="020B0502040204020203" pitchFamily="34" charset="0"/>
                <a:cs typeface="Lao UI" panose="020B0502040204020203" pitchFamily="34" charset="0"/>
              </a:rPr>
              <a:t>and </a:t>
            </a:r>
            <a:r>
              <a:rPr lang="en-US" sz="3200" dirty="0" smtClean="0">
                <a:latin typeface="Lao UI" panose="020B0502040204020203" pitchFamily="34" charset="0"/>
                <a:cs typeface="Lao UI" panose="020B0502040204020203" pitchFamily="34" charset="0"/>
              </a:rPr>
              <a:t>undeliverable ballots.</a:t>
            </a:r>
            <a:endParaRPr lang="en-US" sz="3200" dirty="0">
              <a:latin typeface="Lao UI" panose="020B0502040204020203" pitchFamily="34" charset="0"/>
              <a:cs typeface="Lao UI" panose="020B0502040204020203" pitchFamily="34" charset="0"/>
            </a:endParaRPr>
          </a:p>
          <a:p>
            <a:pPr marL="857250" lvl="1" indent="-457200">
              <a:buFont typeface="Wingdings" panose="05000000000000000000" pitchFamily="2" charset="2"/>
              <a:buChar char="§"/>
            </a:pPr>
            <a:r>
              <a:rPr lang="en-US" sz="3200" dirty="0">
                <a:latin typeface="Lao UI" panose="020B0502040204020203" pitchFamily="34" charset="0"/>
                <a:cs typeface="Lao UI" panose="020B0502040204020203" pitchFamily="34" charset="0"/>
              </a:rPr>
              <a:t>More information is available at </a:t>
            </a:r>
            <a:r>
              <a:rPr lang="en-US" sz="3200" u="sng" dirty="0">
                <a:latin typeface="Lao UI" panose="020B0502040204020203" pitchFamily="34" charset="0"/>
                <a:cs typeface="Lao UI" panose="020B0502040204020203" pitchFamily="34" charset="0"/>
              </a:rPr>
              <a:t>http://coloradosprings.gov/election, </a:t>
            </a:r>
            <a:br>
              <a:rPr lang="en-US" sz="3200" u="sng" dirty="0">
                <a:latin typeface="Lao UI" panose="020B0502040204020203" pitchFamily="34" charset="0"/>
                <a:cs typeface="Lao UI" panose="020B0502040204020203" pitchFamily="34" charset="0"/>
              </a:rPr>
            </a:br>
            <a:r>
              <a:rPr lang="en-US" sz="3200" dirty="0">
                <a:latin typeface="Lao UI" panose="020B0502040204020203" pitchFamily="34" charset="0"/>
                <a:cs typeface="Lao UI" panose="020B0502040204020203" pitchFamily="34" charset="0"/>
              </a:rPr>
              <a:t>(719) 385-5901 option 4, or </a:t>
            </a:r>
            <a:r>
              <a:rPr lang="en-US" sz="3200" dirty="0" smtClean="0">
                <a:latin typeface="Lao UI" panose="020B0502040204020203" pitchFamily="34" charset="0"/>
                <a:cs typeface="Lao UI" panose="020B0502040204020203" pitchFamily="34" charset="0"/>
              </a:rPr>
              <a:t>Elections@coloradosprings.gov</a:t>
            </a:r>
            <a:endParaRPr lang="en-US" sz="3200" dirty="0">
              <a:latin typeface="Lao UI" panose="020B0502040204020203" pitchFamily="34" charset="0"/>
              <a:cs typeface="Lao UI" panose="020B0502040204020203" pitchFamily="34" charset="0"/>
            </a:endParaRPr>
          </a:p>
          <a:p>
            <a:pPr marL="0" indent="0">
              <a:buNone/>
            </a:pP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439541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441509"/>
            <a:ext cx="7620000" cy="838200"/>
          </a:xfrm>
        </p:spPr>
        <p:txBody>
          <a:bodyPr>
            <a:normAutofit fontScale="90000"/>
          </a:bodyPr>
          <a:lstStyle/>
          <a:p>
            <a:r>
              <a:rPr lang="en-US" dirty="0" smtClean="0">
                <a:solidFill>
                  <a:srgbClr val="0967B0"/>
                </a:solidFill>
                <a:latin typeface="Optima"/>
                <a:cs typeface="Optima"/>
              </a:rPr>
              <a:t>Municipal Election </a:t>
            </a:r>
            <a:r>
              <a:rPr lang="en-US" dirty="0">
                <a:solidFill>
                  <a:srgbClr val="0967B0"/>
                </a:solidFill>
                <a:latin typeface="Optima"/>
                <a:cs typeface="Optima"/>
              </a:rPr>
              <a:t>Data Request</a:t>
            </a:r>
          </a:p>
        </p:txBody>
      </p:sp>
      <p:sp>
        <p:nvSpPr>
          <p:cNvPr id="4" name="Content Placeholder 2"/>
          <p:cNvSpPr>
            <a:spLocks noGrp="1"/>
          </p:cNvSpPr>
          <p:nvPr>
            <p:ph idx="1"/>
          </p:nvPr>
        </p:nvSpPr>
        <p:spPr>
          <a:xfrm>
            <a:off x="533400" y="2438400"/>
            <a:ext cx="7620000" cy="4038600"/>
          </a:xfrm>
        </p:spPr>
        <p:txBody>
          <a:bodyPr>
            <a:normAutofit fontScale="47500" lnSpcReduction="20000"/>
          </a:bodyPr>
          <a:lstStyle/>
          <a:p>
            <a:pPr marL="0" indent="0">
              <a:buNone/>
            </a:pPr>
            <a:r>
              <a:rPr lang="en-US" sz="5500" dirty="0">
                <a:latin typeface="Lao UI" panose="020B0502040204020203" pitchFamily="34" charset="0"/>
                <a:cs typeface="Lao UI" panose="020B0502040204020203" pitchFamily="34" charset="0"/>
              </a:rPr>
              <a:t>Returned Ballot Information</a:t>
            </a:r>
          </a:p>
          <a:p>
            <a:pPr lvl="0">
              <a:buFont typeface="Wingdings" panose="05000000000000000000" pitchFamily="2" charset="2"/>
              <a:buChar char="§"/>
            </a:pPr>
            <a:r>
              <a:rPr lang="en-US" sz="5300" dirty="0">
                <a:latin typeface="Lao UI" panose="020B0502040204020203" pitchFamily="34" charset="0"/>
                <a:cs typeface="Lao UI" panose="020B0502040204020203" pitchFamily="34" charset="0"/>
              </a:rPr>
              <a:t>An escrow account must be established with the City Clerk's Office to get an electronic list of voters who have returned their ballot during the election cycle. </a:t>
            </a:r>
          </a:p>
          <a:p>
            <a:pPr lvl="0">
              <a:buFont typeface="Wingdings" panose="05000000000000000000" pitchFamily="2" charset="2"/>
              <a:buChar char="§"/>
            </a:pPr>
            <a:r>
              <a:rPr lang="en-US" sz="5300" dirty="0">
                <a:latin typeface="Lao UI" panose="020B0502040204020203" pitchFamily="34" charset="0"/>
                <a:cs typeface="Lao UI" panose="020B0502040204020203" pitchFamily="34" charset="0"/>
              </a:rPr>
              <a:t>Once processing begins, the City Clerk's Office will issue daily reports until the election is complete.  </a:t>
            </a:r>
          </a:p>
          <a:p>
            <a:pPr>
              <a:buFont typeface="Wingdings" panose="05000000000000000000" pitchFamily="2" charset="2"/>
              <a:buChar char="§"/>
            </a:pPr>
            <a:r>
              <a:rPr lang="en-US" sz="5300" dirty="0">
                <a:latin typeface="Lao UI" panose="020B0502040204020203" pitchFamily="34" charset="0"/>
                <a:cs typeface="Lao UI" panose="020B0502040204020203" pitchFamily="34" charset="0"/>
              </a:rPr>
              <a:t>More information is available at </a:t>
            </a:r>
            <a:r>
              <a:rPr lang="en-US" sz="5300" u="sng" dirty="0">
                <a:latin typeface="Lao UI" panose="020B0502040204020203" pitchFamily="34" charset="0"/>
                <a:cs typeface="Lao UI" panose="020B0502040204020203" pitchFamily="34" charset="0"/>
              </a:rPr>
              <a:t>http://coloradosprings.gov/election</a:t>
            </a:r>
            <a:r>
              <a:rPr lang="en-US" sz="5300" dirty="0">
                <a:latin typeface="Lao UI" panose="020B0502040204020203" pitchFamily="34" charset="0"/>
                <a:cs typeface="Lao UI" panose="020B0502040204020203" pitchFamily="34" charset="0"/>
              </a:rPr>
              <a:t>, </a:t>
            </a:r>
            <a:br>
              <a:rPr lang="en-US" sz="5300" dirty="0">
                <a:latin typeface="Lao UI" panose="020B0502040204020203" pitchFamily="34" charset="0"/>
                <a:cs typeface="Lao UI" panose="020B0502040204020203" pitchFamily="34" charset="0"/>
              </a:rPr>
            </a:br>
            <a:r>
              <a:rPr lang="en-US" sz="5300" dirty="0">
                <a:latin typeface="Lao UI" panose="020B0502040204020203" pitchFamily="34" charset="0"/>
                <a:cs typeface="Lao UI" panose="020B0502040204020203" pitchFamily="34" charset="0"/>
              </a:rPr>
              <a:t>(719) 385-5901 option 4, or </a:t>
            </a:r>
            <a:r>
              <a:rPr lang="en-US" sz="5300" dirty="0" smtClean="0">
                <a:latin typeface="Lao UI" panose="020B0502040204020203" pitchFamily="34" charset="0"/>
                <a:cs typeface="Lao UI" panose="020B0502040204020203" pitchFamily="34" charset="0"/>
              </a:rPr>
              <a:t>Elections@coloradosprings.gov.</a:t>
            </a:r>
            <a:endParaRPr lang="en-US" sz="5300"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23225719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600200"/>
            <a:ext cx="7620000" cy="1085046"/>
          </a:xfrm>
        </p:spPr>
        <p:txBody>
          <a:bodyPr>
            <a:normAutofit fontScale="90000"/>
          </a:bodyPr>
          <a:lstStyle/>
          <a:p>
            <a:r>
              <a:rPr lang="en-US" dirty="0">
                <a:solidFill>
                  <a:srgbClr val="0967B0"/>
                </a:solidFill>
                <a:latin typeface="Optima"/>
                <a:cs typeface="Optima"/>
              </a:rPr>
              <a:t>Political Signs and </a:t>
            </a:r>
            <a:r>
              <a:rPr lang="en-US" dirty="0" smtClean="0">
                <a:solidFill>
                  <a:srgbClr val="0967B0"/>
                </a:solidFill>
                <a:latin typeface="Optima"/>
                <a:cs typeface="Optima"/>
              </a:rPr>
              <a:t/>
            </a:r>
            <a:br>
              <a:rPr lang="en-US" dirty="0" smtClean="0">
                <a:solidFill>
                  <a:srgbClr val="0967B0"/>
                </a:solidFill>
                <a:latin typeface="Optima"/>
                <a:cs typeface="Optima"/>
              </a:rPr>
            </a:br>
            <a:r>
              <a:rPr lang="en-US" dirty="0" smtClean="0">
                <a:solidFill>
                  <a:srgbClr val="0967B0"/>
                </a:solidFill>
                <a:latin typeface="Optima"/>
                <a:cs typeface="Optima"/>
              </a:rPr>
              <a:t>Campaign </a:t>
            </a:r>
            <a:r>
              <a:rPr lang="en-US" dirty="0">
                <a:solidFill>
                  <a:srgbClr val="0967B0"/>
                </a:solidFill>
                <a:latin typeface="Optima"/>
                <a:cs typeface="Optima"/>
              </a:rPr>
              <a:t>Materials</a:t>
            </a:r>
          </a:p>
        </p:txBody>
      </p:sp>
      <p:sp>
        <p:nvSpPr>
          <p:cNvPr id="4" name="Content Placeholder 2"/>
          <p:cNvSpPr>
            <a:spLocks noGrp="1"/>
          </p:cNvSpPr>
          <p:nvPr>
            <p:ph idx="1"/>
          </p:nvPr>
        </p:nvSpPr>
        <p:spPr>
          <a:xfrm>
            <a:off x="533400" y="2819400"/>
            <a:ext cx="7620000" cy="3657600"/>
          </a:xfrm>
        </p:spPr>
        <p:txBody>
          <a:bodyPr>
            <a:normAutofit fontScale="92500" lnSpcReduction="10000"/>
          </a:bodyPr>
          <a:lstStyle/>
          <a:p>
            <a:pPr lvl="0">
              <a:buFont typeface="Wingdings" panose="05000000000000000000" pitchFamily="2" charset="2"/>
              <a:buChar char="§"/>
            </a:pPr>
            <a:r>
              <a:rPr lang="en-US" dirty="0">
                <a:latin typeface="Lao UI" panose="020B0502040204020203" pitchFamily="34" charset="0"/>
                <a:cs typeface="Lao UI" panose="020B0502040204020203" pitchFamily="34" charset="0"/>
              </a:rPr>
              <a:t>For political signs on right-of-ways, a revocable permit from the City Land Use department is required - City Code 3.2.217(D)(1).  </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Forms are available at </a:t>
            </a:r>
            <a:r>
              <a:rPr lang="en-US" u="sng" dirty="0">
                <a:latin typeface="Lao UI" panose="020B0502040204020203" pitchFamily="34" charset="0"/>
                <a:cs typeface="Lao UI" panose="020B0502040204020203" pitchFamily="34" charset="0"/>
              </a:rPr>
              <a:t>http://</a:t>
            </a:r>
            <a:r>
              <a:rPr lang="en-US" u="sng" dirty="0" smtClean="0">
                <a:latin typeface="Lao UI" panose="020B0502040204020203" pitchFamily="34" charset="0"/>
                <a:cs typeface="Lao UI" panose="020B0502040204020203" pitchFamily="34" charset="0"/>
              </a:rPr>
              <a:t>coloradosprings.gov/election</a:t>
            </a:r>
            <a:r>
              <a:rPr lang="en-US" dirty="0" smtClean="0">
                <a:latin typeface="Lao UI" panose="020B0502040204020203" pitchFamily="34" charset="0"/>
                <a:cs typeface="Lao UI" panose="020B0502040204020203" pitchFamily="34" charset="0"/>
              </a:rPr>
              <a:t>.</a:t>
            </a:r>
            <a:endParaRPr lang="en-US" dirty="0">
              <a:latin typeface="Lao UI" panose="020B0502040204020203" pitchFamily="34" charset="0"/>
              <a:cs typeface="Lao UI" panose="020B0502040204020203" pitchFamily="34" charset="0"/>
            </a:endParaRP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Call City Land Use at (719) 385-5905 or visit </a:t>
            </a:r>
            <a:r>
              <a:rPr lang="en-US" dirty="0" smtClean="0">
                <a:latin typeface="Lao UI" panose="020B0502040204020203" pitchFamily="34" charset="0"/>
                <a:cs typeface="Lao UI" panose="020B0502040204020203" pitchFamily="34" charset="0"/>
              </a:rPr>
              <a:t>Suite </a:t>
            </a:r>
            <a:r>
              <a:rPr lang="en-US" dirty="0">
                <a:latin typeface="Lao UI" panose="020B0502040204020203" pitchFamily="34" charset="0"/>
                <a:cs typeface="Lao UI" panose="020B0502040204020203" pitchFamily="34" charset="0"/>
              </a:rPr>
              <a:t>105 for more </a:t>
            </a:r>
            <a:r>
              <a:rPr lang="en-US" dirty="0" smtClean="0">
                <a:latin typeface="Lao UI" panose="020B0502040204020203" pitchFamily="34" charset="0"/>
                <a:cs typeface="Lao UI" panose="020B0502040204020203" pitchFamily="34" charset="0"/>
              </a:rPr>
              <a:t>information.</a:t>
            </a:r>
            <a:endParaRPr lang="en-US" dirty="0">
              <a:latin typeface="Lao UI" panose="020B0502040204020203" pitchFamily="34" charset="0"/>
              <a:cs typeface="Lao UI" panose="020B0502040204020203" pitchFamily="34" charset="0"/>
            </a:endParaRPr>
          </a:p>
          <a:p>
            <a:pPr marL="0" indent="0">
              <a:buNone/>
            </a:pPr>
            <a:endParaRPr lang="en-US" b="1"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2170917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24000"/>
            <a:ext cx="7620000" cy="1085046"/>
          </a:xfrm>
        </p:spPr>
        <p:txBody>
          <a:bodyPr>
            <a:normAutofit fontScale="90000"/>
          </a:bodyPr>
          <a:lstStyle/>
          <a:p>
            <a:r>
              <a:rPr lang="en-US" dirty="0">
                <a:solidFill>
                  <a:srgbClr val="0967B0"/>
                </a:solidFill>
                <a:latin typeface="Optima"/>
                <a:cs typeface="Optima"/>
              </a:rPr>
              <a:t>Political Signs and </a:t>
            </a:r>
            <a:r>
              <a:rPr lang="en-US" dirty="0" smtClean="0">
                <a:solidFill>
                  <a:srgbClr val="0967B0"/>
                </a:solidFill>
                <a:latin typeface="Optima"/>
                <a:cs typeface="Optima"/>
              </a:rPr>
              <a:t/>
            </a:r>
            <a:br>
              <a:rPr lang="en-US" dirty="0" smtClean="0">
                <a:solidFill>
                  <a:srgbClr val="0967B0"/>
                </a:solidFill>
                <a:latin typeface="Optima"/>
                <a:cs typeface="Optima"/>
              </a:rPr>
            </a:br>
            <a:r>
              <a:rPr lang="en-US" dirty="0" smtClean="0">
                <a:solidFill>
                  <a:srgbClr val="0967B0"/>
                </a:solidFill>
                <a:latin typeface="Optima"/>
                <a:cs typeface="Optima"/>
              </a:rPr>
              <a:t>Campaign </a:t>
            </a:r>
            <a:r>
              <a:rPr lang="en-US" dirty="0">
                <a:solidFill>
                  <a:srgbClr val="0967B0"/>
                </a:solidFill>
                <a:latin typeface="Optima"/>
                <a:cs typeface="Optima"/>
              </a:rPr>
              <a:t>Materials</a:t>
            </a:r>
          </a:p>
        </p:txBody>
      </p:sp>
      <p:sp>
        <p:nvSpPr>
          <p:cNvPr id="4" name="Content Placeholder 2"/>
          <p:cNvSpPr>
            <a:spLocks noGrp="1"/>
          </p:cNvSpPr>
          <p:nvPr>
            <p:ph idx="1"/>
          </p:nvPr>
        </p:nvSpPr>
        <p:spPr>
          <a:xfrm>
            <a:off x="533400" y="2819400"/>
            <a:ext cx="7620000" cy="3657600"/>
          </a:xfrm>
        </p:spPr>
        <p:txBody>
          <a:bodyPr>
            <a:normAutofit fontScale="92500" lnSpcReduction="10000"/>
          </a:bodyPr>
          <a:lstStyle/>
          <a:p>
            <a:pPr lvl="0">
              <a:buFont typeface="Wingdings" panose="05000000000000000000" pitchFamily="2" charset="2"/>
              <a:buChar char="§"/>
            </a:pPr>
            <a:r>
              <a:rPr lang="en-US" dirty="0">
                <a:latin typeface="Lao UI" panose="020B0502040204020203"/>
              </a:rPr>
              <a:t>For temporary signs on or in front of private property of less than one acre, a maximum of five (5) signs, not to exceed six square feet each, are allowed per street frontage - City Code 7.4.409(E) and 7.4.409(F)(3).</a:t>
            </a:r>
          </a:p>
          <a:p>
            <a:pPr lvl="0">
              <a:buFont typeface="Wingdings" panose="05000000000000000000" pitchFamily="2" charset="2"/>
              <a:buChar char="§"/>
            </a:pPr>
            <a:r>
              <a:rPr lang="en-US" dirty="0">
                <a:latin typeface="Lao UI" panose="020B0502040204020203"/>
              </a:rPr>
              <a:t>All signs shall comply with City Code 7.4.409(E) and 7.4.409(F)(3). </a:t>
            </a:r>
          </a:p>
          <a:p>
            <a:pPr marL="0" indent="0">
              <a:buNone/>
            </a:pPr>
            <a:endParaRPr lang="en-US" b="1"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41223604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24000"/>
            <a:ext cx="7620000" cy="1085046"/>
          </a:xfrm>
        </p:spPr>
        <p:txBody>
          <a:bodyPr>
            <a:normAutofit fontScale="90000"/>
          </a:bodyPr>
          <a:lstStyle/>
          <a:p>
            <a:r>
              <a:rPr lang="en-US" dirty="0">
                <a:solidFill>
                  <a:srgbClr val="0967B0"/>
                </a:solidFill>
                <a:latin typeface="Optima"/>
                <a:cs typeface="Optima"/>
              </a:rPr>
              <a:t>Political Signs and </a:t>
            </a:r>
            <a:r>
              <a:rPr lang="en-US" dirty="0" smtClean="0">
                <a:solidFill>
                  <a:srgbClr val="0967B0"/>
                </a:solidFill>
                <a:latin typeface="Optima"/>
                <a:cs typeface="Optima"/>
              </a:rPr>
              <a:t/>
            </a:r>
            <a:br>
              <a:rPr lang="en-US" dirty="0" smtClean="0">
                <a:solidFill>
                  <a:srgbClr val="0967B0"/>
                </a:solidFill>
                <a:latin typeface="Optima"/>
                <a:cs typeface="Optima"/>
              </a:rPr>
            </a:br>
            <a:r>
              <a:rPr lang="en-US" dirty="0" smtClean="0">
                <a:solidFill>
                  <a:srgbClr val="0967B0"/>
                </a:solidFill>
                <a:latin typeface="Optima"/>
                <a:cs typeface="Optima"/>
              </a:rPr>
              <a:t>Campaign </a:t>
            </a:r>
            <a:r>
              <a:rPr lang="en-US" dirty="0">
                <a:solidFill>
                  <a:srgbClr val="0967B0"/>
                </a:solidFill>
                <a:latin typeface="Optima"/>
                <a:cs typeface="Optima"/>
              </a:rPr>
              <a:t>Materials</a:t>
            </a:r>
          </a:p>
        </p:txBody>
      </p:sp>
      <p:sp>
        <p:nvSpPr>
          <p:cNvPr id="4" name="Content Placeholder 2"/>
          <p:cNvSpPr>
            <a:spLocks noGrp="1"/>
          </p:cNvSpPr>
          <p:nvPr>
            <p:ph idx="1"/>
          </p:nvPr>
        </p:nvSpPr>
        <p:spPr>
          <a:xfrm>
            <a:off x="533400" y="2819400"/>
            <a:ext cx="7620000" cy="3657600"/>
          </a:xfrm>
        </p:spPr>
        <p:txBody>
          <a:bodyPr>
            <a:normAutofit fontScale="70000" lnSpcReduction="20000"/>
          </a:bodyPr>
          <a:lstStyle/>
          <a:p>
            <a:r>
              <a:rPr lang="en-US" sz="3600" dirty="0">
                <a:latin typeface="Lao UI" panose="020B0502040204020203" pitchFamily="34" charset="0"/>
                <a:cs typeface="Lao UI" panose="020B0502040204020203" pitchFamily="34" charset="0"/>
              </a:rPr>
              <a:t>A candidate or committee, or their agent, that publishes a communication in a newspaper, magazine, outdoor advertising facility, any sign requiring a Large Sign Revocable Permit per the Planning Department, direct mailing, handbill,  internet-based advertising, or broadcast through radio, television or other technologies, shall disclose in the communication the name of the committee or candidate making the expenditure. The disclosure shall be clear, legible, and conspicuous.</a:t>
            </a:r>
          </a:p>
          <a:p>
            <a:endParaRPr lang="en-US" dirty="0"/>
          </a:p>
        </p:txBody>
      </p:sp>
    </p:spTree>
    <p:extLst>
      <p:ext uri="{BB962C8B-B14F-4D97-AF65-F5344CB8AC3E}">
        <p14:creationId xmlns:p14="http://schemas.microsoft.com/office/powerpoint/2010/main" val="4744461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800100" y="1427575"/>
            <a:ext cx="7620000" cy="1085046"/>
          </a:xfrm>
        </p:spPr>
        <p:txBody>
          <a:bodyPr>
            <a:normAutofit/>
          </a:bodyPr>
          <a:lstStyle/>
          <a:p>
            <a:r>
              <a:rPr lang="en-US" sz="4000" dirty="0">
                <a:solidFill>
                  <a:srgbClr val="0967B0"/>
                </a:solidFill>
                <a:latin typeface="Optima"/>
                <a:cs typeface="Optima"/>
              </a:rPr>
              <a:t>Campaign Finance Reports</a:t>
            </a:r>
          </a:p>
        </p:txBody>
      </p:sp>
      <p:sp>
        <p:nvSpPr>
          <p:cNvPr id="4" name="Content Placeholder 2"/>
          <p:cNvSpPr>
            <a:spLocks noGrp="1"/>
          </p:cNvSpPr>
          <p:nvPr>
            <p:ph idx="1"/>
          </p:nvPr>
        </p:nvSpPr>
        <p:spPr>
          <a:xfrm>
            <a:off x="533400" y="2819400"/>
            <a:ext cx="8153400" cy="3657600"/>
          </a:xfrm>
        </p:spPr>
        <p:txBody>
          <a:bodyPr>
            <a:normAutofit fontScale="92500" lnSpcReduction="10000"/>
          </a:bodyPr>
          <a:lstStyle/>
          <a:p>
            <a:pPr lvl="0">
              <a:buFont typeface="Wingdings" panose="05000000000000000000" pitchFamily="2" charset="2"/>
              <a:buChar char="§"/>
            </a:pPr>
            <a:r>
              <a:rPr lang="en-US" dirty="0">
                <a:latin typeface="Lao UI" panose="020B0502040204020203" pitchFamily="34" charset="0"/>
                <a:cs typeface="Lao UI" panose="020B0502040204020203" pitchFamily="34" charset="0"/>
              </a:rPr>
              <a:t>The Colorado Springs </a:t>
            </a:r>
            <a:r>
              <a:rPr lang="en-US" dirty="0" smtClean="0">
                <a:latin typeface="Lao UI" panose="020B0502040204020203" pitchFamily="34" charset="0"/>
                <a:cs typeface="Lao UI" panose="020B0502040204020203" pitchFamily="34" charset="0"/>
              </a:rPr>
              <a:t>campaign </a:t>
            </a:r>
            <a:r>
              <a:rPr lang="en-US" dirty="0">
                <a:latin typeface="Lao UI" panose="020B0502040204020203" pitchFamily="34" charset="0"/>
                <a:cs typeface="Lao UI" panose="020B0502040204020203" pitchFamily="34" charset="0"/>
              </a:rPr>
              <a:t>f</a:t>
            </a:r>
            <a:r>
              <a:rPr lang="en-US" dirty="0" smtClean="0">
                <a:latin typeface="Lao UI" panose="020B0502040204020203" pitchFamily="34" charset="0"/>
                <a:cs typeface="Lao UI" panose="020B0502040204020203" pitchFamily="34" charset="0"/>
              </a:rPr>
              <a:t>inance </a:t>
            </a:r>
            <a:r>
              <a:rPr lang="en-US" dirty="0">
                <a:latin typeface="Lao UI" panose="020B0502040204020203" pitchFamily="34" charset="0"/>
                <a:cs typeface="Lao UI" panose="020B0502040204020203" pitchFamily="34" charset="0"/>
              </a:rPr>
              <a:t>law governs the reporting requirements for campaign donations and expenditures. </a:t>
            </a:r>
          </a:p>
          <a:p>
            <a:pPr lvl="0">
              <a:buFont typeface="Wingdings" panose="05000000000000000000" pitchFamily="2" charset="2"/>
              <a:buChar char="§"/>
            </a:pPr>
            <a:r>
              <a:rPr lang="en-US" dirty="0">
                <a:latin typeface="Lao UI" panose="020B0502040204020203" pitchFamily="34" charset="0"/>
                <a:cs typeface="Lao UI" panose="020B0502040204020203" pitchFamily="34" charset="0"/>
              </a:rPr>
              <a:t>Reporting dates and forms are on the City of Colorado Springs website at </a:t>
            </a:r>
            <a:r>
              <a:rPr lang="en-US" u="sng" dirty="0">
                <a:latin typeface="Lao UI" panose="020B0502040204020203" pitchFamily="34" charset="0"/>
                <a:cs typeface="Lao UI" panose="020B0502040204020203" pitchFamily="34" charset="0"/>
              </a:rPr>
              <a:t>http://coloradosprings.gov/election</a:t>
            </a:r>
            <a:r>
              <a:rPr lang="en-US" dirty="0">
                <a:latin typeface="Lao UI" panose="020B0502040204020203" pitchFamily="34" charset="0"/>
                <a:cs typeface="Lao UI" panose="020B0502040204020203" pitchFamily="34" charset="0"/>
              </a:rPr>
              <a:t>.</a:t>
            </a:r>
          </a:p>
          <a:p>
            <a:pPr lvl="0">
              <a:buFont typeface="Wingdings" panose="05000000000000000000" pitchFamily="2" charset="2"/>
              <a:buChar char="§"/>
            </a:pPr>
            <a:r>
              <a:rPr lang="en-US" dirty="0">
                <a:latin typeface="Lao UI" panose="020B0502040204020203" pitchFamily="34" charset="0"/>
                <a:cs typeface="Lao UI" panose="020B0502040204020203" pitchFamily="34" charset="0"/>
              </a:rPr>
              <a:t>All filed forms will also be available for viewing at the same web site.</a:t>
            </a:r>
          </a:p>
          <a:p>
            <a:pPr marL="0" indent="0">
              <a:buNone/>
            </a:pPr>
            <a:endParaRPr lang="en-US" b="1"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1200798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440713"/>
            <a:ext cx="7620000" cy="1085046"/>
          </a:xfrm>
        </p:spPr>
        <p:txBody>
          <a:bodyPr>
            <a:normAutofit/>
          </a:bodyPr>
          <a:lstStyle/>
          <a:p>
            <a:r>
              <a:rPr lang="en-US" sz="4000" dirty="0">
                <a:solidFill>
                  <a:srgbClr val="0967B0"/>
                </a:solidFill>
                <a:latin typeface="Optima"/>
                <a:cs typeface="Optima"/>
              </a:rPr>
              <a:t>Campaign Finance Reports</a:t>
            </a:r>
          </a:p>
        </p:txBody>
      </p:sp>
      <p:sp>
        <p:nvSpPr>
          <p:cNvPr id="4" name="Content Placeholder 2"/>
          <p:cNvSpPr>
            <a:spLocks noGrp="1"/>
          </p:cNvSpPr>
          <p:nvPr>
            <p:ph idx="1"/>
          </p:nvPr>
        </p:nvSpPr>
        <p:spPr>
          <a:xfrm>
            <a:off x="533400" y="2438400"/>
            <a:ext cx="8153400" cy="4038600"/>
          </a:xfrm>
        </p:spPr>
        <p:txBody>
          <a:bodyPr>
            <a:normAutofit/>
          </a:bodyPr>
          <a:lstStyle/>
          <a:p>
            <a:pPr lvl="0">
              <a:buFont typeface="Wingdings" panose="05000000000000000000" pitchFamily="2" charset="2"/>
              <a:buChar char="§"/>
            </a:pPr>
            <a:r>
              <a:rPr lang="en-US" sz="3000" dirty="0" smtClean="0">
                <a:latin typeface="Lao UI" panose="020B0502040204020203"/>
              </a:rPr>
              <a:t>The </a:t>
            </a:r>
            <a:r>
              <a:rPr lang="en-US" sz="3000" dirty="0">
                <a:latin typeface="Lao UI" panose="020B0502040204020203"/>
              </a:rPr>
              <a:t>campaign finance cycle for the April 6, 2021 election </a:t>
            </a:r>
            <a:r>
              <a:rPr lang="en-US" sz="3000" dirty="0" smtClean="0">
                <a:latin typeface="Lao UI" panose="020B0502040204020203"/>
              </a:rPr>
              <a:t>began </a:t>
            </a:r>
            <a:r>
              <a:rPr lang="en-US" sz="3000" dirty="0">
                <a:latin typeface="Lao UI" panose="020B0502040204020203"/>
              </a:rPr>
              <a:t>on October 1, 2020 and runs through May 6, 2021.  </a:t>
            </a:r>
            <a:endParaRPr lang="en-US" sz="3000" dirty="0" smtClean="0">
              <a:latin typeface="Lao UI" panose="020B0502040204020203"/>
            </a:endParaRPr>
          </a:p>
          <a:p>
            <a:pPr lvl="0">
              <a:buFont typeface="Wingdings" panose="05000000000000000000" pitchFamily="2" charset="2"/>
              <a:buChar char="§"/>
            </a:pPr>
            <a:r>
              <a:rPr lang="en-US" sz="3000" dirty="0" smtClean="0">
                <a:latin typeface="Lao UI" panose="020B0502040204020203"/>
              </a:rPr>
              <a:t>Once </a:t>
            </a:r>
            <a:r>
              <a:rPr lang="en-US" sz="3000" dirty="0">
                <a:latin typeface="Lao UI" panose="020B0502040204020203"/>
              </a:rPr>
              <a:t>a candidate raises or spends $20 or more towards their campaign, they must start filing campaign finance reports</a:t>
            </a:r>
            <a:r>
              <a:rPr lang="en-US" sz="3000" dirty="0" smtClean="0">
                <a:latin typeface="Lao UI" panose="020B0502040204020203"/>
              </a:rPr>
              <a:t>.</a:t>
            </a:r>
          </a:p>
          <a:p>
            <a:pPr lvl="0">
              <a:buFont typeface="Wingdings" panose="05000000000000000000" pitchFamily="2" charset="2"/>
              <a:buChar char="§"/>
            </a:pPr>
            <a:r>
              <a:rPr lang="en-US" sz="3000" dirty="0" smtClean="0">
                <a:latin typeface="Lao UI" panose="020B0502040204020203"/>
                <a:cs typeface="Lao UI" panose="020B0502040204020203" pitchFamily="34" charset="0"/>
              </a:rPr>
              <a:t>You may file reports electronically or using paper forms. </a:t>
            </a:r>
            <a:endParaRPr lang="en-US" sz="3000" b="1" dirty="0">
              <a:latin typeface="Lao UI" panose="020B0502040204020203"/>
              <a:cs typeface="Lao UI" panose="020B0502040204020203" pitchFamily="34" charset="0"/>
            </a:endParaRPr>
          </a:p>
        </p:txBody>
      </p:sp>
    </p:spTree>
    <p:extLst>
      <p:ext uri="{BB962C8B-B14F-4D97-AF65-F5344CB8AC3E}">
        <p14:creationId xmlns:p14="http://schemas.microsoft.com/office/powerpoint/2010/main" val="26822126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109966" y="1441509"/>
            <a:ext cx="8915400" cy="457200"/>
          </a:xfrm>
        </p:spPr>
        <p:txBody>
          <a:bodyPr>
            <a:normAutofit fontScale="90000"/>
          </a:bodyPr>
          <a:lstStyle/>
          <a:p>
            <a:r>
              <a:rPr lang="en-US" dirty="0" smtClean="0">
                <a:solidFill>
                  <a:srgbClr val="0967B0"/>
                </a:solidFill>
                <a:latin typeface="Optima"/>
                <a:cs typeface="Optima"/>
              </a:rPr>
              <a:t>2021 Campaign Finance Filing Dates</a:t>
            </a:r>
            <a:endParaRPr lang="en-US" dirty="0">
              <a:solidFill>
                <a:srgbClr val="0967B0"/>
              </a:solidFill>
              <a:latin typeface="Optima"/>
              <a:cs typeface="Optima"/>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199466050"/>
              </p:ext>
            </p:extLst>
          </p:nvPr>
        </p:nvGraphicFramePr>
        <p:xfrm>
          <a:off x="2286000" y="2057400"/>
          <a:ext cx="4305186" cy="4648203"/>
        </p:xfrm>
        <a:graphic>
          <a:graphicData uri="http://schemas.openxmlformats.org/drawingml/2006/table">
            <a:tbl>
              <a:tblPr/>
              <a:tblGrid>
                <a:gridCol w="980042">
                  <a:extLst>
                    <a:ext uri="{9D8B030D-6E8A-4147-A177-3AD203B41FA5}">
                      <a16:colId xmlns:a16="http://schemas.microsoft.com/office/drawing/2014/main" val="1993272605"/>
                    </a:ext>
                  </a:extLst>
                </a:gridCol>
                <a:gridCol w="1155050">
                  <a:extLst>
                    <a:ext uri="{9D8B030D-6E8A-4147-A177-3AD203B41FA5}">
                      <a16:colId xmlns:a16="http://schemas.microsoft.com/office/drawing/2014/main" val="1620272563"/>
                    </a:ext>
                  </a:extLst>
                </a:gridCol>
                <a:gridCol w="1085047">
                  <a:extLst>
                    <a:ext uri="{9D8B030D-6E8A-4147-A177-3AD203B41FA5}">
                      <a16:colId xmlns:a16="http://schemas.microsoft.com/office/drawing/2014/main" val="1571415005"/>
                    </a:ext>
                  </a:extLst>
                </a:gridCol>
                <a:gridCol w="1085047">
                  <a:extLst>
                    <a:ext uri="{9D8B030D-6E8A-4147-A177-3AD203B41FA5}">
                      <a16:colId xmlns:a16="http://schemas.microsoft.com/office/drawing/2014/main" val="1843453252"/>
                    </a:ext>
                  </a:extLst>
                </a:gridCol>
              </a:tblGrid>
              <a:tr h="261345">
                <a:tc>
                  <a:txBody>
                    <a:bodyPr/>
                    <a:lstStyle/>
                    <a:p>
                      <a:r>
                        <a:rPr lang="en-US" sz="1100" b="1" dirty="0">
                          <a:effectLst/>
                        </a:rPr>
                        <a:t>Filing Date</a:t>
                      </a:r>
                      <a:endParaRPr lang="en-US" sz="1100" dirty="0">
                        <a:effectLst/>
                      </a:endParaRP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b="1" dirty="0">
                          <a:effectLst/>
                        </a:rPr>
                        <a:t>Report starting</a:t>
                      </a:r>
                      <a:endParaRPr lang="en-US" sz="1100" dirty="0">
                        <a:effectLst/>
                      </a:endParaRP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b="1" dirty="0">
                          <a:effectLst/>
                        </a:rPr>
                        <a:t>Report ending</a:t>
                      </a:r>
                      <a:endParaRPr lang="en-US" sz="1100" dirty="0">
                        <a:effectLst/>
                      </a:endParaRP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b="1" dirty="0">
                          <a:effectLst/>
                        </a:rPr>
                        <a:t>Filing Date</a:t>
                      </a:r>
                      <a:endParaRPr lang="en-US" sz="1100" dirty="0">
                        <a:effectLst/>
                      </a:endParaRP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905810"/>
                  </a:ext>
                </a:extLst>
              </a:tr>
              <a:tr h="429352">
                <a:tc>
                  <a:txBody>
                    <a:bodyPr/>
                    <a:lstStyle/>
                    <a:p>
                      <a:r>
                        <a:rPr lang="en-US" sz="1100" dirty="0">
                          <a:effectLst/>
                        </a:rPr>
                        <a:t>October 1,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May 3, 2019</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September 26,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October 1,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extLst>
                  <a:ext uri="{0D108BD9-81ED-4DB2-BD59-A6C34878D82A}">
                    <a16:rowId xmlns:a16="http://schemas.microsoft.com/office/drawing/2014/main" val="1853666240"/>
                  </a:ext>
                </a:extLst>
              </a:tr>
              <a:tr h="429352">
                <a:tc>
                  <a:txBody>
                    <a:bodyPr/>
                    <a:lstStyle/>
                    <a:p>
                      <a:r>
                        <a:rPr lang="en-US" sz="1100" dirty="0">
                          <a:effectLst/>
                        </a:rPr>
                        <a:t>November 2,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September 27,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October 28,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November 2,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4641297"/>
                  </a:ext>
                </a:extLst>
              </a:tr>
              <a:tr h="429352">
                <a:tc>
                  <a:txBody>
                    <a:bodyPr/>
                    <a:lstStyle/>
                    <a:p>
                      <a:r>
                        <a:rPr lang="en-US" sz="1100" dirty="0">
                          <a:effectLst/>
                        </a:rPr>
                        <a:t>December 1,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October 29,2020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November 26,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December 1,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extLst>
                  <a:ext uri="{0D108BD9-81ED-4DB2-BD59-A6C34878D82A}">
                    <a16:rowId xmlns:a16="http://schemas.microsoft.com/office/drawing/2014/main" val="2492188509"/>
                  </a:ext>
                </a:extLst>
              </a:tr>
              <a:tr h="429352">
                <a:tc>
                  <a:txBody>
                    <a:bodyPr/>
                    <a:lstStyle/>
                    <a:p>
                      <a:r>
                        <a:rPr lang="en-US" sz="1100" dirty="0">
                          <a:effectLst/>
                        </a:rPr>
                        <a:t>January 4,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November 27,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December 30,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January 4,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2370754"/>
                  </a:ext>
                </a:extLst>
              </a:tr>
              <a:tr h="429352">
                <a:tc>
                  <a:txBody>
                    <a:bodyPr/>
                    <a:lstStyle/>
                    <a:p>
                      <a:r>
                        <a:rPr lang="en-US" sz="1100" dirty="0">
                          <a:effectLst/>
                        </a:rPr>
                        <a:t>January 15,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December 31, 2020</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January 10,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January 15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extLst>
                  <a:ext uri="{0D108BD9-81ED-4DB2-BD59-A6C34878D82A}">
                    <a16:rowId xmlns:a16="http://schemas.microsoft.com/office/drawing/2014/main" val="2578827639"/>
                  </a:ext>
                </a:extLst>
              </a:tr>
              <a:tr h="429352">
                <a:tc>
                  <a:txBody>
                    <a:bodyPr/>
                    <a:lstStyle/>
                    <a:p>
                      <a:r>
                        <a:rPr lang="en-US" sz="1100" dirty="0">
                          <a:effectLst/>
                        </a:rPr>
                        <a:t>February 1,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January 11,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January 27,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February 1,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1969721"/>
                  </a:ext>
                </a:extLst>
              </a:tr>
              <a:tr h="429352">
                <a:tc>
                  <a:txBody>
                    <a:bodyPr/>
                    <a:lstStyle/>
                    <a:p>
                      <a:r>
                        <a:rPr lang="en-US" sz="1100" dirty="0">
                          <a:effectLst/>
                        </a:rPr>
                        <a:t>February 15,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January 28,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February 10,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February 15,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extLst>
                  <a:ext uri="{0D108BD9-81ED-4DB2-BD59-A6C34878D82A}">
                    <a16:rowId xmlns:a16="http://schemas.microsoft.com/office/drawing/2014/main" val="1232133419"/>
                  </a:ext>
                </a:extLst>
              </a:tr>
              <a:tr h="429352">
                <a:tc>
                  <a:txBody>
                    <a:bodyPr/>
                    <a:lstStyle/>
                    <a:p>
                      <a:r>
                        <a:rPr lang="en-US" sz="1100" dirty="0">
                          <a:effectLst/>
                        </a:rPr>
                        <a:t>March 1,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February 11,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February 24,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March 1,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2353626"/>
                  </a:ext>
                </a:extLst>
              </a:tr>
              <a:tr h="429352">
                <a:tc>
                  <a:txBody>
                    <a:bodyPr/>
                    <a:lstStyle/>
                    <a:p>
                      <a:r>
                        <a:rPr lang="en-US" sz="1100" dirty="0">
                          <a:effectLst/>
                        </a:rPr>
                        <a:t>March 15,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February 25,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March 10,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March 15,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extLst>
                  <a:ext uri="{0D108BD9-81ED-4DB2-BD59-A6C34878D82A}">
                    <a16:rowId xmlns:a16="http://schemas.microsoft.com/office/drawing/2014/main" val="3999794546"/>
                  </a:ext>
                </a:extLst>
              </a:tr>
              <a:tr h="261345">
                <a:tc>
                  <a:txBody>
                    <a:bodyPr/>
                    <a:lstStyle/>
                    <a:p>
                      <a:r>
                        <a:rPr lang="en-US" sz="1100" dirty="0">
                          <a:effectLst/>
                        </a:rPr>
                        <a:t>April 2,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March 11,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March 28,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100" dirty="0">
                          <a:effectLst/>
                        </a:rPr>
                        <a:t>April 2,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2375029"/>
                  </a:ext>
                </a:extLst>
              </a:tr>
              <a:tr h="261345">
                <a:tc>
                  <a:txBody>
                    <a:bodyPr/>
                    <a:lstStyle/>
                    <a:p>
                      <a:r>
                        <a:rPr lang="en-US" sz="1100" dirty="0">
                          <a:effectLst/>
                        </a:rPr>
                        <a:t>May 6,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March 29,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May 1,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tc>
                  <a:txBody>
                    <a:bodyPr/>
                    <a:lstStyle/>
                    <a:p>
                      <a:r>
                        <a:rPr lang="en-US" sz="1100" dirty="0">
                          <a:effectLst/>
                        </a:rPr>
                        <a:t>May 6, 2021</a:t>
                      </a:r>
                    </a:p>
                  </a:txBody>
                  <a:tcPr marL="58336" marR="87504" marT="46669" marB="4666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EEE"/>
                    </a:solidFill>
                  </a:tcPr>
                </a:tc>
                <a:extLst>
                  <a:ext uri="{0D108BD9-81ED-4DB2-BD59-A6C34878D82A}">
                    <a16:rowId xmlns:a16="http://schemas.microsoft.com/office/drawing/2014/main" val="2347678271"/>
                  </a:ext>
                </a:extLst>
              </a:tr>
            </a:tbl>
          </a:graphicData>
        </a:graphic>
      </p:graphicFrame>
      <p:sp>
        <p:nvSpPr>
          <p:cNvPr id="5" name="Rectangle 1"/>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Helvetica Neue"/>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914268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609600" y="1219200"/>
            <a:ext cx="7620000" cy="1085046"/>
          </a:xfrm>
        </p:spPr>
        <p:txBody>
          <a:bodyPr>
            <a:normAutofit/>
          </a:bodyPr>
          <a:lstStyle/>
          <a:p>
            <a:r>
              <a:rPr lang="en-US" dirty="0" smtClean="0">
                <a:solidFill>
                  <a:srgbClr val="0967B0"/>
                </a:solidFill>
                <a:latin typeface="Optima"/>
                <a:cs typeface="Optima"/>
              </a:rPr>
              <a:t>Campaign </a:t>
            </a:r>
            <a:r>
              <a:rPr lang="en-US" sz="4000" dirty="0" smtClean="0">
                <a:solidFill>
                  <a:srgbClr val="0967B0"/>
                </a:solidFill>
                <a:latin typeface="Optima"/>
                <a:cs typeface="Optima"/>
              </a:rPr>
              <a:t>Finance</a:t>
            </a:r>
            <a:r>
              <a:rPr lang="en-US" dirty="0" smtClean="0">
                <a:solidFill>
                  <a:srgbClr val="0967B0"/>
                </a:solidFill>
                <a:latin typeface="Optima"/>
                <a:cs typeface="Optima"/>
              </a:rPr>
              <a:t> Reports </a:t>
            </a:r>
            <a:endParaRPr lang="en-US" dirty="0">
              <a:solidFill>
                <a:srgbClr val="0967B0"/>
              </a:solidFill>
              <a:latin typeface="Optima"/>
              <a:cs typeface="Optima"/>
            </a:endParaRPr>
          </a:p>
        </p:txBody>
      </p:sp>
      <p:sp>
        <p:nvSpPr>
          <p:cNvPr id="4" name="Content Placeholder 2"/>
          <p:cNvSpPr>
            <a:spLocks noGrp="1"/>
          </p:cNvSpPr>
          <p:nvPr>
            <p:ph idx="1"/>
          </p:nvPr>
        </p:nvSpPr>
        <p:spPr>
          <a:xfrm>
            <a:off x="533400" y="2209800"/>
            <a:ext cx="8153400" cy="4267200"/>
          </a:xfrm>
        </p:spPr>
        <p:txBody>
          <a:bodyPr>
            <a:normAutofit fontScale="85000" lnSpcReduction="20000"/>
          </a:bodyPr>
          <a:lstStyle/>
          <a:p>
            <a:r>
              <a:rPr lang="en-US" sz="3500" dirty="0">
                <a:latin typeface="Lao UI" panose="020B0502040204020203" pitchFamily="34" charset="0"/>
                <a:cs typeface="Lao UI" panose="020B0502040204020203" pitchFamily="34" charset="0"/>
              </a:rPr>
              <a:t>Home Rule status means our City requirements may be different than state or other municipal laws pertaining to elections. </a:t>
            </a:r>
          </a:p>
          <a:p>
            <a:r>
              <a:rPr lang="en-US" sz="3500" dirty="0">
                <a:latin typeface="Lao UI" panose="020B0502040204020203" pitchFamily="34" charset="0"/>
                <a:cs typeface="Lao UI" panose="020B0502040204020203" pitchFamily="34" charset="0"/>
              </a:rPr>
              <a:t>City Charter and City Code control.</a:t>
            </a:r>
          </a:p>
          <a:p>
            <a:r>
              <a:rPr lang="en-US" sz="3500" dirty="0">
                <a:latin typeface="Lao UI" panose="020B0502040204020203" pitchFamily="34" charset="0"/>
                <a:cs typeface="Lao UI" panose="020B0502040204020203" pitchFamily="34" charset="0"/>
              </a:rPr>
              <a:t>Records you submit to the City Clerk are subject to public review under the Colorado Open Records Act.</a:t>
            </a:r>
          </a:p>
          <a:p>
            <a:r>
              <a:rPr lang="en-US" sz="3500" dirty="0">
                <a:latin typeface="Lao UI" panose="020B0502040204020203" pitchFamily="34" charset="0"/>
                <a:cs typeface="Lao UI" panose="020B0502040204020203" pitchFamily="34" charset="0"/>
              </a:rPr>
              <a:t>Enforcement: </a:t>
            </a:r>
            <a:r>
              <a:rPr lang="en-US" sz="3500" dirty="0" smtClean="0">
                <a:latin typeface="Lao UI" panose="020B0502040204020203" pitchFamily="34" charset="0"/>
                <a:cs typeface="Lao UI" panose="020B0502040204020203" pitchFamily="34" charset="0"/>
              </a:rPr>
              <a:t>The City </a:t>
            </a:r>
            <a:r>
              <a:rPr lang="en-US" sz="3500" dirty="0">
                <a:latin typeface="Lao UI" panose="020B0502040204020203" pitchFamily="34" charset="0"/>
                <a:cs typeface="Lao UI" panose="020B0502040204020203" pitchFamily="34" charset="0"/>
              </a:rPr>
              <a:t>Clerk reviews all filings and reviews any complaints </a:t>
            </a:r>
            <a:r>
              <a:rPr lang="en-US" sz="3500" dirty="0" smtClean="0">
                <a:latin typeface="Lao UI" panose="020B0502040204020203" pitchFamily="34" charset="0"/>
                <a:cs typeface="Lao UI" panose="020B0502040204020203" pitchFamily="34" charset="0"/>
              </a:rPr>
              <a:t>filed – using best </a:t>
            </a:r>
            <a:r>
              <a:rPr lang="en-US" sz="3500" dirty="0">
                <a:latin typeface="Lao UI" panose="020B0502040204020203" pitchFamily="34" charset="0"/>
                <a:cs typeface="Lao UI" panose="020B0502040204020203" pitchFamily="34" charset="0"/>
              </a:rPr>
              <a:t>efforts to do so within 48 hours of submittal.</a:t>
            </a:r>
          </a:p>
          <a:p>
            <a:pPr marL="0" indent="0">
              <a:buNone/>
            </a:pPr>
            <a:endParaRPr lang="en-US" b="1"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179243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114299" y="1371600"/>
            <a:ext cx="8915400" cy="1085046"/>
          </a:xfrm>
        </p:spPr>
        <p:txBody>
          <a:bodyPr>
            <a:normAutofit fontScale="90000"/>
          </a:bodyPr>
          <a:lstStyle/>
          <a:p>
            <a:r>
              <a:rPr lang="en-US" dirty="0" smtClean="0">
                <a:solidFill>
                  <a:srgbClr val="0967B0"/>
                </a:solidFill>
                <a:latin typeface="Optima"/>
                <a:cs typeface="Optima"/>
              </a:rPr>
              <a:t>Campaign Finance Complaint Process </a:t>
            </a:r>
            <a:endParaRPr lang="en-US" dirty="0">
              <a:solidFill>
                <a:srgbClr val="0967B0"/>
              </a:solidFill>
              <a:latin typeface="Optima"/>
              <a:cs typeface="Optima"/>
            </a:endParaRPr>
          </a:p>
        </p:txBody>
      </p:sp>
      <p:sp>
        <p:nvSpPr>
          <p:cNvPr id="4" name="Content Placeholder 2"/>
          <p:cNvSpPr>
            <a:spLocks noGrp="1"/>
          </p:cNvSpPr>
          <p:nvPr>
            <p:ph idx="1"/>
          </p:nvPr>
        </p:nvSpPr>
        <p:spPr>
          <a:xfrm>
            <a:off x="533400" y="2667000"/>
            <a:ext cx="8153400" cy="4038600"/>
          </a:xfrm>
        </p:spPr>
        <p:txBody>
          <a:bodyPr>
            <a:normAutofit fontScale="92500" lnSpcReduction="20000"/>
          </a:bodyPr>
          <a:lstStyle/>
          <a:p>
            <a:r>
              <a:rPr lang="en-US" dirty="0" smtClean="0">
                <a:latin typeface="Lao UI" panose="020B0502040204020203" pitchFamily="34" charset="0"/>
                <a:cs typeface="Lao UI" panose="020B0502040204020203" pitchFamily="34" charset="0"/>
              </a:rPr>
              <a:t>The City </a:t>
            </a:r>
            <a:r>
              <a:rPr lang="en-US" dirty="0">
                <a:latin typeface="Lao UI" panose="020B0502040204020203" pitchFamily="34" charset="0"/>
                <a:cs typeface="Lao UI" panose="020B0502040204020203" pitchFamily="34" charset="0"/>
              </a:rPr>
              <a:t>Clerk will contact the appropriate person to address the filing or the complaint.</a:t>
            </a:r>
          </a:p>
          <a:p>
            <a:r>
              <a:rPr lang="en-US" dirty="0">
                <a:latin typeface="Lao UI" panose="020B0502040204020203" pitchFamily="34" charset="0"/>
                <a:cs typeface="Lao UI" panose="020B0502040204020203" pitchFamily="34" charset="0"/>
              </a:rPr>
              <a:t>If warranted </a:t>
            </a:r>
            <a:r>
              <a:rPr lang="en-US" dirty="0" smtClean="0">
                <a:latin typeface="Lao UI" panose="020B0502040204020203" pitchFamily="34" charset="0"/>
                <a:cs typeface="Lao UI" panose="020B0502040204020203" pitchFamily="34" charset="0"/>
              </a:rPr>
              <a:t>the City Clerk </a:t>
            </a:r>
            <a:r>
              <a:rPr lang="en-US" dirty="0">
                <a:latin typeface="Lao UI" panose="020B0502040204020203" pitchFamily="34" charset="0"/>
                <a:cs typeface="Lao UI" panose="020B0502040204020203" pitchFamily="34" charset="0"/>
              </a:rPr>
              <a:t>can issue an order to show cause requiring the person to justify the  deficiency and/or requiring </a:t>
            </a:r>
            <a:r>
              <a:rPr lang="en-US" dirty="0" smtClean="0">
                <a:latin typeface="Lao UI" panose="020B0502040204020203" pitchFamily="34" charset="0"/>
                <a:cs typeface="Lao UI" panose="020B0502040204020203" pitchFamily="34" charset="0"/>
              </a:rPr>
              <a:t>the deficiency </a:t>
            </a:r>
            <a:r>
              <a:rPr lang="en-US" dirty="0">
                <a:latin typeface="Lao UI" panose="020B0502040204020203" pitchFamily="34" charset="0"/>
                <a:cs typeface="Lao UI" panose="020B0502040204020203" pitchFamily="34" charset="0"/>
              </a:rPr>
              <a:t>to be remedied. This order may be appealed.</a:t>
            </a:r>
          </a:p>
          <a:p>
            <a:r>
              <a:rPr lang="en-US" dirty="0">
                <a:latin typeface="Lao UI" panose="020B0502040204020203" pitchFamily="34" charset="0"/>
                <a:cs typeface="Lao UI" panose="020B0502040204020203" pitchFamily="34" charset="0"/>
              </a:rPr>
              <a:t>Civil penalties may apply </a:t>
            </a:r>
            <a:r>
              <a:rPr lang="en-US" dirty="0" smtClean="0">
                <a:latin typeface="Lao UI" panose="020B0502040204020203" pitchFamily="34" charset="0"/>
                <a:cs typeface="Lao UI" panose="020B0502040204020203" pitchFamily="34" charset="0"/>
              </a:rPr>
              <a:t>of $50.00 </a:t>
            </a:r>
            <a:r>
              <a:rPr lang="en-US" dirty="0">
                <a:latin typeface="Lao UI" panose="020B0502040204020203" pitchFamily="34" charset="0"/>
                <a:cs typeface="Lao UI" panose="020B0502040204020203" pitchFamily="34" charset="0"/>
              </a:rPr>
              <a:t>per day of violation for failure to file required reports, affidavits or other required documents.</a:t>
            </a:r>
          </a:p>
          <a:p>
            <a:pPr marL="0" indent="0">
              <a:buNone/>
            </a:pPr>
            <a:endParaRPr lang="en-US" b="1"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1709883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24000"/>
            <a:ext cx="7620000" cy="1087025"/>
          </a:xfrm>
        </p:spPr>
        <p:txBody>
          <a:bodyPr>
            <a:normAutofit fontScale="90000"/>
          </a:bodyPr>
          <a:lstStyle/>
          <a:p>
            <a:r>
              <a:rPr lang="en-US" dirty="0">
                <a:solidFill>
                  <a:srgbClr val="0967B0"/>
                </a:solidFill>
                <a:latin typeface="Optima"/>
                <a:cs typeface="Optima"/>
              </a:rPr>
              <a:t>April </a:t>
            </a:r>
            <a:r>
              <a:rPr lang="en-US" dirty="0" smtClean="0">
                <a:solidFill>
                  <a:srgbClr val="0967B0"/>
                </a:solidFill>
                <a:latin typeface="Optima"/>
                <a:cs typeface="Optima"/>
              </a:rPr>
              <a:t>6, 2021 </a:t>
            </a:r>
            <a:br>
              <a:rPr lang="en-US" dirty="0" smtClean="0">
                <a:solidFill>
                  <a:srgbClr val="0967B0"/>
                </a:solidFill>
                <a:latin typeface="Optima"/>
                <a:cs typeface="Optima"/>
              </a:rPr>
            </a:br>
            <a:r>
              <a:rPr lang="en-US" dirty="0" smtClean="0">
                <a:solidFill>
                  <a:srgbClr val="0967B0"/>
                </a:solidFill>
                <a:latin typeface="Optima"/>
                <a:cs typeface="Optima"/>
              </a:rPr>
              <a:t>General </a:t>
            </a:r>
            <a:r>
              <a:rPr lang="en-US" dirty="0">
                <a:solidFill>
                  <a:srgbClr val="0967B0"/>
                </a:solidFill>
                <a:latin typeface="Optima"/>
                <a:cs typeface="Optima"/>
              </a:rPr>
              <a:t>Municipal Election</a:t>
            </a:r>
          </a:p>
        </p:txBody>
      </p:sp>
      <p:sp>
        <p:nvSpPr>
          <p:cNvPr id="4" name="Content Placeholder 2"/>
          <p:cNvSpPr>
            <a:spLocks noGrp="1"/>
          </p:cNvSpPr>
          <p:nvPr>
            <p:ph idx="1"/>
          </p:nvPr>
        </p:nvSpPr>
        <p:spPr>
          <a:xfrm>
            <a:off x="533400" y="2743200"/>
            <a:ext cx="8077200" cy="3962400"/>
          </a:xfrm>
        </p:spPr>
        <p:txBody>
          <a:bodyPr>
            <a:normAutofit lnSpcReduction="10000"/>
          </a:bodyPr>
          <a:lstStyle/>
          <a:p>
            <a:pPr>
              <a:buFont typeface="Wingdings" panose="05000000000000000000" pitchFamily="2" charset="2"/>
              <a:buChar char="§"/>
            </a:pPr>
            <a:r>
              <a:rPr lang="en-US" dirty="0">
                <a:latin typeface="Lao UI" panose="020B0502040204020203" pitchFamily="34" charset="0"/>
                <a:cs typeface="Lao UI" panose="020B0502040204020203" pitchFamily="34" charset="0"/>
              </a:rPr>
              <a:t>General m</a:t>
            </a:r>
            <a:r>
              <a:rPr lang="en-US" dirty="0" smtClean="0">
                <a:latin typeface="Lao UI" panose="020B0502040204020203" pitchFamily="34" charset="0"/>
                <a:cs typeface="Lao UI" panose="020B0502040204020203" pitchFamily="34" charset="0"/>
              </a:rPr>
              <a:t>unicipal </a:t>
            </a:r>
            <a:r>
              <a:rPr lang="en-US" dirty="0">
                <a:latin typeface="Lao UI" panose="020B0502040204020203" pitchFamily="34" charset="0"/>
                <a:cs typeface="Lao UI" panose="020B0502040204020203" pitchFamily="34" charset="0"/>
              </a:rPr>
              <a:t>e</a:t>
            </a:r>
            <a:r>
              <a:rPr lang="en-US" dirty="0" smtClean="0">
                <a:latin typeface="Lao UI" panose="020B0502040204020203" pitchFamily="34" charset="0"/>
                <a:cs typeface="Lao UI" panose="020B0502040204020203" pitchFamily="34" charset="0"/>
              </a:rPr>
              <a:t>lections </a:t>
            </a:r>
            <a:r>
              <a:rPr lang="en-US" dirty="0">
                <a:latin typeface="Lao UI" panose="020B0502040204020203" pitchFamily="34" charset="0"/>
                <a:cs typeface="Lao UI" panose="020B0502040204020203" pitchFamily="34" charset="0"/>
              </a:rPr>
              <a:t>are held the first Tuesday in April of odd-numbered </a:t>
            </a:r>
            <a:r>
              <a:rPr lang="en-US" dirty="0" smtClean="0">
                <a:latin typeface="Lao UI" panose="020B0502040204020203" pitchFamily="34" charset="0"/>
                <a:cs typeface="Lao UI" panose="020B0502040204020203" pitchFamily="34" charset="0"/>
              </a:rPr>
              <a:t>years </a:t>
            </a: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r>
              <a:rPr lang="en-US" dirty="0">
                <a:latin typeface="Lao UI" panose="020B0502040204020203" pitchFamily="34" charset="0"/>
                <a:cs typeface="Lao UI" panose="020B0502040204020203" pitchFamily="34" charset="0"/>
              </a:rPr>
              <a:t>All municipal elections are non-partisan and </a:t>
            </a:r>
            <a:r>
              <a:rPr lang="en-US" dirty="0" smtClean="0">
                <a:latin typeface="Lao UI" panose="020B0502040204020203" pitchFamily="34" charset="0"/>
                <a:cs typeface="Lao UI" panose="020B0502040204020203" pitchFamily="34" charset="0"/>
              </a:rPr>
              <a:t>nominations are </a:t>
            </a:r>
            <a:r>
              <a:rPr lang="en-US" dirty="0">
                <a:latin typeface="Lao UI" panose="020B0502040204020203" pitchFamily="34" charset="0"/>
                <a:cs typeface="Lao UI" panose="020B0502040204020203" pitchFamily="34" charset="0"/>
              </a:rPr>
              <a:t>by petition</a:t>
            </a:r>
            <a:r>
              <a:rPr lang="en-US" dirty="0" smtClean="0">
                <a:latin typeface="Lao UI" panose="020B0502040204020203" pitchFamily="34" charset="0"/>
                <a:cs typeface="Lao UI" panose="020B0502040204020203" pitchFamily="34" charset="0"/>
              </a:rPr>
              <a:t>. City Charter Article XI, Section 11-30</a:t>
            </a: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r>
              <a:rPr lang="en-US" dirty="0">
                <a:latin typeface="Lao UI" panose="020B0502040204020203" pitchFamily="34" charset="0"/>
                <a:cs typeface="Lao UI" panose="020B0502040204020203" pitchFamily="34" charset="0"/>
              </a:rPr>
              <a:t>The City Clerk is the designated election official for the City of Colorado </a:t>
            </a:r>
            <a:r>
              <a:rPr lang="en-US" dirty="0" smtClean="0">
                <a:latin typeface="Lao UI" panose="020B0502040204020203" pitchFamily="34" charset="0"/>
                <a:cs typeface="Lao UI" panose="020B0502040204020203" pitchFamily="34" charset="0"/>
              </a:rPr>
              <a:t>Springs</a:t>
            </a:r>
            <a:endParaRPr lang="en-US" dirty="0">
              <a:latin typeface="Lao UI" panose="020B0502040204020203" pitchFamily="34" charset="0"/>
              <a:cs typeface="Lao UI" panose="020B0502040204020203" pitchFamily="34" charset="0"/>
            </a:endParaRPr>
          </a:p>
          <a:p>
            <a:pPr>
              <a:buFont typeface="Courier New"/>
              <a:buChar char="o"/>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222723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24000"/>
            <a:ext cx="7620000" cy="1087025"/>
          </a:xfrm>
        </p:spPr>
        <p:txBody>
          <a:bodyPr>
            <a:normAutofit fontScale="90000"/>
          </a:bodyPr>
          <a:lstStyle/>
          <a:p>
            <a:r>
              <a:rPr lang="en-US" dirty="0">
                <a:solidFill>
                  <a:srgbClr val="0967B0"/>
                </a:solidFill>
                <a:latin typeface="Optima"/>
                <a:cs typeface="Optima"/>
              </a:rPr>
              <a:t>City Clerk’s Office</a:t>
            </a:r>
            <a:br>
              <a:rPr lang="en-US" dirty="0">
                <a:solidFill>
                  <a:srgbClr val="0967B0"/>
                </a:solidFill>
                <a:latin typeface="Optima"/>
                <a:cs typeface="Optima"/>
              </a:rPr>
            </a:br>
            <a:r>
              <a:rPr lang="en-US" dirty="0">
                <a:solidFill>
                  <a:srgbClr val="0967B0"/>
                </a:solidFill>
                <a:latin typeface="Optima"/>
                <a:cs typeface="Optima"/>
              </a:rPr>
              <a:t>Contact Information</a:t>
            </a:r>
          </a:p>
        </p:txBody>
      </p:sp>
      <p:sp>
        <p:nvSpPr>
          <p:cNvPr id="4" name="Content Placeholder 2"/>
          <p:cNvSpPr>
            <a:spLocks noGrp="1"/>
          </p:cNvSpPr>
          <p:nvPr>
            <p:ph idx="1"/>
          </p:nvPr>
        </p:nvSpPr>
        <p:spPr>
          <a:xfrm>
            <a:off x="381000" y="2707450"/>
            <a:ext cx="8534400" cy="3921950"/>
          </a:xfrm>
        </p:spPr>
        <p:txBody>
          <a:bodyPr>
            <a:normAutofit fontScale="77500" lnSpcReduction="20000"/>
          </a:bodyPr>
          <a:lstStyle/>
          <a:p>
            <a:pPr marL="0" indent="0">
              <a:buNone/>
            </a:pPr>
            <a:r>
              <a:rPr lang="en-US" sz="3400" dirty="0">
                <a:latin typeface="Lao UI" panose="020B0502040204020203" pitchFamily="34" charset="0"/>
                <a:cs typeface="Lao UI" panose="020B0502040204020203" pitchFamily="34" charset="0"/>
              </a:rPr>
              <a:t>Sarah B. Johnson, City Clerk</a:t>
            </a:r>
          </a:p>
          <a:p>
            <a:pPr marL="0" indent="0">
              <a:buNone/>
            </a:pPr>
            <a:r>
              <a:rPr lang="en-US" sz="3400" dirty="0" smtClean="0">
                <a:latin typeface="Lao UI" panose="020B0502040204020203" pitchFamily="34" charset="0"/>
                <a:cs typeface="Lao UI" panose="020B0502040204020203" pitchFamily="34" charset="0"/>
              </a:rPr>
              <a:t>30 </a:t>
            </a:r>
            <a:r>
              <a:rPr lang="en-US" sz="3400" dirty="0">
                <a:latin typeface="Lao UI" panose="020B0502040204020203" pitchFamily="34" charset="0"/>
                <a:cs typeface="Lao UI" panose="020B0502040204020203" pitchFamily="34" charset="0"/>
              </a:rPr>
              <a:t>S. Nevada Ave, Suite 101, Colorado Springs, CO 80903</a:t>
            </a:r>
          </a:p>
          <a:p>
            <a:pPr marL="0" indent="0">
              <a:buNone/>
            </a:pPr>
            <a:r>
              <a:rPr lang="en-US" sz="3400" dirty="0">
                <a:latin typeface="Lao UI" panose="020B0502040204020203" pitchFamily="34" charset="0"/>
                <a:cs typeface="Lao UI" panose="020B0502040204020203" pitchFamily="34" charset="0"/>
              </a:rPr>
              <a:t>PO Box 1575, Mail Code 110, Colorado Springs, CO 80901-1575</a:t>
            </a:r>
          </a:p>
          <a:p>
            <a:pPr marL="0" indent="0">
              <a:buNone/>
            </a:pPr>
            <a:r>
              <a:rPr lang="en-US" sz="3400" dirty="0" smtClean="0">
                <a:latin typeface="Lao UI" panose="020B0502040204020203" pitchFamily="34" charset="0"/>
                <a:cs typeface="Lao UI" panose="020B0502040204020203" pitchFamily="34" charset="0"/>
              </a:rPr>
              <a:t>Office Phone</a:t>
            </a:r>
            <a:r>
              <a:rPr lang="en-US" sz="3400" dirty="0">
                <a:latin typeface="Lao UI" panose="020B0502040204020203" pitchFamily="34" charset="0"/>
                <a:cs typeface="Lao UI" panose="020B0502040204020203" pitchFamily="34" charset="0"/>
              </a:rPr>
              <a:t> </a:t>
            </a:r>
            <a:r>
              <a:rPr lang="en-US" sz="3400" dirty="0" smtClean="0">
                <a:latin typeface="Lao UI" panose="020B0502040204020203" pitchFamily="34" charset="0"/>
                <a:cs typeface="Lao UI" panose="020B0502040204020203" pitchFamily="34" charset="0"/>
              </a:rPr>
              <a:t>(719</a:t>
            </a:r>
            <a:r>
              <a:rPr lang="en-US" sz="3400" dirty="0">
                <a:latin typeface="Lao UI" panose="020B0502040204020203" pitchFamily="34" charset="0"/>
                <a:cs typeface="Lao UI" panose="020B0502040204020203" pitchFamily="34" charset="0"/>
              </a:rPr>
              <a:t>) </a:t>
            </a:r>
            <a:r>
              <a:rPr lang="en-US" sz="3400" dirty="0" smtClean="0">
                <a:latin typeface="Lao UI" panose="020B0502040204020203" pitchFamily="34" charset="0"/>
                <a:cs typeface="Lao UI" panose="020B0502040204020203" pitchFamily="34" charset="0"/>
              </a:rPr>
              <a:t>385-5901, </a:t>
            </a:r>
            <a:r>
              <a:rPr lang="en-US" sz="3400" dirty="0">
                <a:latin typeface="Lao UI" panose="020B0502040204020203" pitchFamily="34" charset="0"/>
                <a:cs typeface="Lao UI" panose="020B0502040204020203" pitchFamily="34" charset="0"/>
              </a:rPr>
              <a:t>O</a:t>
            </a:r>
            <a:r>
              <a:rPr lang="en-US" sz="3400" dirty="0" smtClean="0">
                <a:latin typeface="Lao UI" panose="020B0502040204020203" pitchFamily="34" charset="0"/>
                <a:cs typeface="Lao UI" panose="020B0502040204020203" pitchFamily="34" charset="0"/>
              </a:rPr>
              <a:t>ption 4</a:t>
            </a:r>
          </a:p>
          <a:p>
            <a:pPr marL="0" indent="0">
              <a:buNone/>
            </a:pPr>
            <a:r>
              <a:rPr lang="en-US" sz="3400" dirty="0" smtClean="0">
                <a:latin typeface="Lao UI" panose="020B0502040204020203" pitchFamily="34" charset="0"/>
                <a:cs typeface="Lao UI" panose="020B0502040204020203" pitchFamily="34" charset="0"/>
              </a:rPr>
              <a:t>Mobile Phone (719) 323-9044</a:t>
            </a:r>
            <a:endParaRPr lang="en-US" sz="3400" dirty="0">
              <a:latin typeface="Lao UI" panose="020B0502040204020203" pitchFamily="34" charset="0"/>
              <a:cs typeface="Lao UI" panose="020B0502040204020203" pitchFamily="34" charset="0"/>
            </a:endParaRPr>
          </a:p>
          <a:p>
            <a:pPr marL="0" indent="0">
              <a:buNone/>
            </a:pPr>
            <a:r>
              <a:rPr lang="en-US" sz="3400" dirty="0" smtClean="0">
                <a:latin typeface="Lao UI" panose="020B0502040204020203" pitchFamily="34" charset="0"/>
                <a:cs typeface="Lao UI" panose="020B0502040204020203" pitchFamily="34" charset="0"/>
              </a:rPr>
              <a:t>Fax (719</a:t>
            </a:r>
            <a:r>
              <a:rPr lang="en-US" sz="3400" dirty="0">
                <a:latin typeface="Lao UI" panose="020B0502040204020203" pitchFamily="34" charset="0"/>
                <a:cs typeface="Lao UI" panose="020B0502040204020203" pitchFamily="34" charset="0"/>
              </a:rPr>
              <a:t>) 385-5114</a:t>
            </a:r>
          </a:p>
          <a:p>
            <a:pPr marL="0" indent="0">
              <a:buNone/>
            </a:pPr>
            <a:r>
              <a:rPr lang="en-US" sz="3400" u="sng" dirty="0" smtClean="0">
                <a:latin typeface="Lao UI" panose="020B0502040204020203" pitchFamily="34" charset="0"/>
                <a:cs typeface="Lao UI" panose="020B0502040204020203" pitchFamily="34" charset="0"/>
              </a:rPr>
              <a:t>Elections@coloradosprings.gov</a:t>
            </a:r>
            <a:endParaRPr lang="en-US" sz="3400" dirty="0">
              <a:latin typeface="Lao UI" panose="020B0502040204020203" pitchFamily="34" charset="0"/>
              <a:cs typeface="Lao UI" panose="020B0502040204020203" pitchFamily="34" charset="0"/>
            </a:endParaRPr>
          </a:p>
          <a:p>
            <a:pPr marL="0" indent="0">
              <a:buNone/>
            </a:pPr>
            <a:r>
              <a:rPr lang="en-US" sz="3400" u="sng" dirty="0">
                <a:latin typeface="Lao UI" panose="020B0502040204020203" pitchFamily="34" charset="0"/>
                <a:cs typeface="Lao UI" panose="020B0502040204020203" pitchFamily="34" charset="0"/>
              </a:rPr>
              <a:t>coloradosprings.gov/election</a:t>
            </a:r>
            <a:endParaRPr lang="en-US" sz="3400" dirty="0">
              <a:latin typeface="Lao UI" panose="020B0502040204020203" pitchFamily="34" charset="0"/>
              <a:cs typeface="Lao UI" panose="020B0502040204020203" pitchFamily="34" charset="0"/>
            </a:endParaRPr>
          </a:p>
          <a:p>
            <a:pPr marL="0" indent="0">
              <a:buNone/>
            </a:pPr>
            <a:endParaRPr lang="en-US" b="1"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21928066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1429554"/>
            <a:ext cx="7620000" cy="838200"/>
          </a:xfrm>
        </p:spPr>
        <p:txBody>
          <a:bodyPr>
            <a:normAutofit/>
          </a:bodyPr>
          <a:lstStyle/>
          <a:p>
            <a:endParaRPr lang="en-US" sz="4000" dirty="0">
              <a:solidFill>
                <a:srgbClr val="0967B0"/>
              </a:solidFill>
              <a:latin typeface="Optima"/>
              <a:cs typeface="Optima"/>
            </a:endParaRPr>
          </a:p>
        </p:txBody>
      </p:sp>
      <p:sp>
        <p:nvSpPr>
          <p:cNvPr id="4" name="Content Placeholder 2"/>
          <p:cNvSpPr>
            <a:spLocks noGrp="1"/>
          </p:cNvSpPr>
          <p:nvPr>
            <p:ph idx="1"/>
          </p:nvPr>
        </p:nvSpPr>
        <p:spPr>
          <a:xfrm>
            <a:off x="533400" y="2438400"/>
            <a:ext cx="7620000" cy="4038600"/>
          </a:xfrm>
        </p:spPr>
        <p:txBody>
          <a:bodyPr>
            <a:normAutofit/>
          </a:bodyPr>
          <a:lstStyle/>
          <a:p>
            <a:pPr marL="0" indent="0" algn="ctr">
              <a:buNone/>
            </a:pPr>
            <a:endParaRPr lang="en-US" sz="4800" dirty="0" smtClean="0">
              <a:solidFill>
                <a:srgbClr val="0967B0"/>
              </a:solidFill>
              <a:latin typeface="Lao UI" panose="020B0502040204020203"/>
              <a:cs typeface="Optima"/>
            </a:endParaRPr>
          </a:p>
          <a:p>
            <a:pPr marL="0" indent="0" algn="ctr">
              <a:buNone/>
            </a:pPr>
            <a:r>
              <a:rPr lang="en-US" sz="4800" dirty="0" smtClean="0">
                <a:solidFill>
                  <a:srgbClr val="0967B0"/>
                </a:solidFill>
                <a:latin typeface="Lao UI" panose="020B0502040204020203"/>
                <a:cs typeface="Optima"/>
              </a:rPr>
              <a:t>Any Questions?</a:t>
            </a:r>
            <a:endParaRPr lang="en-US" sz="4800" b="1" dirty="0">
              <a:latin typeface="Lao UI" panose="020B0502040204020203"/>
              <a:cs typeface="Lao UI" panose="020B0502040204020203" pitchFamily="34" charset="0"/>
            </a:endParaRPr>
          </a:p>
        </p:txBody>
      </p:sp>
    </p:spTree>
    <p:extLst>
      <p:ext uri="{BB962C8B-B14F-4D97-AF65-F5344CB8AC3E}">
        <p14:creationId xmlns:p14="http://schemas.microsoft.com/office/powerpoint/2010/main" val="488690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568151"/>
            <a:ext cx="7620000" cy="1087025"/>
          </a:xfrm>
        </p:spPr>
        <p:txBody>
          <a:bodyPr>
            <a:normAutofit fontScale="90000"/>
          </a:bodyPr>
          <a:lstStyle/>
          <a:p>
            <a:r>
              <a:rPr lang="en-US" dirty="0">
                <a:solidFill>
                  <a:srgbClr val="0967B0"/>
                </a:solidFill>
                <a:latin typeface="Optima"/>
                <a:cs typeface="Optima"/>
              </a:rPr>
              <a:t>April </a:t>
            </a:r>
            <a:r>
              <a:rPr lang="en-US" dirty="0" smtClean="0">
                <a:solidFill>
                  <a:srgbClr val="0967B0"/>
                </a:solidFill>
                <a:latin typeface="Optima"/>
                <a:cs typeface="Optima"/>
              </a:rPr>
              <a:t>6, 2021 </a:t>
            </a:r>
            <a:br>
              <a:rPr lang="en-US" dirty="0" smtClean="0">
                <a:solidFill>
                  <a:srgbClr val="0967B0"/>
                </a:solidFill>
                <a:latin typeface="Optima"/>
                <a:cs typeface="Optima"/>
              </a:rPr>
            </a:br>
            <a:r>
              <a:rPr lang="en-US" dirty="0" smtClean="0">
                <a:solidFill>
                  <a:srgbClr val="0967B0"/>
                </a:solidFill>
                <a:latin typeface="Optima"/>
                <a:cs typeface="Optima"/>
              </a:rPr>
              <a:t>General </a:t>
            </a:r>
            <a:r>
              <a:rPr lang="en-US" dirty="0">
                <a:solidFill>
                  <a:srgbClr val="0967B0"/>
                </a:solidFill>
                <a:latin typeface="Optima"/>
                <a:cs typeface="Optima"/>
              </a:rPr>
              <a:t>Municipal Election</a:t>
            </a:r>
          </a:p>
        </p:txBody>
      </p:sp>
      <p:sp>
        <p:nvSpPr>
          <p:cNvPr id="4" name="Content Placeholder 2"/>
          <p:cNvSpPr>
            <a:spLocks noGrp="1"/>
          </p:cNvSpPr>
          <p:nvPr>
            <p:ph idx="1"/>
          </p:nvPr>
        </p:nvSpPr>
        <p:spPr>
          <a:xfrm>
            <a:off x="533400" y="2743200"/>
            <a:ext cx="8077200" cy="3352800"/>
          </a:xfrm>
        </p:spPr>
        <p:txBody>
          <a:bodyPr>
            <a:normAutofit/>
          </a:bodyPr>
          <a:lstStyle/>
          <a:p>
            <a:pPr marL="0" indent="0" algn="ctr">
              <a:buNone/>
            </a:pPr>
            <a:endParaRPr lang="en-US" dirty="0" smtClean="0">
              <a:latin typeface="Lao UI" panose="020B0502040204020203" pitchFamily="34" charset="0"/>
              <a:cs typeface="Lao UI" panose="020B0502040204020203" pitchFamily="34" charset="0"/>
            </a:endParaRPr>
          </a:p>
          <a:p>
            <a:pPr marL="0" indent="0" algn="ctr">
              <a:buNone/>
            </a:pPr>
            <a:r>
              <a:rPr lang="en-US" dirty="0" smtClean="0">
                <a:latin typeface="Lao UI" panose="020B0502040204020203" pitchFamily="34" charset="0"/>
                <a:cs typeface="Lao UI" panose="020B0502040204020203" pitchFamily="34" charset="0"/>
              </a:rPr>
              <a:t>ITEMS ON THE BALLOT</a:t>
            </a:r>
          </a:p>
          <a:p>
            <a:pPr marL="0" indent="0">
              <a:buNone/>
            </a:pPr>
            <a:endParaRPr lang="en-US" sz="1800" dirty="0" smtClean="0">
              <a:latin typeface="Lao UI" panose="020B0502040204020203" pitchFamily="34" charset="0"/>
              <a:cs typeface="Lao UI" panose="020B0502040204020203" pitchFamily="34" charset="0"/>
            </a:endParaRP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District City Councilmembers </a:t>
            </a:r>
            <a:r>
              <a:rPr lang="en-US" dirty="0">
                <a:latin typeface="Lao UI" panose="020B0502040204020203" pitchFamily="34" charset="0"/>
                <a:cs typeface="Lao UI" panose="020B0502040204020203" pitchFamily="34" charset="0"/>
              </a:rPr>
              <a:t>r</a:t>
            </a:r>
            <a:r>
              <a:rPr lang="en-US" dirty="0" smtClean="0">
                <a:latin typeface="Lao UI" panose="020B0502040204020203" pitchFamily="34" charset="0"/>
                <a:cs typeface="Lao UI" panose="020B0502040204020203" pitchFamily="34" charset="0"/>
              </a:rPr>
              <a:t>ace (a four year term)</a:t>
            </a: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Possible referred </a:t>
            </a:r>
            <a:r>
              <a:rPr lang="en-US" dirty="0">
                <a:latin typeface="Lao UI" panose="020B0502040204020203" pitchFamily="34" charset="0"/>
                <a:cs typeface="Lao UI" panose="020B0502040204020203" pitchFamily="34" charset="0"/>
              </a:rPr>
              <a:t>q</a:t>
            </a:r>
            <a:r>
              <a:rPr lang="en-US" dirty="0" smtClean="0">
                <a:latin typeface="Lao UI" panose="020B0502040204020203" pitchFamily="34" charset="0"/>
                <a:cs typeface="Lao UI" panose="020B0502040204020203" pitchFamily="34" charset="0"/>
              </a:rPr>
              <a:t>uestions</a:t>
            </a:r>
            <a:endParaRPr lang="en-US" dirty="0">
              <a:latin typeface="Lao UI" panose="020B0502040204020203" pitchFamily="34" charset="0"/>
              <a:cs typeface="Lao UI" panose="020B0502040204020203" pitchFamily="34" charset="0"/>
            </a:endParaRPr>
          </a:p>
          <a:p>
            <a:pPr>
              <a:buFont typeface="Courier New"/>
              <a:buChar char="o"/>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3860335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457199" y="1541875"/>
            <a:ext cx="8229600" cy="1087025"/>
          </a:xfrm>
        </p:spPr>
        <p:txBody>
          <a:bodyPr>
            <a:normAutofit fontScale="90000"/>
          </a:bodyPr>
          <a:lstStyle/>
          <a:p>
            <a:r>
              <a:rPr lang="en-US" dirty="0" smtClean="0">
                <a:solidFill>
                  <a:srgbClr val="0967B0"/>
                </a:solidFill>
                <a:latin typeface="Optima"/>
                <a:cs typeface="Optima"/>
              </a:rPr>
              <a:t>Mayor </a:t>
            </a:r>
            <a:r>
              <a:rPr lang="en-US" dirty="0" err="1" smtClean="0">
                <a:solidFill>
                  <a:srgbClr val="0967B0"/>
                </a:solidFill>
                <a:latin typeface="Optima"/>
                <a:cs typeface="Optima"/>
              </a:rPr>
              <a:t>Suthers</a:t>
            </a:r>
            <a:r>
              <a:rPr lang="en-US" dirty="0" smtClean="0">
                <a:solidFill>
                  <a:srgbClr val="0967B0"/>
                </a:solidFill>
                <a:latin typeface="Optima"/>
                <a:cs typeface="Optima"/>
              </a:rPr>
              <a:t> - Information on our </a:t>
            </a:r>
            <a:br>
              <a:rPr lang="en-US" dirty="0" smtClean="0">
                <a:solidFill>
                  <a:srgbClr val="0967B0"/>
                </a:solidFill>
                <a:latin typeface="Optima"/>
                <a:cs typeface="Optima"/>
              </a:rPr>
            </a:br>
            <a:r>
              <a:rPr lang="en-US" dirty="0" smtClean="0">
                <a:solidFill>
                  <a:srgbClr val="0967B0"/>
                </a:solidFill>
                <a:latin typeface="Optima"/>
                <a:cs typeface="Optima"/>
              </a:rPr>
              <a:t>Form </a:t>
            </a:r>
            <a:r>
              <a:rPr lang="en-US" dirty="0">
                <a:solidFill>
                  <a:srgbClr val="0967B0"/>
                </a:solidFill>
                <a:latin typeface="Optima"/>
                <a:cs typeface="Optima"/>
              </a:rPr>
              <a:t>of Government </a:t>
            </a:r>
          </a:p>
        </p:txBody>
      </p:sp>
      <p:sp>
        <p:nvSpPr>
          <p:cNvPr id="4" name="Content Placeholder 2"/>
          <p:cNvSpPr>
            <a:spLocks noGrp="1"/>
          </p:cNvSpPr>
          <p:nvPr>
            <p:ph idx="1"/>
          </p:nvPr>
        </p:nvSpPr>
        <p:spPr>
          <a:xfrm>
            <a:off x="533400" y="2743200"/>
            <a:ext cx="7467600" cy="3962400"/>
          </a:xfrm>
        </p:spPr>
        <p:txBody>
          <a:bodyPr>
            <a:normAutofit fontScale="92500" lnSpcReduction="10000"/>
          </a:bodyPr>
          <a:lstStyle/>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City of Colorado Springs is a Home Rule municipality</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Council-Mayor form of government</a:t>
            </a:r>
          </a:p>
          <a:p>
            <a:pPr marL="0" indent="0">
              <a:buNone/>
            </a:pPr>
            <a:endParaRPr lang="en-US" sz="1300" dirty="0" smtClean="0">
              <a:latin typeface="Lao UI" panose="020B0502040204020203" pitchFamily="34" charset="0"/>
              <a:cs typeface="Lao UI" panose="020B0502040204020203" pitchFamily="34" charset="0"/>
            </a:endParaRPr>
          </a:p>
          <a:p>
            <a:pPr marL="0" indent="0">
              <a:buNone/>
            </a:pPr>
            <a:r>
              <a:rPr lang="en-US" sz="2200" b="1" dirty="0" smtClean="0">
                <a:latin typeface="Lao UI" panose="020B0502040204020203"/>
              </a:rPr>
              <a:t>Colorado Springs City Charter Article 1-30</a:t>
            </a:r>
            <a:r>
              <a:rPr lang="en-US" sz="2200" b="1" dirty="0">
                <a:latin typeface="Lao UI" panose="020B0502040204020203"/>
              </a:rPr>
              <a:t>.   </a:t>
            </a:r>
            <a:endParaRPr lang="en-US" sz="2200" b="1" dirty="0" smtClean="0">
              <a:latin typeface="Lao UI" panose="020B0502040204020203"/>
            </a:endParaRPr>
          </a:p>
          <a:p>
            <a:pPr marL="0" indent="0">
              <a:buNone/>
            </a:pPr>
            <a:r>
              <a:rPr lang="en-US" sz="2200" b="1" dirty="0" smtClean="0">
                <a:latin typeface="Lao UI" panose="020B0502040204020203"/>
              </a:rPr>
              <a:t>Council-Mayor </a:t>
            </a:r>
            <a:r>
              <a:rPr lang="en-US" sz="2200" b="1" dirty="0">
                <a:latin typeface="Lao UI" panose="020B0502040204020203"/>
              </a:rPr>
              <a:t>Government.</a:t>
            </a:r>
          </a:p>
          <a:p>
            <a:pPr marL="0" indent="0">
              <a:buNone/>
            </a:pPr>
            <a:r>
              <a:rPr lang="en-US" sz="2200" dirty="0" smtClean="0">
                <a:latin typeface="Lao UI" panose="020B0502040204020203"/>
              </a:rPr>
              <a:t>The </a:t>
            </a:r>
            <a:r>
              <a:rPr lang="en-US" sz="2200" dirty="0">
                <a:latin typeface="Lao UI" panose="020B0502040204020203"/>
              </a:rPr>
              <a:t>municipal government provided by this Charter shall be known as the "Council-Mayor Government." Pursuant to its provisions and subject only to the limitations imposed by this Charter, all powers of the City shall be vested in an elective Council and Mayor. (1975; 2010</a:t>
            </a:r>
            <a:r>
              <a:rPr lang="en-US" sz="2200" dirty="0" smtClean="0">
                <a:latin typeface="Lao UI" panose="020B0502040204020203"/>
              </a:rPr>
              <a:t>)</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2204602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457199" y="1541875"/>
            <a:ext cx="8229600" cy="1087025"/>
          </a:xfrm>
        </p:spPr>
        <p:txBody>
          <a:bodyPr>
            <a:normAutofit fontScale="90000"/>
          </a:bodyPr>
          <a:lstStyle/>
          <a:p>
            <a:r>
              <a:rPr lang="en-US" dirty="0" smtClean="0">
                <a:solidFill>
                  <a:srgbClr val="0967B0"/>
                </a:solidFill>
                <a:latin typeface="Optima"/>
                <a:cs typeface="Optima"/>
              </a:rPr>
              <a:t>Mayor </a:t>
            </a:r>
            <a:r>
              <a:rPr lang="en-US" dirty="0" err="1" smtClean="0">
                <a:solidFill>
                  <a:srgbClr val="0967B0"/>
                </a:solidFill>
                <a:latin typeface="Optima"/>
                <a:cs typeface="Optima"/>
              </a:rPr>
              <a:t>Suthers</a:t>
            </a:r>
            <a:r>
              <a:rPr lang="en-US" dirty="0" smtClean="0">
                <a:solidFill>
                  <a:srgbClr val="0967B0"/>
                </a:solidFill>
                <a:latin typeface="Optima"/>
                <a:cs typeface="Optima"/>
              </a:rPr>
              <a:t> - Information on our </a:t>
            </a:r>
            <a:br>
              <a:rPr lang="en-US" dirty="0" smtClean="0">
                <a:solidFill>
                  <a:srgbClr val="0967B0"/>
                </a:solidFill>
                <a:latin typeface="Optima"/>
                <a:cs typeface="Optima"/>
              </a:rPr>
            </a:br>
            <a:r>
              <a:rPr lang="en-US" dirty="0" smtClean="0">
                <a:solidFill>
                  <a:srgbClr val="0967B0"/>
                </a:solidFill>
                <a:latin typeface="Optima"/>
                <a:cs typeface="Optima"/>
              </a:rPr>
              <a:t>Form </a:t>
            </a:r>
            <a:r>
              <a:rPr lang="en-US" dirty="0">
                <a:solidFill>
                  <a:srgbClr val="0967B0"/>
                </a:solidFill>
                <a:latin typeface="Optima"/>
                <a:cs typeface="Optima"/>
              </a:rPr>
              <a:t>of Government </a:t>
            </a:r>
          </a:p>
        </p:txBody>
      </p:sp>
      <p:sp>
        <p:nvSpPr>
          <p:cNvPr id="6" name="Rectangle 5"/>
          <p:cNvSpPr/>
          <p:nvPr/>
        </p:nvSpPr>
        <p:spPr>
          <a:xfrm>
            <a:off x="3027570" y="3244334"/>
            <a:ext cx="3260829" cy="369332"/>
          </a:xfrm>
          <a:prstGeom prst="rect">
            <a:avLst/>
          </a:prstGeom>
        </p:spPr>
        <p:txBody>
          <a:bodyPr wrap="none">
            <a:spAutoFit/>
          </a:bodyPr>
          <a:lstStyle/>
          <a:p>
            <a:r>
              <a:rPr lang="en-US" dirty="0">
                <a:latin typeface="Lao UI"/>
                <a:hlinkClick r:id="rId5"/>
              </a:rPr>
              <a:t>https://</a:t>
            </a:r>
            <a:r>
              <a:rPr lang="en-US" dirty="0" smtClean="0">
                <a:latin typeface="Lao UI"/>
                <a:hlinkClick r:id="rId5"/>
              </a:rPr>
              <a:t>vimeo.com/495877734</a:t>
            </a:r>
            <a:endParaRPr lang="en-US" dirty="0">
              <a:latin typeface="Lao UI"/>
            </a:endParaRPr>
          </a:p>
        </p:txBody>
      </p:sp>
      <p:pic>
        <p:nvPicPr>
          <p:cNvPr id="7" name="495877734"/>
          <p:cNvPicPr>
            <a:picLocks noRot="1" noChangeAspect="1"/>
          </p:cNvPicPr>
          <p:nvPr>
            <a:videoFile r:link="rId1"/>
          </p:nvPr>
        </p:nvPicPr>
        <p:blipFill>
          <a:blip r:embed="rId6">
            <a:extLst>
              <a:ext uri="{28A0092B-C50C-407E-A947-70E740481C1C}">
                <a14:useLocalDpi xmlns:a14="http://schemas.microsoft.com/office/drawing/2010/main" val="0"/>
              </a:ext>
            </a:extLst>
          </a:blip>
          <a:stretch>
            <a:fillRect/>
          </a:stretch>
        </p:blipFill>
        <p:spPr>
          <a:xfrm>
            <a:off x="2386429" y="3733800"/>
            <a:ext cx="4543109" cy="2571750"/>
          </a:xfrm>
          <a:prstGeom prst="rect">
            <a:avLst/>
          </a:prstGeom>
        </p:spPr>
      </p:pic>
    </p:spTree>
    <p:extLst>
      <p:ext uri="{BB962C8B-B14F-4D97-AF65-F5344CB8AC3E}">
        <p14:creationId xmlns:p14="http://schemas.microsoft.com/office/powerpoint/2010/main" val="409759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2000" y="1552385"/>
            <a:ext cx="7620000" cy="1087025"/>
          </a:xfrm>
        </p:spPr>
        <p:txBody>
          <a:bodyPr>
            <a:normAutofit fontScale="90000"/>
          </a:bodyPr>
          <a:lstStyle/>
          <a:p>
            <a:r>
              <a:rPr lang="en-US" dirty="0" smtClean="0">
                <a:solidFill>
                  <a:srgbClr val="0967B0"/>
                </a:solidFill>
                <a:latin typeface="Optima"/>
                <a:cs typeface="Optima"/>
              </a:rPr>
              <a:t>Office of City Councilmember Information</a:t>
            </a:r>
            <a:endParaRPr lang="en-US" dirty="0">
              <a:solidFill>
                <a:srgbClr val="0967B0"/>
              </a:solidFill>
              <a:latin typeface="Optima"/>
              <a:cs typeface="Optima"/>
            </a:endParaRPr>
          </a:p>
        </p:txBody>
      </p:sp>
      <p:sp>
        <p:nvSpPr>
          <p:cNvPr id="4" name="Content Placeholder 2"/>
          <p:cNvSpPr>
            <a:spLocks noGrp="1"/>
          </p:cNvSpPr>
          <p:nvPr>
            <p:ph idx="1"/>
          </p:nvPr>
        </p:nvSpPr>
        <p:spPr>
          <a:xfrm>
            <a:off x="533400" y="2743200"/>
            <a:ext cx="8077200" cy="3962400"/>
          </a:xfrm>
        </p:spPr>
        <p:txBody>
          <a:bodyPr>
            <a:normAutofit/>
          </a:bodyPr>
          <a:lstStyle/>
          <a:p>
            <a:pPr>
              <a:buFont typeface="Wingdings" panose="05000000000000000000" pitchFamily="2" charset="2"/>
              <a:buChar char="§"/>
            </a:pPr>
            <a:r>
              <a:rPr lang="en-US" dirty="0">
                <a:latin typeface="Lao UI" panose="020B0502040204020203" pitchFamily="34" charset="0"/>
                <a:cs typeface="Lao UI" panose="020B0502040204020203" pitchFamily="34" charset="0"/>
              </a:rPr>
              <a:t>There are 9 </a:t>
            </a:r>
            <a:r>
              <a:rPr lang="en-US" dirty="0" smtClean="0">
                <a:latin typeface="Lao UI" panose="020B0502040204020203" pitchFamily="34" charset="0"/>
                <a:cs typeface="Lao UI" panose="020B0502040204020203" pitchFamily="34" charset="0"/>
              </a:rPr>
              <a:t>City Councilmembers.</a:t>
            </a:r>
            <a:endParaRPr lang="en-US" dirty="0">
              <a:latin typeface="Lao UI" panose="020B0502040204020203" pitchFamily="34" charset="0"/>
              <a:cs typeface="Lao UI" panose="020B0502040204020203" pitchFamily="34" charset="0"/>
            </a:endParaRP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6 District seats</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3 At-Large seats</a:t>
            </a:r>
          </a:p>
          <a:p>
            <a:pPr>
              <a:buFont typeface="Wingdings" panose="05000000000000000000" pitchFamily="2" charset="2"/>
              <a:buChar char="§"/>
            </a:pPr>
            <a:r>
              <a:rPr lang="en-US" dirty="0" smtClean="0">
                <a:latin typeface="Lao UI" panose="020B0502040204020203" pitchFamily="34" charset="0"/>
                <a:cs typeface="Lao UI" panose="020B0502040204020203" pitchFamily="34" charset="0"/>
              </a:rPr>
              <a:t>City Councilmembers </a:t>
            </a:r>
            <a:r>
              <a:rPr lang="en-US" dirty="0">
                <a:latin typeface="Lao UI" panose="020B0502040204020203" pitchFamily="34" charset="0"/>
                <a:cs typeface="Lao UI" panose="020B0502040204020203" pitchFamily="34" charset="0"/>
              </a:rPr>
              <a:t>receive an annual stipend of $</a:t>
            </a:r>
            <a:r>
              <a:rPr lang="en-US" dirty="0" smtClean="0">
                <a:latin typeface="Lao UI" panose="020B0502040204020203" pitchFamily="34" charset="0"/>
                <a:cs typeface="Lao UI" panose="020B0502040204020203" pitchFamily="34" charset="0"/>
              </a:rPr>
              <a:t>6,250 as established in the City Charter.</a:t>
            </a:r>
            <a:endParaRPr lang="en-US" dirty="0">
              <a:latin typeface="Lao UI" panose="020B0502040204020203" pitchFamily="34" charset="0"/>
              <a:cs typeface="Lao UI" panose="020B0502040204020203" pitchFamily="34" charset="0"/>
            </a:endParaRPr>
          </a:p>
          <a:p>
            <a:pPr marL="0" indent="0">
              <a:buNone/>
            </a:pPr>
            <a:endParaRPr lang="en-US" dirty="0">
              <a:latin typeface="Lao UI" panose="020B0502040204020203" pitchFamily="34" charset="0"/>
              <a:cs typeface="Lao UI" panose="020B0502040204020203" pitchFamily="34" charset="0"/>
            </a:endParaRPr>
          </a:p>
          <a:p>
            <a:pPr>
              <a:buFont typeface="Wingdings" panose="05000000000000000000" pitchFamily="2" charset="2"/>
              <a:buChar char="§"/>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1745871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761999" y="1459106"/>
            <a:ext cx="7620000" cy="1087025"/>
          </a:xfrm>
        </p:spPr>
        <p:txBody>
          <a:bodyPr>
            <a:normAutofit fontScale="90000"/>
          </a:bodyPr>
          <a:lstStyle/>
          <a:p>
            <a:r>
              <a:rPr lang="en-US" dirty="0" smtClean="0">
                <a:solidFill>
                  <a:srgbClr val="0967B0"/>
                </a:solidFill>
                <a:latin typeface="Optima"/>
                <a:cs typeface="Optima"/>
              </a:rPr>
              <a:t>Office of City Councilmember Information</a:t>
            </a:r>
            <a:endParaRPr lang="en-US" dirty="0">
              <a:solidFill>
                <a:srgbClr val="0967B0"/>
              </a:solidFill>
              <a:latin typeface="Optima"/>
              <a:cs typeface="Optima"/>
            </a:endParaRPr>
          </a:p>
        </p:txBody>
      </p:sp>
      <p:sp>
        <p:nvSpPr>
          <p:cNvPr id="4" name="Content Placeholder 2"/>
          <p:cNvSpPr>
            <a:spLocks noGrp="1"/>
          </p:cNvSpPr>
          <p:nvPr>
            <p:ph idx="1"/>
          </p:nvPr>
        </p:nvSpPr>
        <p:spPr>
          <a:xfrm>
            <a:off x="533400" y="2743200"/>
            <a:ext cx="8077200" cy="3962400"/>
          </a:xfrm>
        </p:spPr>
        <p:txBody>
          <a:bodyPr>
            <a:normAutofit lnSpcReduction="10000"/>
          </a:bodyPr>
          <a:lstStyle/>
          <a:p>
            <a:pPr marL="0" indent="0" algn="ctr">
              <a:buNone/>
            </a:pPr>
            <a:r>
              <a:rPr lang="en-US" dirty="0">
                <a:latin typeface="Lao UI" panose="020B0502040204020203" pitchFamily="34" charset="0"/>
                <a:cs typeface="Lao UI" panose="020B0502040204020203" pitchFamily="34" charset="0"/>
              </a:rPr>
              <a:t>City Council </a:t>
            </a:r>
            <a:r>
              <a:rPr lang="en-US" dirty="0" smtClean="0">
                <a:latin typeface="Lao UI" panose="020B0502040204020203" pitchFamily="34" charset="0"/>
                <a:cs typeface="Lao UI" panose="020B0502040204020203" pitchFamily="34" charset="0"/>
              </a:rPr>
              <a:t>Meetings</a:t>
            </a:r>
          </a:p>
          <a:p>
            <a:pPr>
              <a:buFont typeface="Wingdings" panose="05000000000000000000" pitchFamily="2" charset="2"/>
              <a:buChar char="§"/>
            </a:pPr>
            <a:r>
              <a:rPr lang="en-US" sz="2800" dirty="0" smtClean="0">
                <a:latin typeface="Lao UI" panose="020B0502040204020203" pitchFamily="34" charset="0"/>
                <a:cs typeface="Lao UI" panose="020B0502040204020203" pitchFamily="34" charset="0"/>
              </a:rPr>
              <a:t>Regular </a:t>
            </a:r>
            <a:r>
              <a:rPr lang="en-US" sz="2800" dirty="0">
                <a:latin typeface="Lao UI" panose="020B0502040204020203" pitchFamily="34" charset="0"/>
                <a:cs typeface="Lao UI" panose="020B0502040204020203" pitchFamily="34" charset="0"/>
              </a:rPr>
              <a:t>m</a:t>
            </a:r>
            <a:r>
              <a:rPr lang="en-US" sz="2800" dirty="0" smtClean="0">
                <a:latin typeface="Lao UI" panose="020B0502040204020203" pitchFamily="34" charset="0"/>
                <a:cs typeface="Lao UI" panose="020B0502040204020203" pitchFamily="34" charset="0"/>
              </a:rPr>
              <a:t>eetings </a:t>
            </a:r>
            <a:r>
              <a:rPr lang="en-US" sz="2800" dirty="0">
                <a:latin typeface="Lao UI" panose="020B0502040204020203" pitchFamily="34" charset="0"/>
                <a:cs typeface="Lao UI" panose="020B0502040204020203" pitchFamily="34" charset="0"/>
              </a:rPr>
              <a:t>are on the 2</a:t>
            </a:r>
            <a:r>
              <a:rPr lang="en-US" sz="2800" baseline="30000" dirty="0">
                <a:latin typeface="Lao UI" panose="020B0502040204020203" pitchFamily="34" charset="0"/>
                <a:cs typeface="Lao UI" panose="020B0502040204020203" pitchFamily="34" charset="0"/>
              </a:rPr>
              <a:t>nd</a:t>
            </a:r>
            <a:r>
              <a:rPr lang="en-US" sz="2800" dirty="0">
                <a:latin typeface="Lao UI" panose="020B0502040204020203" pitchFamily="34" charset="0"/>
                <a:cs typeface="Lao UI" panose="020B0502040204020203" pitchFamily="34" charset="0"/>
              </a:rPr>
              <a:t> and 4</a:t>
            </a:r>
            <a:r>
              <a:rPr lang="en-US" sz="2800" baseline="30000" dirty="0">
                <a:latin typeface="Lao UI" panose="020B0502040204020203" pitchFamily="34" charset="0"/>
                <a:cs typeface="Lao UI" panose="020B0502040204020203" pitchFamily="34" charset="0"/>
              </a:rPr>
              <a:t>th</a:t>
            </a:r>
            <a:r>
              <a:rPr lang="en-US" sz="2800" dirty="0">
                <a:latin typeface="Lao UI" panose="020B0502040204020203" pitchFamily="34" charset="0"/>
                <a:cs typeface="Lao UI" panose="020B0502040204020203" pitchFamily="34" charset="0"/>
              </a:rPr>
              <a:t> Tuesday of each </a:t>
            </a:r>
            <a:r>
              <a:rPr lang="en-US" sz="2800" dirty="0" smtClean="0">
                <a:latin typeface="Lao UI" panose="020B0502040204020203" pitchFamily="34" charset="0"/>
                <a:cs typeface="Lao UI" panose="020B0502040204020203" pitchFamily="34" charset="0"/>
              </a:rPr>
              <a:t>month at City Hall.</a:t>
            </a:r>
          </a:p>
          <a:p>
            <a:pPr>
              <a:buFont typeface="Wingdings" panose="05000000000000000000" pitchFamily="2" charset="2"/>
              <a:buChar char="§"/>
            </a:pPr>
            <a:r>
              <a:rPr lang="en-US" sz="2800" dirty="0" smtClean="0">
                <a:latin typeface="Lao UI" panose="020B0502040204020203" pitchFamily="34" charset="0"/>
                <a:cs typeface="Lao UI" panose="020B0502040204020203" pitchFamily="34" charset="0"/>
              </a:rPr>
              <a:t>Work </a:t>
            </a:r>
            <a:r>
              <a:rPr lang="en-US" sz="2800" dirty="0">
                <a:latin typeface="Lao UI" panose="020B0502040204020203" pitchFamily="34" charset="0"/>
                <a:cs typeface="Lao UI" panose="020B0502040204020203" pitchFamily="34" charset="0"/>
              </a:rPr>
              <a:t>Sessions are on </a:t>
            </a:r>
            <a:r>
              <a:rPr lang="en-US" sz="2800" dirty="0" smtClean="0">
                <a:latin typeface="Lao UI" panose="020B0502040204020203" pitchFamily="34" charset="0"/>
                <a:cs typeface="Lao UI" panose="020B0502040204020203" pitchFamily="34" charset="0"/>
              </a:rPr>
              <a:t>the Monday prior to each Regular meeting at City Hall.</a:t>
            </a:r>
          </a:p>
          <a:p>
            <a:pPr marL="0" indent="0">
              <a:buNone/>
            </a:pPr>
            <a:endParaRPr lang="en-US" sz="2000" dirty="0">
              <a:latin typeface="Lao UI" panose="020B0502040204020203" pitchFamily="34" charset="0"/>
              <a:cs typeface="Lao UI" panose="020B0502040204020203" pitchFamily="34" charset="0"/>
            </a:endParaRPr>
          </a:p>
          <a:p>
            <a:pPr marL="457200" lvl="1" indent="0">
              <a:buNone/>
            </a:pPr>
            <a:r>
              <a:rPr lang="en-US" sz="2400" dirty="0" smtClean="0">
                <a:latin typeface="Lao UI" panose="020B0502040204020203" pitchFamily="34" charset="0"/>
                <a:cs typeface="Lao UI" panose="020B0502040204020203" pitchFamily="34" charset="0"/>
              </a:rPr>
              <a:t>Councilmembers </a:t>
            </a:r>
            <a:r>
              <a:rPr lang="en-US" sz="2400" dirty="0">
                <a:latin typeface="Lao UI" panose="020B0502040204020203" pitchFamily="34" charset="0"/>
                <a:cs typeface="Lao UI" panose="020B0502040204020203" pitchFamily="34" charset="0"/>
              </a:rPr>
              <a:t>also serve as the </a:t>
            </a:r>
            <a:r>
              <a:rPr lang="en-US" sz="2400" dirty="0" smtClean="0">
                <a:latin typeface="Lao UI" panose="020B0502040204020203" pitchFamily="34" charset="0"/>
                <a:cs typeface="Lao UI" panose="020B0502040204020203" pitchFamily="34" charset="0"/>
              </a:rPr>
              <a:t>governing </a:t>
            </a:r>
            <a:r>
              <a:rPr lang="en-US" sz="2400" dirty="0">
                <a:latin typeface="Lao UI" panose="020B0502040204020203" pitchFamily="34" charset="0"/>
                <a:cs typeface="Lao UI" panose="020B0502040204020203" pitchFamily="34" charset="0"/>
              </a:rPr>
              <a:t>b</a:t>
            </a:r>
            <a:r>
              <a:rPr lang="en-US" sz="2400" dirty="0" smtClean="0">
                <a:latin typeface="Lao UI" panose="020B0502040204020203" pitchFamily="34" charset="0"/>
                <a:cs typeface="Lao UI" panose="020B0502040204020203" pitchFamily="34" charset="0"/>
              </a:rPr>
              <a:t>oard </a:t>
            </a:r>
            <a:r>
              <a:rPr lang="en-US" sz="2400" dirty="0">
                <a:latin typeface="Lao UI" panose="020B0502040204020203" pitchFamily="34" charset="0"/>
                <a:cs typeface="Lao UI" panose="020B0502040204020203" pitchFamily="34" charset="0"/>
              </a:rPr>
              <a:t>of Colorado Springs </a:t>
            </a:r>
            <a:r>
              <a:rPr lang="en-US" sz="2400" dirty="0" smtClean="0">
                <a:latin typeface="Lao UI" panose="020B0502040204020203" pitchFamily="34" charset="0"/>
                <a:cs typeface="Lao UI" panose="020B0502040204020203" pitchFamily="34" charset="0"/>
              </a:rPr>
              <a:t>Utilities and they meet the 3</a:t>
            </a:r>
            <a:r>
              <a:rPr lang="en-US" sz="2400" baseline="30000" dirty="0" smtClean="0">
                <a:latin typeface="Lao UI" panose="020B0502040204020203" pitchFamily="34" charset="0"/>
                <a:cs typeface="Lao UI" panose="020B0502040204020203" pitchFamily="34" charset="0"/>
              </a:rPr>
              <a:t>rd</a:t>
            </a:r>
            <a:r>
              <a:rPr lang="en-US" sz="2400" dirty="0" smtClean="0">
                <a:latin typeface="Lao UI" panose="020B0502040204020203" pitchFamily="34" charset="0"/>
                <a:cs typeface="Lao UI" panose="020B0502040204020203" pitchFamily="34" charset="0"/>
              </a:rPr>
              <a:t> Wednesday of each month.</a:t>
            </a:r>
          </a:p>
          <a:p>
            <a:pPr marL="457200" lvl="1" indent="0">
              <a:buNone/>
            </a:pPr>
            <a:endParaRPr lang="en-US" dirty="0">
              <a:latin typeface="Lao UI" panose="020B0502040204020203" pitchFamily="34" charset="0"/>
              <a:cs typeface="Lao UI" panose="020B0502040204020203" pitchFamily="34" charset="0"/>
            </a:endParaRPr>
          </a:p>
          <a:p>
            <a:pPr marL="0" indent="0" algn="ctr">
              <a:buNone/>
            </a:pPr>
            <a:endParaRPr lang="en-US" dirty="0">
              <a:latin typeface="Lao UI" panose="020B0502040204020203" pitchFamily="34" charset="0"/>
              <a:cs typeface="Lao UI" panose="020B0502040204020203" pitchFamily="34"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639090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4A83B62481624D8F14E43F83D54A10" ma:contentTypeVersion="0" ma:contentTypeDescription="Create a new document." ma:contentTypeScope="" ma:versionID="1d529d5fcf35f5088dfff3e64aa12eb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8E2A79A-AC68-43C3-B262-F805BE351588}">
  <ds:schemaRefs>
    <ds:schemaRef ds:uri="http://purl.org/dc/elements/1.1/"/>
    <ds:schemaRef ds:uri="http://purl.org/dc/dcmitype/"/>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terms/"/>
  </ds:schemaRefs>
</ds:datastoreItem>
</file>

<file path=customXml/itemProps2.xml><?xml version="1.0" encoding="utf-8"?>
<ds:datastoreItem xmlns:ds="http://schemas.openxmlformats.org/officeDocument/2006/customXml" ds:itemID="{009ADDA5-1C1C-4BEC-90F0-87A769D671F8}">
  <ds:schemaRefs>
    <ds:schemaRef ds:uri="http://schemas.microsoft.com/sharepoint/v3/contenttype/forms"/>
  </ds:schemaRefs>
</ds:datastoreItem>
</file>

<file path=customXml/itemProps3.xml><?xml version="1.0" encoding="utf-8"?>
<ds:datastoreItem xmlns:ds="http://schemas.openxmlformats.org/officeDocument/2006/customXml" ds:itemID="{A5473F71-CBA6-4D86-939D-3E5072729A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2435</TotalTime>
  <Words>2689</Words>
  <Application>Microsoft Office PowerPoint</Application>
  <PresentationFormat>On-screen Show (4:3)</PresentationFormat>
  <Paragraphs>297</Paragraphs>
  <Slides>41</Slides>
  <Notes>41</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Courier New</vt:lpstr>
      <vt:lpstr>Helvetica Neue</vt:lpstr>
      <vt:lpstr>Lao UI</vt:lpstr>
      <vt:lpstr>Optima</vt:lpstr>
      <vt:lpstr>Wingdings</vt:lpstr>
      <vt:lpstr>Office Theme</vt:lpstr>
      <vt:lpstr>Candidate Training for the  April 6, 2021  General Municipal Election</vt:lpstr>
      <vt:lpstr>Agenda</vt:lpstr>
      <vt:lpstr>Agenda</vt:lpstr>
      <vt:lpstr>April 6, 2021  General Municipal Election</vt:lpstr>
      <vt:lpstr>April 6, 2021  General Municipal Election</vt:lpstr>
      <vt:lpstr>Mayor Suthers - Information on our  Form of Government </vt:lpstr>
      <vt:lpstr>Mayor Suthers - Information on our  Form of Government </vt:lpstr>
      <vt:lpstr>Office of City Councilmember Information</vt:lpstr>
      <vt:lpstr>Office of City Councilmember Information</vt:lpstr>
      <vt:lpstr>Office of City Councilmember Information</vt:lpstr>
      <vt:lpstr>Office of City Councilmember Information</vt:lpstr>
      <vt:lpstr> President Pro Tem Tom Strand - Responsibilities  of a City Councilmember </vt:lpstr>
      <vt:lpstr>April 6, 2021  General Municipal Election</vt:lpstr>
      <vt:lpstr>District City Councilmember Candidate Eligibility</vt:lpstr>
      <vt:lpstr>District City Councilmember Candidate Eligibility</vt:lpstr>
      <vt:lpstr>Candidate Packet</vt:lpstr>
      <vt:lpstr>Nomination Petitions</vt:lpstr>
      <vt:lpstr>Nomination Petitions</vt:lpstr>
      <vt:lpstr>Nomination Petitions</vt:lpstr>
      <vt:lpstr>Nomination Petitions</vt:lpstr>
      <vt:lpstr>Nomination Petitions</vt:lpstr>
      <vt:lpstr>Affidavit of Independent Candidacy</vt:lpstr>
      <vt:lpstr>Affidavit of Independent Candidacy</vt:lpstr>
      <vt:lpstr>Candidate Filing Documents</vt:lpstr>
      <vt:lpstr>Three Required Documents to Complete the Candidate Filing Process</vt:lpstr>
      <vt:lpstr>Completed Candidate Filing Documents</vt:lpstr>
      <vt:lpstr>Completed Candidate Filing Documents</vt:lpstr>
      <vt:lpstr>Withdrawal from Candidacy/Nomination</vt:lpstr>
      <vt:lpstr>Election Data Request</vt:lpstr>
      <vt:lpstr>Municipal Election Data Request</vt:lpstr>
      <vt:lpstr>Municipal Election Data Request</vt:lpstr>
      <vt:lpstr>Political Signs and  Campaign Materials</vt:lpstr>
      <vt:lpstr>Political Signs and  Campaign Materials</vt:lpstr>
      <vt:lpstr>Political Signs and  Campaign Materials</vt:lpstr>
      <vt:lpstr>Campaign Finance Reports</vt:lpstr>
      <vt:lpstr>Campaign Finance Reports</vt:lpstr>
      <vt:lpstr>2021 Campaign Finance Filing Dates</vt:lpstr>
      <vt:lpstr>Campaign Finance Reports </vt:lpstr>
      <vt:lpstr>Campaign Finance Complaint Process </vt:lpstr>
      <vt:lpstr>City Clerk’s Office Contact Information</vt:lpstr>
      <vt:lpstr>PowerPoint Presentation</vt:lpstr>
    </vt:vector>
  </TitlesOfParts>
  <Company>City of Colorado Springs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Fabos, Jamie</dc:creator>
  <cp:lastModifiedBy>Thompson, Carlene</cp:lastModifiedBy>
  <cp:revision>148</cp:revision>
  <cp:lastPrinted>2020-12-30T20:23:48Z</cp:lastPrinted>
  <dcterms:created xsi:type="dcterms:W3CDTF">2016-02-17T18:13:51Z</dcterms:created>
  <dcterms:modified xsi:type="dcterms:W3CDTF">2021-01-04T18:05:37Z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0x010100B34A83B62481624D8F14E43F83D54A10</vt:lpwstr>
  </property>
</Properties>
</file>