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421" r:id="rId5"/>
    <p:sldId id="422" r:id="rId6"/>
    <p:sldId id="413" r:id="rId7"/>
    <p:sldId id="375" r:id="rId8"/>
    <p:sldId id="377" r:id="rId9"/>
    <p:sldId id="378" r:id="rId10"/>
    <p:sldId id="379" r:id="rId11"/>
    <p:sldId id="417" r:id="rId12"/>
    <p:sldId id="419" r:id="rId13"/>
    <p:sldId id="420" r:id="rId14"/>
    <p:sldId id="416" r:id="rId15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66D31"/>
    <a:srgbClr val="4F81B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4" autoAdjust="0"/>
    <p:restoredTop sz="95280" autoAdjust="0"/>
  </p:normalViewPr>
  <p:slideViewPr>
    <p:cSldViewPr>
      <p:cViewPr varScale="1">
        <p:scale>
          <a:sx n="93" d="100"/>
          <a:sy n="93" d="100"/>
        </p:scale>
        <p:origin x="264" y="20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781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33" y="0"/>
            <a:ext cx="4033943" cy="352781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C8B9565D-CD20-4EF1-A7C2-E1A358D73784}" type="datetimeFigureOut">
              <a:rPr lang="en-US" smtClean="0"/>
              <a:t>9/21/20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76" tIns="44138" rIns="88276" bIns="441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8"/>
            <a:ext cx="7447280" cy="2765345"/>
          </a:xfrm>
          <a:prstGeom prst="rect">
            <a:avLst/>
          </a:prstGeom>
        </p:spPr>
        <p:txBody>
          <a:bodyPr vert="horz" lIns="88276" tIns="44138" rIns="88276" bIns="441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1"/>
            <a:ext cx="4033943" cy="352780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33" y="6670321"/>
            <a:ext cx="4033943" cy="352780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EB16AD00-71EE-465E-9BCD-0001964DB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8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6AD00-71EE-465E-9BCD-0001964DB9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1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6AD00-71EE-465E-9BCD-0001964DB9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4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9608" y="746252"/>
            <a:ext cx="662114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57934" y="1371091"/>
            <a:ext cx="4981575" cy="2448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long train on a highway&#10;&#10;Description automatically generated">
            <a:extLst>
              <a:ext uri="{FF2B5EF4-FFF2-40B4-BE49-F238E27FC236}">
                <a16:creationId xmlns:a16="http://schemas.microsoft.com/office/drawing/2014/main" id="{0D5546F4-512B-4359-AA68-2AEF40D9EC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4448" y="3131"/>
            <a:ext cx="8783103" cy="44164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0106" y="4418556"/>
            <a:ext cx="8767445" cy="23514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065" marR="5080" algn="ctr">
              <a:lnSpc>
                <a:spcPct val="91000"/>
              </a:lnSpc>
              <a:spcBef>
                <a:spcPts val="680"/>
              </a:spcBef>
              <a:tabLst>
                <a:tab pos="2519680" algn="l"/>
                <a:tab pos="6216650" algn="l"/>
              </a:tabLst>
            </a:pPr>
            <a:r>
              <a:rPr sz="540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C</a:t>
            </a:r>
            <a:r>
              <a:rPr sz="5400" spc="-5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I</a:t>
            </a:r>
            <a:r>
              <a:rPr sz="540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TY </a:t>
            </a:r>
            <a:r>
              <a:rPr sz="5400" spc="-5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O</a:t>
            </a:r>
            <a:r>
              <a:rPr sz="540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F	CO</a:t>
            </a:r>
            <a:r>
              <a:rPr sz="5400" spc="-6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L</a:t>
            </a:r>
            <a:r>
              <a:rPr sz="540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OR</a:t>
            </a:r>
            <a:r>
              <a:rPr sz="5400" spc="-1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A</a:t>
            </a:r>
            <a:r>
              <a:rPr sz="5400" spc="-5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D</a:t>
            </a:r>
            <a:r>
              <a:rPr sz="540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O	</a:t>
            </a:r>
            <a:r>
              <a:rPr sz="5400" spc="5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S</a:t>
            </a:r>
            <a:r>
              <a:rPr sz="5400" spc="-5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P</a:t>
            </a:r>
            <a:r>
              <a:rPr sz="540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R</a:t>
            </a:r>
            <a:r>
              <a:rPr sz="5400" spc="-1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I</a:t>
            </a:r>
            <a:r>
              <a:rPr sz="5400" spc="-5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NG</a:t>
            </a:r>
            <a:r>
              <a:rPr sz="540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S  </a:t>
            </a:r>
            <a:r>
              <a:rPr sz="4400" dirty="0">
                <a:solidFill>
                  <a:srgbClr val="C55A11"/>
                </a:solidFill>
                <a:latin typeface="Tw Cen MT" panose="020B0602020104020603" pitchFamily="34" charset="0"/>
                <a:cs typeface="Tw Cen MT"/>
              </a:rPr>
              <a:t>SOUTH </a:t>
            </a:r>
            <a:r>
              <a:rPr sz="4400" spc="-20" dirty="0">
                <a:solidFill>
                  <a:srgbClr val="C55A11"/>
                </a:solidFill>
                <a:latin typeface="Tw Cen MT" panose="020B0602020104020603" pitchFamily="34" charset="0"/>
                <a:cs typeface="Tw Cen MT"/>
              </a:rPr>
              <a:t>DOWNTOWN </a:t>
            </a:r>
            <a:r>
              <a:rPr sz="4400" spc="-65" dirty="0">
                <a:solidFill>
                  <a:srgbClr val="C55A11"/>
                </a:solidFill>
                <a:latin typeface="Tw Cen MT" panose="020B0602020104020603" pitchFamily="34" charset="0"/>
                <a:cs typeface="Tw Cen MT"/>
              </a:rPr>
              <a:t>RAILROAD  </a:t>
            </a:r>
            <a:r>
              <a:rPr sz="4400" spc="-45" dirty="0">
                <a:solidFill>
                  <a:srgbClr val="C55A11"/>
                </a:solidFill>
                <a:latin typeface="Tw Cen MT" panose="020B0602020104020603" pitchFamily="34" charset="0"/>
                <a:cs typeface="Tw Cen MT"/>
              </a:rPr>
              <a:t>UNDERPASS</a:t>
            </a:r>
            <a:r>
              <a:rPr sz="4400" dirty="0">
                <a:solidFill>
                  <a:srgbClr val="C55A11"/>
                </a:solidFill>
                <a:latin typeface="Tw Cen MT" panose="020B0602020104020603" pitchFamily="34" charset="0"/>
                <a:cs typeface="Tw Cen MT"/>
              </a:rPr>
              <a:t> </a:t>
            </a:r>
            <a:r>
              <a:rPr sz="4400" spc="-25" dirty="0">
                <a:solidFill>
                  <a:srgbClr val="C55A11"/>
                </a:solidFill>
                <a:latin typeface="Tw Cen MT" panose="020B0602020104020603" pitchFamily="34" charset="0"/>
                <a:cs typeface="Tw Cen MT"/>
              </a:rPr>
              <a:t>RECONSTRUCTION</a:t>
            </a:r>
            <a:endParaRPr sz="4400" dirty="0">
              <a:latin typeface="Tw Cen MT" panose="020B0602020104020603" pitchFamily="34" charset="0"/>
              <a:cs typeface="Tw Cen MT"/>
            </a:endParaRPr>
          </a:p>
          <a:p>
            <a:pPr marL="2540" algn="ctr">
              <a:lnSpc>
                <a:spcPts val="2240"/>
              </a:lnSpc>
            </a:pPr>
            <a:r>
              <a:rPr lang="en-US" sz="2000" i="1" dirty="0">
                <a:latin typeface="Tw Cen MT" panose="020B0602020104020603" pitchFamily="34" charset="0"/>
                <a:cs typeface="Tw Cen MT"/>
              </a:rPr>
              <a:t>September 2020</a:t>
            </a:r>
            <a:endParaRPr sz="2000" dirty="0">
              <a:latin typeface="Tw Cen MT" panose="020B0602020104020603" pitchFamily="34" charset="0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1D84E1E-34CA-4B8C-B249-1D6C882B0D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714" y="53340"/>
            <a:ext cx="1050748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  <a:t>Alternative O (Eliminated) </a:t>
            </a:r>
            <a:br>
              <a:rPr lang="en-US" sz="4400" b="0" spc="-5" dirty="0">
                <a:solidFill>
                  <a:srgbClr val="FFFFFF"/>
                </a:solidFill>
                <a:latin typeface="Tw Cen MT" panose="020B0602020104020603" pitchFamily="34" charset="0"/>
                <a:cs typeface="Tw Cen MT"/>
              </a:rPr>
            </a:br>
            <a:endParaRPr sz="4400" dirty="0">
              <a:latin typeface="Tw Cen MT" panose="020B0602020104020603" pitchFamily="34" charset="0"/>
              <a:cs typeface="Tw Cen MT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0B116EE-562D-4CB3-B23E-29DA90BC2C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675038"/>
            <a:ext cx="10985577" cy="61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8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10820400" cy="5539978"/>
          </a:xfrm>
        </p:spPr>
        <p:txBody>
          <a:bodyPr/>
          <a:lstStyle/>
          <a:p>
            <a:r>
              <a:rPr lang="en-US" sz="3600" u="sng" dirty="0"/>
              <a:t>Cost Estimates</a:t>
            </a:r>
            <a:br>
              <a:rPr lang="en-US" sz="3600" u="sng" dirty="0"/>
            </a:br>
            <a:br>
              <a:rPr lang="en-US" sz="3600" dirty="0"/>
            </a:br>
            <a:r>
              <a:rPr lang="en-US" sz="3600" dirty="0"/>
              <a:t>Alternative H 		$53.7 Million</a:t>
            </a:r>
            <a:br>
              <a:rPr lang="en-US" sz="3600" dirty="0"/>
            </a:br>
            <a:r>
              <a:rPr lang="en-US" sz="3600" dirty="0"/>
              <a:t>Alternative M1	$42.0 Million	(Preferred Alternative)</a:t>
            </a:r>
            <a:br>
              <a:rPr lang="en-US" sz="3600" dirty="0"/>
            </a:br>
            <a:r>
              <a:rPr lang="en-US" sz="3600" dirty="0"/>
              <a:t>Alternative M2	$47.0 Million</a:t>
            </a:r>
            <a:br>
              <a:rPr lang="en-US" sz="3600" dirty="0"/>
            </a:br>
            <a:r>
              <a:rPr lang="en-US" sz="3600" dirty="0"/>
              <a:t>Alternative N		$111.0 Million</a:t>
            </a:r>
            <a:br>
              <a:rPr lang="en-US" sz="3600" dirty="0"/>
            </a:br>
            <a:r>
              <a:rPr lang="en-US" sz="3600" dirty="0"/>
              <a:t>Alternative O		$122.0 Million</a:t>
            </a:r>
            <a:br>
              <a:rPr lang="en-US" sz="3600" dirty="0"/>
            </a:br>
            <a:br>
              <a:rPr lang="en-US" sz="3600" dirty="0"/>
            </a:br>
            <a:r>
              <a:rPr lang="en-US" dirty="0"/>
              <a:t>(These estimates were developed without the Las Vegas/Trail Improvements)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0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92544DC-5282-43AC-9D25-E4EA6FB509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1" y="152400"/>
            <a:ext cx="10134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7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83D83891-F942-4020-B7C1-D4DB87A7C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24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04800"/>
            <a:ext cx="11582400" cy="625241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13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1" y="1690687"/>
            <a:ext cx="7317105" cy="5167630"/>
          </a:xfrm>
          <a:custGeom>
            <a:avLst/>
            <a:gdLst/>
            <a:ahLst/>
            <a:cxnLst/>
            <a:rect l="l" t="t" r="r" b="b"/>
            <a:pathLst>
              <a:path w="7317105" h="5167630">
                <a:moveTo>
                  <a:pt x="7316943" y="0"/>
                </a:moveTo>
                <a:lnTo>
                  <a:pt x="0" y="0"/>
                </a:lnTo>
                <a:lnTo>
                  <a:pt x="0" y="952"/>
                </a:lnTo>
                <a:lnTo>
                  <a:pt x="2866575" y="952"/>
                </a:lnTo>
                <a:lnTo>
                  <a:pt x="472696" y="5167312"/>
                </a:lnTo>
                <a:lnTo>
                  <a:pt x="7316943" y="5167312"/>
                </a:lnTo>
                <a:lnTo>
                  <a:pt x="7316943" y="0"/>
                </a:lnTo>
                <a:close/>
              </a:path>
            </a:pathLst>
          </a:custGeom>
          <a:solidFill>
            <a:srgbClr val="A6A6A6">
              <a:alpha val="701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-1745" y="1691163"/>
            <a:ext cx="7571740" cy="5166360"/>
          </a:xfrm>
          <a:custGeom>
            <a:avLst/>
            <a:gdLst/>
            <a:ahLst/>
            <a:cxnLst/>
            <a:rect l="l" t="t" r="r" b="b"/>
            <a:pathLst>
              <a:path w="7571740" h="5166359">
                <a:moveTo>
                  <a:pt x="7571262" y="0"/>
                </a:moveTo>
                <a:lnTo>
                  <a:pt x="0" y="0"/>
                </a:lnTo>
                <a:lnTo>
                  <a:pt x="0" y="5166359"/>
                </a:lnTo>
                <a:lnTo>
                  <a:pt x="5177382" y="5166359"/>
                </a:lnTo>
                <a:lnTo>
                  <a:pt x="7571262" y="0"/>
                </a:lnTo>
                <a:close/>
              </a:path>
            </a:pathLst>
          </a:custGeom>
          <a:solidFill>
            <a:srgbClr val="B66D3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4358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Tw Cen MT" panose="020B0602020104020603" pitchFamily="34" charset="0"/>
                <a:cs typeface="Tw Cen MT"/>
              </a:rPr>
              <a:t>P</a:t>
            </a:r>
            <a:r>
              <a:rPr sz="4400" spc="-5" dirty="0">
                <a:latin typeface="Tw Cen MT" panose="020B0602020104020603" pitchFamily="34" charset="0"/>
                <a:cs typeface="Tw Cen MT"/>
              </a:rPr>
              <a:t>urp</a:t>
            </a:r>
            <a:r>
              <a:rPr sz="4400" dirty="0">
                <a:latin typeface="Tw Cen MT" panose="020B0602020104020603" pitchFamily="34" charset="0"/>
                <a:cs typeface="Tw Cen MT"/>
              </a:rPr>
              <a:t>o</a:t>
            </a:r>
            <a:r>
              <a:rPr sz="4400" spc="-5" dirty="0">
                <a:latin typeface="Tw Cen MT" panose="020B0602020104020603" pitchFamily="34" charset="0"/>
                <a:cs typeface="Tw Cen MT"/>
              </a:rPr>
              <a:t>s</a:t>
            </a:r>
            <a:r>
              <a:rPr sz="4400" dirty="0">
                <a:latin typeface="Tw Cen MT" panose="020B0602020104020603" pitchFamily="34" charset="0"/>
                <a:cs typeface="Tw Cen MT"/>
              </a:rPr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6939" y="1907540"/>
            <a:ext cx="4716145" cy="4047262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180"/>
              </a:spcBef>
              <a:tabLst>
                <a:tab pos="2821305" algn="l"/>
                <a:tab pos="3269615" algn="l"/>
              </a:tabLst>
            </a:pP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The City </a:t>
            </a:r>
            <a:r>
              <a:rPr sz="3000" dirty="0">
                <a:solidFill>
                  <a:srgbClr val="FFFFFF"/>
                </a:solidFill>
                <a:latin typeface="Tw Cen MT"/>
                <a:cs typeface="Tw Cen MT"/>
              </a:rPr>
              <a:t>of </a:t>
            </a:r>
            <a:r>
              <a:rPr sz="3000" spc="-10" dirty="0">
                <a:solidFill>
                  <a:srgbClr val="FFFFFF"/>
                </a:solidFill>
                <a:latin typeface="Tw Cen MT"/>
                <a:cs typeface="Tw Cen MT"/>
              </a:rPr>
              <a:t>Colorado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Springs  has initiated</a:t>
            </a:r>
            <a:r>
              <a:rPr sz="300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w Cen MT"/>
                <a:cs typeface="Tw Cen MT"/>
              </a:rPr>
              <a:t>study	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to  </a:t>
            </a:r>
            <a:r>
              <a:rPr sz="3000" dirty="0">
                <a:solidFill>
                  <a:srgbClr val="FFFFFF"/>
                </a:solidFill>
                <a:latin typeface="Tw Cen MT"/>
                <a:cs typeface="Tw Cen MT"/>
              </a:rPr>
              <a:t>determine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the best </a:t>
            </a:r>
            <a:r>
              <a:rPr sz="3000" dirty="0">
                <a:solidFill>
                  <a:srgbClr val="FFFFFF"/>
                </a:solidFill>
                <a:latin typeface="Tw Cen MT"/>
                <a:cs typeface="Tw Cen MT"/>
              </a:rPr>
              <a:t>approach  </a:t>
            </a:r>
            <a:r>
              <a:rPr sz="3000" spc="-20" dirty="0">
                <a:solidFill>
                  <a:srgbClr val="FFFFFF"/>
                </a:solidFill>
                <a:latin typeface="Tw Cen MT"/>
                <a:cs typeface="Tw Cen MT"/>
              </a:rPr>
              <a:t>for</a:t>
            </a:r>
            <a:r>
              <a:rPr sz="30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optimal  </a:t>
            </a:r>
            <a:r>
              <a:rPr lang="en-US" sz="3000" b="1" spc="-5" dirty="0">
                <a:solidFill>
                  <a:srgbClr val="FFFFFF"/>
                </a:solidFill>
                <a:latin typeface="Tw Cen MT"/>
                <a:cs typeface="Tw Cen MT"/>
              </a:rPr>
              <a:t>location </a:t>
            </a:r>
            <a:r>
              <a:rPr lang="en-US" sz="3000" spc="-5" dirty="0">
                <a:solidFill>
                  <a:srgbClr val="FFFFFF"/>
                </a:solidFill>
                <a:latin typeface="Tw Cen MT"/>
                <a:cs typeface="Tw Cen MT"/>
              </a:rPr>
              <a:t>and </a:t>
            </a:r>
            <a:r>
              <a:rPr lang="en-US" sz="3000" b="1" spc="-5" dirty="0">
                <a:solidFill>
                  <a:srgbClr val="FFFFFF"/>
                </a:solidFill>
                <a:latin typeface="Tw Cen MT"/>
                <a:cs typeface="Tw Cen MT"/>
              </a:rPr>
              <a:t>design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FFFFFF"/>
                </a:solidFill>
                <a:latin typeface="Tw Cen MT"/>
                <a:cs typeface="Tw Cen MT"/>
              </a:rPr>
              <a:t>of </a:t>
            </a:r>
            <a:r>
              <a:rPr sz="3000" spc="-25" dirty="0">
                <a:solidFill>
                  <a:srgbClr val="FFFFFF"/>
                </a:solidFill>
                <a:latin typeface="Tw Cen MT"/>
                <a:cs typeface="Tw Cen MT"/>
              </a:rPr>
              <a:t>two </a:t>
            </a:r>
            <a:r>
              <a:rPr sz="3000" spc="-15" dirty="0">
                <a:solidFill>
                  <a:srgbClr val="FFFFFF"/>
                </a:solidFill>
                <a:latin typeface="Tw Cen MT"/>
                <a:cs typeface="Tw Cen MT"/>
              </a:rPr>
              <a:t>railroad  bridges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at the south end </a:t>
            </a:r>
            <a:r>
              <a:rPr sz="3000" dirty="0">
                <a:solidFill>
                  <a:srgbClr val="FFFFFF"/>
                </a:solidFill>
                <a:latin typeface="Tw Cen MT"/>
                <a:cs typeface="Tw Cen MT"/>
              </a:rPr>
              <a:t>of  </a:t>
            </a:r>
            <a:r>
              <a:rPr sz="3000" spc="-30" dirty="0">
                <a:solidFill>
                  <a:srgbClr val="FFFFFF"/>
                </a:solidFill>
                <a:latin typeface="Tw Cen MT"/>
                <a:cs typeface="Tw Cen MT"/>
              </a:rPr>
              <a:t>downtown </a:t>
            </a:r>
            <a:r>
              <a:rPr sz="3000" spc="-10" dirty="0">
                <a:solidFill>
                  <a:srgbClr val="FFFFFF"/>
                </a:solidFill>
                <a:latin typeface="Tw Cen MT"/>
                <a:cs typeface="Tw Cen MT"/>
              </a:rPr>
              <a:t>Colorado Springs. 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The aging </a:t>
            </a:r>
            <a:r>
              <a:rPr sz="3000" spc="-15" dirty="0">
                <a:solidFill>
                  <a:srgbClr val="FFFFFF"/>
                </a:solidFill>
                <a:latin typeface="Tw Cen MT"/>
                <a:cs typeface="Tw Cen MT"/>
              </a:rPr>
              <a:t>bridges </a:t>
            </a:r>
            <a:r>
              <a:rPr sz="3000" spc="-20" dirty="0">
                <a:solidFill>
                  <a:srgbClr val="FFFFFF"/>
                </a:solidFill>
                <a:latin typeface="Tw Cen MT"/>
                <a:cs typeface="Tw Cen MT"/>
              </a:rPr>
              <a:t>over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South  </a:t>
            </a:r>
            <a:r>
              <a:rPr sz="3000" spc="-15" dirty="0">
                <a:solidFill>
                  <a:srgbClr val="FFFFFF"/>
                </a:solidFill>
                <a:latin typeface="Tw Cen MT"/>
                <a:cs typeface="Tw Cen MT"/>
              </a:rPr>
              <a:t>Nevada </a:t>
            </a:r>
            <a:r>
              <a:rPr sz="3000" spc="-30" dirty="0">
                <a:solidFill>
                  <a:srgbClr val="FFFFFF"/>
                </a:solidFill>
                <a:latin typeface="Tw Cen MT"/>
                <a:cs typeface="Tw Cen MT"/>
              </a:rPr>
              <a:t>Avenue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(70 </a:t>
            </a:r>
            <a:r>
              <a:rPr sz="3000" spc="-15" dirty="0">
                <a:solidFill>
                  <a:srgbClr val="FFFFFF"/>
                </a:solidFill>
                <a:latin typeface="Tw Cen MT"/>
                <a:cs typeface="Tw Cen MT"/>
              </a:rPr>
              <a:t>years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old)  and </a:t>
            </a:r>
            <a:r>
              <a:rPr sz="3000" spc="-30" dirty="0">
                <a:solidFill>
                  <a:srgbClr val="FFFFFF"/>
                </a:solidFill>
                <a:latin typeface="Tw Cen MT"/>
                <a:cs typeface="Tw Cen MT"/>
              </a:rPr>
              <a:t>S. </a:t>
            </a:r>
            <a:r>
              <a:rPr sz="3000" spc="-50" dirty="0">
                <a:solidFill>
                  <a:srgbClr val="FFFFFF"/>
                </a:solidFill>
                <a:latin typeface="Tw Cen MT"/>
                <a:cs typeface="Tw Cen MT"/>
              </a:rPr>
              <a:t>Tejon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Street </a:t>
            </a:r>
            <a:r>
              <a:rPr sz="3000" spc="-10" dirty="0">
                <a:solidFill>
                  <a:srgbClr val="FFFFFF"/>
                </a:solidFill>
                <a:latin typeface="Tw Cen MT"/>
                <a:cs typeface="Tw Cen MT"/>
              </a:rPr>
              <a:t>(115 </a:t>
            </a:r>
            <a:r>
              <a:rPr sz="3000" spc="-15" dirty="0">
                <a:solidFill>
                  <a:srgbClr val="FFFFFF"/>
                </a:solidFill>
                <a:latin typeface="Tw Cen MT"/>
                <a:cs typeface="Tw Cen MT"/>
              </a:rPr>
              <a:t>years 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old) are </a:t>
            </a:r>
            <a:r>
              <a:rPr sz="3000" dirty="0">
                <a:solidFill>
                  <a:srgbClr val="FFFFFF"/>
                </a:solidFill>
                <a:latin typeface="Tw Cen MT"/>
                <a:cs typeface="Tw Cen MT"/>
              </a:rPr>
              <a:t>in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poor condition and  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require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replacement.</a:t>
            </a:r>
            <a:endParaRPr sz="3000" dirty="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11384" y="1828800"/>
            <a:ext cx="3461335" cy="2112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908801" y="4102100"/>
            <a:ext cx="4021256" cy="2112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555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691005"/>
          </a:xfrm>
          <a:custGeom>
            <a:avLst/>
            <a:gdLst/>
            <a:ahLst/>
            <a:cxnLst/>
            <a:rect l="l" t="t" r="r" b="b"/>
            <a:pathLst>
              <a:path w="12192000" h="1691005">
                <a:moveTo>
                  <a:pt x="0" y="0"/>
                </a:moveTo>
                <a:lnTo>
                  <a:pt x="12192000" y="0"/>
                </a:lnTo>
                <a:lnTo>
                  <a:pt x="12192000" y="1690687"/>
                </a:lnTo>
                <a:lnTo>
                  <a:pt x="0" y="16906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8" y="611123"/>
            <a:ext cx="22072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D0D0D"/>
                </a:solidFill>
                <a:latin typeface="Tw Cen MT" panose="020B0602020104020603" pitchFamily="34" charset="0"/>
                <a:cs typeface="Tw Cen MT"/>
              </a:rPr>
              <a:t>G</a:t>
            </a:r>
            <a:r>
              <a:rPr sz="4400" dirty="0">
                <a:solidFill>
                  <a:srgbClr val="0D0D0D"/>
                </a:solidFill>
                <a:latin typeface="Tw Cen MT" panose="020B0602020104020603" pitchFamily="34" charset="0"/>
                <a:cs typeface="Tw Cen MT"/>
              </a:rPr>
              <a:t>o</a:t>
            </a:r>
            <a:r>
              <a:rPr sz="4400" spc="-5" dirty="0">
                <a:solidFill>
                  <a:srgbClr val="0D0D0D"/>
                </a:solidFill>
                <a:latin typeface="Tw Cen MT" panose="020B0602020104020603" pitchFamily="34" charset="0"/>
                <a:cs typeface="Tw Cen MT"/>
              </a:rPr>
              <a:t>als</a:t>
            </a:r>
            <a:endParaRPr sz="4400" dirty="0">
              <a:latin typeface="Tw Cen MT" panose="020B0602020104020603" pitchFamily="34" charset="0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147" y="1371600"/>
            <a:ext cx="11542395" cy="497764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41935" indent="-2286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200" dirty="0">
                <a:latin typeface="Tw Cen MT"/>
                <a:cs typeface="Tw Cen MT"/>
              </a:rPr>
              <a:t>Gain </a:t>
            </a:r>
            <a:r>
              <a:rPr sz="2200" spc="-5" dirty="0">
                <a:latin typeface="Tw Cen MT"/>
                <a:cs typeface="Tw Cen MT"/>
              </a:rPr>
              <a:t>understanding </a:t>
            </a:r>
            <a:r>
              <a:rPr sz="2200" dirty="0">
                <a:latin typeface="Tw Cen MT"/>
                <a:cs typeface="Tw Cen MT"/>
              </a:rPr>
              <a:t>of </a:t>
            </a:r>
            <a:r>
              <a:rPr sz="2200" spc="-5" dirty="0">
                <a:latin typeface="Tw Cen MT"/>
                <a:cs typeface="Tw Cen MT"/>
              </a:rPr>
              <a:t>the </a:t>
            </a:r>
            <a:r>
              <a:rPr sz="2200" b="1" dirty="0">
                <a:latin typeface="Tw Cen MT"/>
                <a:cs typeface="Tw Cen MT"/>
              </a:rPr>
              <a:t>long-term </a:t>
            </a:r>
            <a:r>
              <a:rPr sz="2200" b="1" spc="-10" dirty="0">
                <a:latin typeface="Tw Cen MT"/>
                <a:cs typeface="Tw Cen MT"/>
              </a:rPr>
              <a:t>needs </a:t>
            </a:r>
            <a:r>
              <a:rPr sz="2200" spc="-5" dirty="0">
                <a:latin typeface="Tw Cen MT"/>
                <a:cs typeface="Tw Cen MT"/>
              </a:rPr>
              <a:t>and </a:t>
            </a:r>
            <a:r>
              <a:rPr sz="2200" b="1" dirty="0">
                <a:latin typeface="Tw Cen MT"/>
                <a:cs typeface="Tw Cen MT"/>
              </a:rPr>
              <a:t>opportunities </a:t>
            </a:r>
            <a:r>
              <a:rPr sz="2200" spc="-15" dirty="0">
                <a:latin typeface="Tw Cen MT"/>
                <a:cs typeface="Tw Cen MT"/>
              </a:rPr>
              <a:t>for </a:t>
            </a:r>
            <a:r>
              <a:rPr sz="2200" dirty="0">
                <a:latin typeface="Tw Cen MT"/>
                <a:cs typeface="Tw Cen MT"/>
              </a:rPr>
              <a:t>this </a:t>
            </a:r>
            <a:r>
              <a:rPr sz="2200" b="1" spc="-5" dirty="0">
                <a:latin typeface="Tw Cen MT"/>
                <a:cs typeface="Tw Cen MT"/>
              </a:rPr>
              <a:t>public</a:t>
            </a:r>
            <a:r>
              <a:rPr sz="2200" b="1" spc="160" dirty="0">
                <a:latin typeface="Tw Cen MT"/>
                <a:cs typeface="Tw Cen MT"/>
              </a:rPr>
              <a:t> </a:t>
            </a:r>
            <a:r>
              <a:rPr sz="2200" b="1" dirty="0">
                <a:latin typeface="Tw Cen MT"/>
                <a:cs typeface="Tw Cen MT"/>
              </a:rPr>
              <a:t>infrastructure</a:t>
            </a:r>
            <a:endParaRPr sz="2200" dirty="0">
              <a:latin typeface="Tw Cen MT"/>
              <a:cs typeface="Tw Cen MT"/>
            </a:endParaRPr>
          </a:p>
          <a:p>
            <a:pPr marL="241935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200" spc="-5" dirty="0">
                <a:latin typeface="Tw Cen MT"/>
                <a:cs typeface="Tw Cen MT"/>
              </a:rPr>
              <a:t>Effectively address </a:t>
            </a:r>
            <a:r>
              <a:rPr sz="2200" b="1" dirty="0">
                <a:latin typeface="Tw Cen MT"/>
                <a:cs typeface="Tw Cen MT"/>
              </a:rPr>
              <a:t>railroad operational, </a:t>
            </a:r>
            <a:r>
              <a:rPr sz="2200" b="1" spc="-5" dirty="0">
                <a:latin typeface="Tw Cen MT"/>
                <a:cs typeface="Tw Cen MT"/>
              </a:rPr>
              <a:t>maintenance and </a:t>
            </a:r>
            <a:r>
              <a:rPr sz="2200" b="1" dirty="0">
                <a:latin typeface="Tw Cen MT"/>
                <a:cs typeface="Tw Cen MT"/>
              </a:rPr>
              <a:t>safety</a:t>
            </a:r>
            <a:r>
              <a:rPr sz="2200" b="1" spc="15" dirty="0">
                <a:latin typeface="Tw Cen MT"/>
                <a:cs typeface="Tw Cen MT"/>
              </a:rPr>
              <a:t> </a:t>
            </a:r>
            <a:r>
              <a:rPr sz="2200" b="1" spc="-10" dirty="0">
                <a:latin typeface="Tw Cen MT"/>
                <a:cs typeface="Tw Cen MT"/>
              </a:rPr>
              <a:t>needs</a:t>
            </a:r>
            <a:endParaRPr sz="2200" dirty="0">
              <a:latin typeface="Tw Cen MT"/>
              <a:cs typeface="Tw Cen MT"/>
            </a:endParaRPr>
          </a:p>
          <a:p>
            <a:pPr marL="241935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200" spc="-5" dirty="0">
                <a:latin typeface="Tw Cen MT"/>
                <a:cs typeface="Tw Cen MT"/>
              </a:rPr>
              <a:t>Maintain and </a:t>
            </a:r>
            <a:r>
              <a:rPr sz="2200" spc="-15" dirty="0">
                <a:latin typeface="Tw Cen MT"/>
                <a:cs typeface="Tw Cen MT"/>
              </a:rPr>
              <a:t>improve </a:t>
            </a:r>
            <a:r>
              <a:rPr sz="2200" b="1" spc="10" dirty="0">
                <a:latin typeface="Tw Cen MT"/>
                <a:cs typeface="Tw Cen MT"/>
              </a:rPr>
              <a:t>traffic </a:t>
            </a:r>
            <a:r>
              <a:rPr sz="2200" b="1" dirty="0">
                <a:latin typeface="Tw Cen MT"/>
                <a:cs typeface="Tw Cen MT"/>
              </a:rPr>
              <a:t>operations </a:t>
            </a:r>
            <a:r>
              <a:rPr sz="2200" dirty="0">
                <a:latin typeface="Tw Cen MT"/>
                <a:cs typeface="Tw Cen MT"/>
              </a:rPr>
              <a:t>on </a:t>
            </a:r>
            <a:r>
              <a:rPr sz="2200" spc="-15" dirty="0">
                <a:latin typeface="Tw Cen MT"/>
                <a:cs typeface="Tw Cen MT"/>
              </a:rPr>
              <a:t>Nevada </a:t>
            </a:r>
            <a:r>
              <a:rPr sz="2200" spc="-35" dirty="0">
                <a:latin typeface="Tw Cen MT"/>
                <a:cs typeface="Tw Cen MT"/>
              </a:rPr>
              <a:t>Avenue, Tejon </a:t>
            </a:r>
            <a:r>
              <a:rPr sz="2200" dirty="0">
                <a:latin typeface="Tw Cen MT"/>
                <a:cs typeface="Tw Cen MT"/>
              </a:rPr>
              <a:t>Street, </a:t>
            </a:r>
            <a:r>
              <a:rPr sz="2200" spc="-5" dirty="0">
                <a:latin typeface="Tw Cen MT"/>
                <a:cs typeface="Tw Cen MT"/>
              </a:rPr>
              <a:t>and </a:t>
            </a:r>
            <a:r>
              <a:rPr sz="2200" dirty="0">
                <a:latin typeface="Tw Cen MT"/>
                <a:cs typeface="Tw Cen MT"/>
              </a:rPr>
              <a:t>intersecting</a:t>
            </a:r>
            <a:r>
              <a:rPr sz="2200" spc="165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streets</a:t>
            </a: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Tw Cen MT"/>
                <a:cs typeface="Tw Cen MT"/>
              </a:rPr>
              <a:t>Complete </a:t>
            </a:r>
            <a:r>
              <a:rPr sz="2200" dirty="0">
                <a:latin typeface="Tw Cen MT"/>
                <a:cs typeface="Tw Cen MT"/>
              </a:rPr>
              <a:t>a </a:t>
            </a:r>
            <a:r>
              <a:rPr sz="2200" b="1" spc="-5" dirty="0">
                <a:latin typeface="Tw Cen MT"/>
                <a:cs typeface="Tw Cen MT"/>
              </a:rPr>
              <a:t>Quiet Zone study </a:t>
            </a:r>
            <a:r>
              <a:rPr sz="2200" spc="-5" dirty="0">
                <a:latin typeface="Tw Cen MT"/>
                <a:cs typeface="Tw Cen MT"/>
              </a:rPr>
              <a:t>and implement the</a:t>
            </a:r>
            <a:r>
              <a:rPr sz="2200" spc="3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findings</a:t>
            </a:r>
            <a:endParaRPr sz="2200" dirty="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Tw Cen MT"/>
                <a:cs typeface="Tw Cen MT"/>
              </a:rPr>
              <a:t>Address </a:t>
            </a:r>
            <a:r>
              <a:rPr sz="2200" b="1" spc="-5" dirty="0">
                <a:latin typeface="Tw Cen MT"/>
                <a:cs typeface="Tw Cen MT"/>
              </a:rPr>
              <a:t>pedestrian and </a:t>
            </a:r>
            <a:r>
              <a:rPr sz="2200" b="1" spc="-10" dirty="0">
                <a:latin typeface="Tw Cen MT"/>
                <a:cs typeface="Tw Cen MT"/>
              </a:rPr>
              <a:t>bicycle </a:t>
            </a:r>
            <a:r>
              <a:rPr sz="2200" b="1" spc="-5" dirty="0">
                <a:latin typeface="Tw Cen MT"/>
                <a:cs typeface="Tw Cen MT"/>
              </a:rPr>
              <a:t>connectivity </a:t>
            </a:r>
            <a:r>
              <a:rPr sz="2200" spc="-5" dirty="0">
                <a:latin typeface="Tw Cen MT"/>
                <a:cs typeface="Tw Cen MT"/>
              </a:rPr>
              <a:t>and </a:t>
            </a:r>
            <a:r>
              <a:rPr sz="2200" b="1" dirty="0">
                <a:latin typeface="Tw Cen MT"/>
                <a:cs typeface="Tw Cen MT"/>
              </a:rPr>
              <a:t>safety </a:t>
            </a:r>
            <a:r>
              <a:rPr sz="2200" spc="-10" dirty="0">
                <a:latin typeface="Tw Cen MT"/>
                <a:cs typeface="Tw Cen MT"/>
              </a:rPr>
              <a:t>across </a:t>
            </a:r>
            <a:r>
              <a:rPr sz="2200" spc="-5" dirty="0">
                <a:latin typeface="Tw Cen MT"/>
                <a:cs typeface="Tw Cen MT"/>
              </a:rPr>
              <a:t>the </a:t>
            </a:r>
            <a:r>
              <a:rPr sz="2200" spc="-10" dirty="0">
                <a:latin typeface="Tw Cen MT"/>
                <a:cs typeface="Tw Cen MT"/>
              </a:rPr>
              <a:t>railroad</a:t>
            </a:r>
            <a:r>
              <a:rPr sz="2200" spc="75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tracks</a:t>
            </a:r>
          </a:p>
          <a:p>
            <a:pPr marL="241935" marR="725805" indent="-229235">
              <a:lnSpc>
                <a:spcPts val="2210"/>
              </a:lnSpc>
              <a:spcBef>
                <a:spcPts val="8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Tw Cen MT"/>
                <a:cs typeface="Tw Cen MT"/>
              </a:rPr>
              <a:t>Design </a:t>
            </a:r>
            <a:r>
              <a:rPr sz="2200" spc="-10" dirty="0">
                <a:latin typeface="Tw Cen MT"/>
                <a:cs typeface="Tw Cen MT"/>
              </a:rPr>
              <a:t>bridges </a:t>
            </a:r>
            <a:r>
              <a:rPr sz="2200" spc="-5" dirty="0">
                <a:latin typeface="Tw Cen MT"/>
                <a:cs typeface="Tw Cen MT"/>
              </a:rPr>
              <a:t>and associated </a:t>
            </a:r>
            <a:r>
              <a:rPr sz="2200" spc="-10" dirty="0">
                <a:latin typeface="Tw Cen MT"/>
                <a:cs typeface="Tw Cen MT"/>
              </a:rPr>
              <a:t>improvements </a:t>
            </a:r>
            <a:r>
              <a:rPr sz="2200" spc="-5" dirty="0">
                <a:latin typeface="Tw Cen MT"/>
                <a:cs typeface="Tw Cen MT"/>
              </a:rPr>
              <a:t>that are compatible </a:t>
            </a:r>
            <a:r>
              <a:rPr sz="2200" dirty="0">
                <a:latin typeface="Tw Cen MT"/>
                <a:cs typeface="Tw Cen MT"/>
              </a:rPr>
              <a:t>with </a:t>
            </a:r>
            <a:r>
              <a:rPr sz="2200" spc="-5" dirty="0">
                <a:latin typeface="Tw Cen MT"/>
                <a:cs typeface="Tw Cen MT"/>
              </a:rPr>
              <a:t>and </a:t>
            </a:r>
            <a:r>
              <a:rPr sz="2200" spc="-15" dirty="0">
                <a:latin typeface="Tw Cen MT"/>
                <a:cs typeface="Tw Cen MT"/>
              </a:rPr>
              <a:t>improve </a:t>
            </a:r>
            <a:r>
              <a:rPr sz="2200" spc="-5" dirty="0">
                <a:latin typeface="Tw Cen MT"/>
                <a:cs typeface="Tw Cen MT"/>
              </a:rPr>
              <a:t>access </a:t>
            </a:r>
            <a:r>
              <a:rPr sz="2200" spc="5" dirty="0">
                <a:latin typeface="Tw Cen MT"/>
                <a:cs typeface="Tw Cen MT"/>
              </a:rPr>
              <a:t>to  </a:t>
            </a:r>
            <a:r>
              <a:rPr sz="2200" spc="-10" dirty="0">
                <a:latin typeface="Tw Cen MT"/>
                <a:cs typeface="Tw Cen MT"/>
              </a:rPr>
              <a:t>surrounding </a:t>
            </a:r>
            <a:r>
              <a:rPr sz="2200" b="1" spc="-10" dirty="0">
                <a:latin typeface="Tw Cen MT"/>
                <a:cs typeface="Tw Cen MT"/>
              </a:rPr>
              <a:t>neighborhoods </a:t>
            </a:r>
            <a:r>
              <a:rPr sz="2200" b="1" spc="-5" dirty="0">
                <a:latin typeface="Tw Cen MT"/>
                <a:cs typeface="Tw Cen MT"/>
              </a:rPr>
              <a:t>and land </a:t>
            </a:r>
            <a:r>
              <a:rPr sz="2200" b="1" spc="-10" dirty="0">
                <a:latin typeface="Tw Cen MT"/>
                <a:cs typeface="Tw Cen MT"/>
              </a:rPr>
              <a:t>uses</a:t>
            </a:r>
            <a:r>
              <a:rPr sz="2200" spc="-10" dirty="0">
                <a:latin typeface="Tw Cen MT"/>
                <a:cs typeface="Tw Cen MT"/>
              </a:rPr>
              <a:t>, </a:t>
            </a:r>
            <a:r>
              <a:rPr sz="2200" spc="-5" dirty="0">
                <a:latin typeface="Tw Cen MT"/>
                <a:cs typeface="Tw Cen MT"/>
              </a:rPr>
              <a:t>and are supportive </a:t>
            </a:r>
            <a:r>
              <a:rPr sz="2200" dirty="0">
                <a:latin typeface="Tw Cen MT"/>
                <a:cs typeface="Tw Cen MT"/>
              </a:rPr>
              <a:t>of </a:t>
            </a:r>
            <a:r>
              <a:rPr sz="2200" b="1" spc="-15" dirty="0">
                <a:latin typeface="Tw Cen MT"/>
                <a:cs typeface="Tw Cen MT"/>
              </a:rPr>
              <a:t>development</a:t>
            </a:r>
            <a:r>
              <a:rPr sz="2200" b="1" spc="275" dirty="0">
                <a:latin typeface="Tw Cen MT"/>
                <a:cs typeface="Tw Cen MT"/>
              </a:rPr>
              <a:t> </a:t>
            </a:r>
            <a:r>
              <a:rPr sz="2200" b="1" dirty="0">
                <a:latin typeface="Tw Cen MT"/>
                <a:cs typeface="Tw Cen MT"/>
              </a:rPr>
              <a:t>opportunities</a:t>
            </a:r>
            <a:endParaRPr sz="2200" dirty="0">
              <a:latin typeface="Tw Cen MT"/>
              <a:cs typeface="Tw Cen MT"/>
            </a:endParaRPr>
          </a:p>
          <a:p>
            <a:pPr marL="241935" indent="-22860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200" spc="-5" dirty="0">
                <a:latin typeface="Tw Cen MT"/>
                <a:cs typeface="Tw Cen MT"/>
              </a:rPr>
              <a:t>Design </a:t>
            </a:r>
            <a:r>
              <a:rPr sz="2200" spc="-10" dirty="0">
                <a:latin typeface="Tw Cen MT"/>
                <a:cs typeface="Tw Cen MT"/>
              </a:rPr>
              <a:t>bridges </a:t>
            </a:r>
            <a:r>
              <a:rPr sz="2200" spc="-5" dirty="0">
                <a:latin typeface="Tw Cen MT"/>
                <a:cs typeface="Tw Cen MT"/>
              </a:rPr>
              <a:t>and underpasses </a:t>
            </a:r>
            <a:r>
              <a:rPr sz="2200" dirty="0">
                <a:latin typeface="Tw Cen MT"/>
                <a:cs typeface="Tw Cen MT"/>
              </a:rPr>
              <a:t>to </a:t>
            </a:r>
            <a:r>
              <a:rPr sz="2200" spc="-5" dirty="0">
                <a:latin typeface="Tw Cen MT"/>
                <a:cs typeface="Tw Cen MT"/>
              </a:rPr>
              <a:t>be </a:t>
            </a:r>
            <a:r>
              <a:rPr sz="2200" b="1" spc="-5" dirty="0">
                <a:latin typeface="Tw Cen MT"/>
                <a:cs typeface="Tw Cen MT"/>
              </a:rPr>
              <a:t>welcoming and</a:t>
            </a:r>
            <a:r>
              <a:rPr sz="2200" b="1" spc="65" dirty="0">
                <a:latin typeface="Tw Cen MT"/>
                <a:cs typeface="Tw Cen MT"/>
              </a:rPr>
              <a:t> </a:t>
            </a:r>
            <a:r>
              <a:rPr sz="2200" b="1" dirty="0">
                <a:latin typeface="Tw Cen MT"/>
                <a:cs typeface="Tw Cen MT"/>
              </a:rPr>
              <a:t>attractive</a:t>
            </a:r>
            <a:endParaRPr sz="2200" dirty="0">
              <a:latin typeface="Tw Cen MT"/>
              <a:cs typeface="Tw Cen MT"/>
            </a:endParaRPr>
          </a:p>
          <a:p>
            <a:pPr marL="241935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200" spc="-5" dirty="0">
                <a:latin typeface="Tw Cen MT"/>
                <a:cs typeface="Tw Cen MT"/>
              </a:rPr>
              <a:t>Address </a:t>
            </a:r>
            <a:r>
              <a:rPr sz="2200" b="1" spc="-5" dirty="0">
                <a:latin typeface="Tw Cen MT"/>
                <a:cs typeface="Tw Cen MT"/>
              </a:rPr>
              <a:t>cost </a:t>
            </a:r>
            <a:r>
              <a:rPr sz="2200" b="1" dirty="0">
                <a:latin typeface="Tw Cen MT"/>
                <a:cs typeface="Tw Cen MT"/>
              </a:rPr>
              <a:t>effectiveness </a:t>
            </a:r>
            <a:r>
              <a:rPr sz="2200" dirty="0">
                <a:latin typeface="Tw Cen MT"/>
                <a:cs typeface="Tw Cen MT"/>
              </a:rPr>
              <a:t>to construct </a:t>
            </a:r>
            <a:r>
              <a:rPr sz="2200" spc="-5" dirty="0">
                <a:latin typeface="Tw Cen MT"/>
                <a:cs typeface="Tw Cen MT"/>
              </a:rPr>
              <a:t>and maintain the</a:t>
            </a:r>
            <a:r>
              <a:rPr sz="2200" spc="45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bridges</a:t>
            </a:r>
            <a:endParaRPr sz="2200" dirty="0">
              <a:latin typeface="Tw Cen MT"/>
              <a:cs typeface="Tw Cen MT"/>
            </a:endParaRP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200" spc="-10" dirty="0">
                <a:latin typeface="Tw Cen MT"/>
                <a:cs typeface="Tw Cen MT"/>
              </a:rPr>
              <a:t>Develop </a:t>
            </a:r>
            <a:r>
              <a:rPr sz="2200" spc="-5" dirty="0">
                <a:latin typeface="Tw Cen MT"/>
                <a:cs typeface="Tw Cen MT"/>
              </a:rPr>
              <a:t>an </a:t>
            </a:r>
            <a:r>
              <a:rPr sz="2200" b="1" spc="-15" dirty="0">
                <a:latin typeface="Tw Cen MT"/>
                <a:cs typeface="Tw Cen MT"/>
              </a:rPr>
              <a:t>improvement </a:t>
            </a:r>
            <a:r>
              <a:rPr sz="2200" b="1" spc="-5" dirty="0">
                <a:latin typeface="Tw Cen MT"/>
                <a:cs typeface="Tw Cen MT"/>
              </a:rPr>
              <a:t>program and </a:t>
            </a:r>
            <a:r>
              <a:rPr sz="2200" b="1" spc="-10" dirty="0">
                <a:latin typeface="Tw Cen MT"/>
                <a:cs typeface="Tw Cen MT"/>
              </a:rPr>
              <a:t>funding </a:t>
            </a:r>
            <a:r>
              <a:rPr sz="2200" b="1" spc="10" dirty="0">
                <a:latin typeface="Tw Cen MT"/>
                <a:cs typeface="Tw Cen MT"/>
              </a:rPr>
              <a:t>strategy </a:t>
            </a:r>
            <a:r>
              <a:rPr sz="2200" dirty="0">
                <a:latin typeface="Tw Cen MT"/>
                <a:cs typeface="Tw Cen MT"/>
              </a:rPr>
              <a:t>to </a:t>
            </a:r>
            <a:r>
              <a:rPr sz="2200" spc="-10" dirty="0">
                <a:latin typeface="Tw Cen MT"/>
                <a:cs typeface="Tw Cen MT"/>
              </a:rPr>
              <a:t>provide </a:t>
            </a:r>
            <a:r>
              <a:rPr sz="2200" spc="-5" dirty="0">
                <a:latin typeface="Tw Cen MT"/>
                <a:cs typeface="Tw Cen MT"/>
              </a:rPr>
              <a:t>financing </a:t>
            </a:r>
            <a:r>
              <a:rPr sz="2200" spc="-10" dirty="0">
                <a:latin typeface="Tw Cen MT"/>
                <a:cs typeface="Tw Cen MT"/>
              </a:rPr>
              <a:t>through </a:t>
            </a:r>
            <a:r>
              <a:rPr sz="2200" dirty="0">
                <a:latin typeface="Tw Cen MT"/>
                <a:cs typeface="Tw Cen MT"/>
              </a:rPr>
              <a:t>a </a:t>
            </a:r>
            <a:r>
              <a:rPr sz="2200" spc="-5" dirty="0">
                <a:latin typeface="Tw Cen MT"/>
                <a:cs typeface="Tw Cen MT"/>
              </a:rPr>
              <a:t>combination  </a:t>
            </a:r>
            <a:r>
              <a:rPr sz="2200" dirty="0">
                <a:latin typeface="Tw Cen MT"/>
                <a:cs typeface="Tw Cen MT"/>
              </a:rPr>
              <a:t>of </a:t>
            </a:r>
            <a:r>
              <a:rPr sz="2200" spc="-35" dirty="0">
                <a:latin typeface="Tw Cen MT"/>
                <a:cs typeface="Tw Cen MT"/>
              </a:rPr>
              <a:t>City, </a:t>
            </a:r>
            <a:r>
              <a:rPr sz="2200" spc="-5" dirty="0">
                <a:latin typeface="Tw Cen MT"/>
                <a:cs typeface="Tw Cen MT"/>
              </a:rPr>
              <a:t>regional, federal, state and </a:t>
            </a:r>
            <a:r>
              <a:rPr sz="2200" spc="-10" dirty="0">
                <a:latin typeface="Tw Cen MT"/>
                <a:cs typeface="Tw Cen MT"/>
              </a:rPr>
              <a:t>railroad</a:t>
            </a:r>
            <a:r>
              <a:rPr sz="2200" spc="16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sources</a:t>
            </a:r>
            <a:endParaRPr sz="2200" dirty="0">
              <a:latin typeface="Tw Cen MT"/>
              <a:cs typeface="Tw Cen MT"/>
            </a:endParaRPr>
          </a:p>
          <a:p>
            <a:pPr marL="241935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200" spc="-10" dirty="0">
                <a:latin typeface="Tw Cen MT"/>
                <a:cs typeface="Tw Cen MT"/>
              </a:rPr>
              <a:t>Develop </a:t>
            </a:r>
            <a:r>
              <a:rPr sz="2200" spc="-5" dirty="0">
                <a:latin typeface="Tw Cen MT"/>
                <a:cs typeface="Tw Cen MT"/>
              </a:rPr>
              <a:t>beneficial </a:t>
            </a:r>
            <a:r>
              <a:rPr sz="2200" b="1" spc="-5" dirty="0">
                <a:latin typeface="Tw Cen MT"/>
                <a:cs typeface="Tw Cen MT"/>
              </a:rPr>
              <a:t>internal and </a:t>
            </a:r>
            <a:r>
              <a:rPr sz="2200" b="1" spc="-10" dirty="0">
                <a:latin typeface="Tw Cen MT"/>
                <a:cs typeface="Tw Cen MT"/>
              </a:rPr>
              <a:t>external </a:t>
            </a:r>
            <a:r>
              <a:rPr sz="2200" b="1" dirty="0">
                <a:latin typeface="Tw Cen MT"/>
                <a:cs typeface="Tw Cen MT"/>
              </a:rPr>
              <a:t>City</a:t>
            </a:r>
            <a:r>
              <a:rPr sz="2200" b="1" spc="45" dirty="0">
                <a:latin typeface="Tw Cen MT"/>
                <a:cs typeface="Tw Cen MT"/>
              </a:rPr>
              <a:t> </a:t>
            </a:r>
            <a:r>
              <a:rPr sz="2200" b="1" dirty="0">
                <a:latin typeface="Tw Cen MT"/>
                <a:cs typeface="Tw Cen MT"/>
              </a:rPr>
              <a:t>partnerships</a:t>
            </a:r>
            <a:endParaRPr sz="2200" dirty="0">
              <a:latin typeface="Tw Cen MT"/>
              <a:cs typeface="Tw Cen MT"/>
            </a:endParaRPr>
          </a:p>
          <a:p>
            <a:pPr marL="241935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200" b="1" spc="-5" dirty="0">
                <a:latin typeface="Tw Cen MT"/>
                <a:cs typeface="Tw Cen MT"/>
              </a:rPr>
              <a:t>Inform the public and </a:t>
            </a:r>
            <a:r>
              <a:rPr sz="2200" b="1" dirty="0">
                <a:latin typeface="Tw Cen MT"/>
                <a:cs typeface="Tw Cen MT"/>
              </a:rPr>
              <a:t>engage </a:t>
            </a:r>
            <a:r>
              <a:rPr sz="2200" b="1" spc="-5" dirty="0">
                <a:latin typeface="Tw Cen MT"/>
                <a:cs typeface="Tw Cen MT"/>
              </a:rPr>
              <a:t>stakeholders </a:t>
            </a:r>
            <a:r>
              <a:rPr sz="2200" dirty="0">
                <a:latin typeface="Tw Cen MT"/>
                <a:cs typeface="Tw Cen MT"/>
              </a:rPr>
              <a:t>potentially </a:t>
            </a:r>
            <a:r>
              <a:rPr sz="2200" spc="-5" dirty="0">
                <a:latin typeface="Tw Cen MT"/>
                <a:cs typeface="Tw Cen MT"/>
              </a:rPr>
              <a:t>impacted </a:t>
            </a:r>
            <a:r>
              <a:rPr sz="2200" spc="-60" dirty="0">
                <a:latin typeface="Tw Cen MT"/>
                <a:cs typeface="Tw Cen MT"/>
              </a:rPr>
              <a:t>by </a:t>
            </a:r>
            <a:r>
              <a:rPr sz="2200" spc="-5" dirty="0">
                <a:latin typeface="Tw Cen MT"/>
                <a:cs typeface="Tw Cen MT"/>
              </a:rPr>
              <a:t>the</a:t>
            </a:r>
            <a:r>
              <a:rPr sz="2200" spc="85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project</a:t>
            </a:r>
            <a:endParaRPr sz="22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35742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691005"/>
          </a:xfrm>
          <a:custGeom>
            <a:avLst/>
            <a:gdLst/>
            <a:ahLst/>
            <a:cxnLst/>
            <a:rect l="l" t="t" r="r" b="b"/>
            <a:pathLst>
              <a:path w="12192000" h="1691005">
                <a:moveTo>
                  <a:pt x="0" y="0"/>
                </a:moveTo>
                <a:lnTo>
                  <a:pt x="12192000" y="0"/>
                </a:lnTo>
                <a:lnTo>
                  <a:pt x="12192000" y="1690687"/>
                </a:lnTo>
                <a:lnTo>
                  <a:pt x="0" y="16906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8" y="508755"/>
            <a:ext cx="982726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>
                <a:solidFill>
                  <a:srgbClr val="0D0D0D"/>
                </a:solidFill>
                <a:latin typeface="Tw Cen MT" panose="020B0602020104020603" pitchFamily="34" charset="0"/>
                <a:cs typeface="Tw Cen MT"/>
              </a:rPr>
              <a:t>Project Process &amp; Schedule </a:t>
            </a:r>
            <a:endParaRPr sz="4400" dirty="0">
              <a:latin typeface="Tw Cen MT" panose="020B0602020104020603" pitchFamily="34" charset="0"/>
              <a:cs typeface="Tw Cen MT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E0D2E8-E144-4282-B642-7BA312225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597" y="1218837"/>
            <a:ext cx="10771150" cy="51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4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691005"/>
          </a:xfrm>
          <a:custGeom>
            <a:avLst/>
            <a:gdLst/>
            <a:ahLst/>
            <a:cxnLst/>
            <a:rect l="l" t="t" r="r" b="b"/>
            <a:pathLst>
              <a:path w="12192000" h="1691005">
                <a:moveTo>
                  <a:pt x="0" y="0"/>
                </a:moveTo>
                <a:lnTo>
                  <a:pt x="12192000" y="0"/>
                </a:lnTo>
                <a:lnTo>
                  <a:pt x="12192000" y="1690687"/>
                </a:lnTo>
                <a:lnTo>
                  <a:pt x="0" y="16906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8" y="508755"/>
            <a:ext cx="982726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>
                <a:solidFill>
                  <a:srgbClr val="0D0D0D"/>
                </a:solidFill>
                <a:latin typeface="Tw Cen MT" panose="020B0602020104020603" pitchFamily="34" charset="0"/>
                <a:cs typeface="Tw Cen MT"/>
              </a:rPr>
              <a:t>Project Process &amp; Schedule </a:t>
            </a:r>
            <a:endParaRPr sz="4400" dirty="0">
              <a:latin typeface="Tw Cen MT" panose="020B0602020104020603" pitchFamily="34" charset="0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1" y="1218837"/>
            <a:ext cx="11550742" cy="511614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endParaRPr lang="en-US" sz="2000" spc="-10" dirty="0">
              <a:latin typeface="Tw Cen MT"/>
              <a:cs typeface="Tw Cen MT"/>
            </a:endParaRP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lang="en-US" sz="2000" spc="-10" dirty="0">
                <a:latin typeface="Tw Cen MT"/>
                <a:cs typeface="Tw Cen MT"/>
              </a:rPr>
              <a:t>2018:		Project Initiation and start of stakeholder and public outreach</a:t>
            </a:r>
          </a:p>
          <a:p>
            <a:pPr marL="13335" marR="5080">
              <a:lnSpc>
                <a:spcPts val="2110"/>
              </a:lnSpc>
              <a:spcBef>
                <a:spcPts val="969"/>
              </a:spcBef>
              <a:tabLst>
                <a:tab pos="241935" algn="l"/>
                <a:tab pos="242570" algn="l"/>
              </a:tabLst>
            </a:pPr>
            <a:endParaRPr lang="en-US" sz="2000" spc="-10" dirty="0">
              <a:latin typeface="Tw Cen MT"/>
              <a:cs typeface="Tw Cen MT"/>
            </a:endParaRP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lang="en-US" sz="2000" spc="-10" dirty="0">
                <a:latin typeface="Tw Cen MT"/>
                <a:cs typeface="Tw Cen MT"/>
              </a:rPr>
              <a:t>2019: 	Planning – Alternatives evaluation and recommendation </a:t>
            </a:r>
          </a:p>
          <a:p>
            <a:pPr marL="13335" marR="5080">
              <a:lnSpc>
                <a:spcPts val="2110"/>
              </a:lnSpc>
              <a:spcBef>
                <a:spcPts val="969"/>
              </a:spcBef>
              <a:tabLst>
                <a:tab pos="241935" algn="l"/>
                <a:tab pos="242570" algn="l"/>
              </a:tabLst>
            </a:pPr>
            <a:endParaRPr lang="en-US" sz="2000" spc="-10" dirty="0">
              <a:latin typeface="Tw Cen MT"/>
              <a:cs typeface="Tw Cen MT"/>
            </a:endParaRP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lang="en-US" sz="2000" spc="-10" dirty="0">
                <a:latin typeface="Tw Cen MT"/>
                <a:cs typeface="Tw Cen MT"/>
              </a:rPr>
              <a:t>2020-2021:	Preliminary design and property owner/stakeholder engagement (current effort)</a:t>
            </a: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endParaRPr lang="en-US" sz="2000" spc="-10" dirty="0">
              <a:latin typeface="Tw Cen MT"/>
              <a:cs typeface="Tw Cen MT"/>
            </a:endParaRP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lang="en-US" sz="2000" spc="-10" dirty="0">
                <a:latin typeface="Tw Cen MT"/>
                <a:cs typeface="Tw Cen MT"/>
              </a:rPr>
              <a:t>2022:		November construction ballot initiative election</a:t>
            </a: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endParaRPr lang="en-US" sz="2000" spc="-10" dirty="0">
              <a:latin typeface="Tw Cen MT"/>
              <a:cs typeface="Tw Cen MT"/>
            </a:endParaRP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lang="en-US" sz="2000" spc="-10" dirty="0">
                <a:latin typeface="Tw Cen MT"/>
                <a:cs typeface="Tw Cen MT"/>
              </a:rPr>
              <a:t>2023-2024:	Final design and railroad negotiations</a:t>
            </a: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endParaRPr lang="en-US" sz="2000" spc="-10" dirty="0">
              <a:latin typeface="Tw Cen MT"/>
              <a:cs typeface="Tw Cen MT"/>
            </a:endParaRP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lang="en-US" sz="2000" spc="-10" dirty="0">
                <a:latin typeface="Tw Cen MT"/>
                <a:cs typeface="Tw Cen MT"/>
              </a:rPr>
              <a:t>2025:		Earliest year for start of construction</a:t>
            </a:r>
          </a:p>
          <a:p>
            <a:pPr marL="13335" marR="5080">
              <a:lnSpc>
                <a:spcPts val="2110"/>
              </a:lnSpc>
              <a:spcBef>
                <a:spcPts val="969"/>
              </a:spcBef>
              <a:tabLst>
                <a:tab pos="241935" algn="l"/>
                <a:tab pos="242570" algn="l"/>
              </a:tabLst>
            </a:pPr>
            <a:endParaRPr lang="en-US" sz="2200" spc="-1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78335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10591800" cy="369332"/>
          </a:xfrm>
        </p:spPr>
        <p:txBody>
          <a:bodyPr/>
          <a:lstStyle/>
          <a:p>
            <a:r>
              <a:rPr lang="en-US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  <a:t>Alternative H </a:t>
            </a:r>
            <a:r>
              <a:rPr lang="en-US" b="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  <a:t>(Reconstruction in existing railroad right-of-way)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95400"/>
            <a:ext cx="3898900" cy="390504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640304"/>
              </p:ext>
            </p:extLst>
          </p:nvPr>
        </p:nvGraphicFramePr>
        <p:xfrm>
          <a:off x="533400" y="533400"/>
          <a:ext cx="10058400" cy="650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r:id="rId4" imgW="11658600" imgH="7543800" progId="Acrobat.Document.2017">
                  <p:embed/>
                </p:oleObj>
              </mc:Choice>
              <mc:Fallback>
                <p:oleObj name="Acrobat Document" r:id="rId4" imgW="11658600" imgH="754380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533400"/>
                        <a:ext cx="10058400" cy="6508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07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1D84E1E-34CA-4B8C-B249-1D6C882B0D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714" y="53340"/>
            <a:ext cx="1050748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  <a:t>Alternative M1</a:t>
            </a:r>
            <a:r>
              <a:rPr lang="en-US" sz="3200" b="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  <a:t> (now identified as the preferred alternative)</a:t>
            </a:r>
            <a:br>
              <a:rPr lang="en-US" sz="3200" b="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</a:br>
            <a:endParaRPr sz="3200" b="0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  <a:cs typeface="Tw Cen MT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C4FC3C4A-4775-4E51-B39D-F24FCB967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64745"/>
            <a:ext cx="10896599" cy="60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5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1D84E1E-34CA-4B8C-B249-1D6C882B0D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714" y="53340"/>
            <a:ext cx="1050748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  <a:t>Alternative M</a:t>
            </a:r>
            <a:r>
              <a:rPr lang="en-US" sz="4000" b="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  <a:t> (M1 and a potential future M2) </a:t>
            </a:r>
            <a:br>
              <a:rPr lang="en-US" sz="400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</a:br>
            <a:endParaRPr sz="4000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  <a:cs typeface="Tw Cen MT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90775508-9921-4B31-89FF-708E587FA5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648633"/>
            <a:ext cx="10820400" cy="61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9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1D84E1E-34CA-4B8C-B249-1D6C882B0D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714" y="53340"/>
            <a:ext cx="1050748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  <a:t>Alternative N (Eliminated) </a:t>
            </a:r>
            <a:br>
              <a:rPr lang="en-US" sz="400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</a:br>
            <a:endParaRPr sz="4000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  <a:cs typeface="Tw Cen MT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E93FBE4-11D7-4476-B6C1-A8383FBBB0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675305"/>
            <a:ext cx="11004115" cy="61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6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399</Words>
  <Application>Microsoft Macintosh PowerPoint</Application>
  <PresentationFormat>Widescreen</PresentationFormat>
  <Paragraphs>38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Tw Cen MT</vt:lpstr>
      <vt:lpstr>Office Theme</vt:lpstr>
      <vt:lpstr>Acrobat Document</vt:lpstr>
      <vt:lpstr>CITY OF COLORADO SPRINGS  SOUTH DOWNTOWN RAILROAD  UNDERPASS RECONSTRUCTION September 2020</vt:lpstr>
      <vt:lpstr>Purpose</vt:lpstr>
      <vt:lpstr>Goals</vt:lpstr>
      <vt:lpstr>Project Process &amp; Schedule </vt:lpstr>
      <vt:lpstr>Project Process &amp; Schedule </vt:lpstr>
      <vt:lpstr>Alternative H (Reconstruction in existing railroad right-of-way) </vt:lpstr>
      <vt:lpstr>Alternative M1 (now identified as the preferred alternative) </vt:lpstr>
      <vt:lpstr>Alternative M (M1 and a potential future M2)  </vt:lpstr>
      <vt:lpstr>Alternative N (Eliminated)  </vt:lpstr>
      <vt:lpstr>Alternative O (Eliminated)  </vt:lpstr>
      <vt:lpstr>Cost Estimates  Alternative H   $53.7 Million Alternative M1 $42.0 Million (Preferred Alternative) Alternative M2 $47.0 Million Alternative N  $111.0 Million Alternative O  $122.0 Million  (These estimates were developed without the Las Vegas/Trail Improvements)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COLORADO SPRINGS  SOUTH DOWNTOWN RAILROAD  UNDERPASS RECONSTRUCTION STAKEHOLDER MEETING #4|NOVEMBER 12, 2019</dc:title>
  <dc:creator>Hadley Peterson</dc:creator>
  <cp:lastModifiedBy>lisa@bachmanpr.com</cp:lastModifiedBy>
  <cp:revision>85</cp:revision>
  <cp:lastPrinted>2020-01-08T15:27:27Z</cp:lastPrinted>
  <dcterms:created xsi:type="dcterms:W3CDTF">2019-11-11T18:41:58Z</dcterms:created>
  <dcterms:modified xsi:type="dcterms:W3CDTF">2020-09-21T20:51:23Z</dcterms:modified>
</cp:coreProperties>
</file>