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20"/>
  </p:notesMasterIdLst>
  <p:sldIdLst>
    <p:sldId id="256" r:id="rId2"/>
    <p:sldId id="267" r:id="rId3"/>
    <p:sldId id="257" r:id="rId4"/>
    <p:sldId id="258" r:id="rId5"/>
    <p:sldId id="303" r:id="rId6"/>
    <p:sldId id="269" r:id="rId7"/>
    <p:sldId id="259" r:id="rId8"/>
    <p:sldId id="306" r:id="rId9"/>
    <p:sldId id="266" r:id="rId10"/>
    <p:sldId id="308" r:id="rId11"/>
    <p:sldId id="270" r:id="rId12"/>
    <p:sldId id="268" r:id="rId13"/>
    <p:sldId id="307" r:id="rId14"/>
    <p:sldId id="265" r:id="rId15"/>
    <p:sldId id="275" r:id="rId16"/>
    <p:sldId id="279" r:id="rId17"/>
    <p:sldId id="284" r:id="rId18"/>
    <p:sldId id="286" r:id="rId19"/>
  </p:sldIdLst>
  <p:sldSz cx="9144000" cy="5143500" type="screen16x9"/>
  <p:notesSz cx="20104100" cy="11309350"/>
  <p:embeddedFontLst>
    <p:embeddedFont>
      <p:font typeface="Oswald Regular" panose="020B0604020202020204" charset="0"/>
      <p:regular r:id="rId21"/>
      <p:bold r:id="rId22"/>
    </p:embeddedFont>
    <p:embeddedFont>
      <p:font typeface="Cambria Math" panose="02040503050406030204" pitchFamily="18" charset="0"/>
      <p:regular r:id="rId23"/>
    </p:embeddedFont>
    <p:embeddedFont>
      <p:font typeface="Oswald" panose="020B0604020202020204" charset="0"/>
      <p:regular r:id="rId24"/>
      <p:bold r:id="rId25"/>
    </p:embeddedFont>
    <p:embeddedFont>
      <p:font typeface="Quattrocento" panose="020B0604020202020204" charset="0"/>
      <p:regular r:id="rId26"/>
      <p:bold r:id="rId27"/>
    </p:embeddedFont>
    <p:embeddedFont>
      <p:font typeface="Calibri" panose="020F0502020204030204" pitchFamily="34" charset="0"/>
      <p:regular r:id="rId28"/>
      <p:bold r:id="rId29"/>
      <p:italic r:id="rId30"/>
      <p:boldItalic r:id="rId31"/>
    </p:embeddedFont>
    <p:embeddedFont>
      <p:font typeface="Gill Sans MT" panose="020B0502020104020203"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E28E"/>
    <a:srgbClr val="F8F7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CD0357-B0A5-44E1-9A72-0EBAF13F291C}">
  <a:tblStyle styleId="{B3CD0357-B0A5-44E1-9A72-0EBAF13F291C}"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3" autoAdjust="0"/>
    <p:restoredTop sz="28391" autoAdjust="0"/>
  </p:normalViewPr>
  <p:slideViewPr>
    <p:cSldViewPr snapToGrid="0">
      <p:cViewPr varScale="1">
        <p:scale>
          <a:sx n="112" d="100"/>
          <a:sy n="112" d="100"/>
        </p:scale>
        <p:origin x="372" y="78"/>
      </p:cViewPr>
      <p:guideLst/>
    </p:cSldViewPr>
  </p:slideViewPr>
  <p:outlineViewPr>
    <p:cViewPr>
      <p:scale>
        <a:sx n="33" d="100"/>
        <a:sy n="33" d="100"/>
      </p:scale>
      <p:origin x="0" y="-4128"/>
    </p:cViewPr>
  </p:outlineViewPr>
  <p:notesTextViewPr>
    <p:cViewPr>
      <p:scale>
        <a:sx n="1" d="1"/>
        <a:sy n="1" d="1"/>
      </p:scale>
      <p:origin x="0" y="0"/>
    </p:cViewPr>
  </p:notesTextViewPr>
  <p:notesViewPr>
    <p:cSldViewPr snapToGrid="0">
      <p:cViewPr varScale="1">
        <p:scale>
          <a:sx n="55" d="100"/>
          <a:sy n="55" d="100"/>
        </p:scale>
        <p:origin x="807"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350880" y="848200"/>
            <a:ext cx="13404300" cy="424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010400" y="5371925"/>
            <a:ext cx="16083275" cy="50892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oloradosprings.gov/community-developme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ortal.neighborlysoftware.com/coloradospringsco/Participant/Logi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udexchange.info/programs/reloc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hud.gov/section3" TargetMode="External"/><Relationship Id="rId4" Type="http://schemas.openxmlformats.org/officeDocument/2006/relationships/hyperlink" Target="https://files.hudexchange.info/resources/documents/Making-Davis-Bacon-Work-Contractors-Guide-Prevailing-Wage-Requirements.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3c28c5f61_0_31: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3c28c5f61_0_31: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158750" indent="0">
              <a:buNone/>
            </a:pPr>
            <a:r>
              <a:rPr lang="en-US" sz="2400" dirty="0"/>
              <a:t>Good Afternoon, </a:t>
            </a:r>
            <a:endParaRPr lang="en-US" sz="2400" dirty="0" smtClean="0"/>
          </a:p>
          <a:p>
            <a:pPr marL="158750" indent="0">
              <a:buNone/>
            </a:pPr>
            <a:endParaRPr lang="en-US" sz="2400" dirty="0"/>
          </a:p>
          <a:p>
            <a:pPr marL="158750" indent="0">
              <a:buNone/>
            </a:pPr>
            <a:r>
              <a:rPr lang="en-US" sz="2400" dirty="0" smtClean="0"/>
              <a:t>My </a:t>
            </a:r>
            <a:r>
              <a:rPr lang="en-US" sz="2400" dirty="0"/>
              <a:t>name is Naomi Clark and I am a team member with the Community Development Division for the City of Colorado Springs. This presentation is for the 2020 Community Development Block </a:t>
            </a:r>
            <a:r>
              <a:rPr lang="en-US" sz="2400" dirty="0" smtClean="0"/>
              <a:t>Grant for Public Facilities &amp; Infrastructure funding.</a:t>
            </a:r>
            <a:endParaRPr lang="en-US" sz="2400" dirty="0"/>
          </a:p>
          <a:p>
            <a:endParaRPr lang="en-US" sz="2400" dirty="0"/>
          </a:p>
          <a:p>
            <a:pPr marL="158750" indent="0">
              <a:buNone/>
            </a:pPr>
            <a:r>
              <a:rPr lang="en-US" sz="2400" dirty="0"/>
              <a:t>Today’s presentation will </a:t>
            </a:r>
            <a:r>
              <a:rPr lang="en-US" sz="2400" dirty="0" smtClean="0"/>
              <a:t>provide detailed guidance and information needed for organizations to successfully </a:t>
            </a:r>
            <a:r>
              <a:rPr lang="en-US" sz="2400" dirty="0"/>
              <a:t>determine their eligibility to apply for these funds.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4" name="Google Shape;324;g4caf3e4182_1_116:notes"/>
          <p:cNvSpPr txBox="1">
            <a:spLocks noGrp="1"/>
          </p:cNvSpPr>
          <p:nvPr>
            <p:ph type="body" idx="1"/>
          </p:nvPr>
        </p:nvSpPr>
        <p:spPr>
          <a:xfrm>
            <a:off x="1688183" y="381912"/>
            <a:ext cx="16083300" cy="897980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b="1" dirty="0" smtClean="0">
                <a:ln w="0"/>
                <a:solidFill>
                  <a:srgbClr val="00B050"/>
                </a:solidFill>
                <a:effectLst>
                  <a:outerShdw blurRad="38100" dist="19050" dir="2700000" algn="tl" rotWithShape="0">
                    <a:schemeClr val="dk1">
                      <a:alpha val="40000"/>
                    </a:schemeClr>
                  </a:outerShdw>
                </a:effectLst>
                <a:latin typeface="Oswald Regular" panose="020B0604020202020204" charset="0"/>
              </a:rPr>
              <a:t>VERY IMPORTANT: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smtClean="0"/>
              <a:t>If you are thinking about applying for public facilities funds, </a:t>
            </a:r>
            <a:r>
              <a:rPr lang="en-US" u="sng" dirty="0" smtClean="0"/>
              <a:t>DO NOT</a:t>
            </a:r>
            <a:r>
              <a:rPr lang="en-US" dirty="0" smtClean="0"/>
              <a:t> demolish anything, start digging on your site, or start any construction without taking to staff. This could disqualify you </a:t>
            </a:r>
            <a:r>
              <a:rPr lang="en-US" dirty="0" smtClean="0"/>
              <a:t>from</a:t>
            </a:r>
            <a:r>
              <a:rPr lang="en-US" baseline="0" dirty="0" smtClean="0"/>
              <a:t> receiving</a:t>
            </a:r>
            <a:r>
              <a:rPr lang="en-US" dirty="0" smtClean="0"/>
              <a:t> </a:t>
            </a:r>
            <a:r>
              <a:rPr lang="en-US" dirty="0" smtClean="0"/>
              <a:t>HUD funds. </a:t>
            </a:r>
            <a:r>
              <a:rPr lang="en-US" dirty="0" smtClean="0"/>
              <a:t>Now</a:t>
            </a:r>
            <a:r>
              <a:rPr lang="en-US" baseline="0" dirty="0" smtClean="0"/>
              <a:t> you ask, why </a:t>
            </a:r>
            <a:r>
              <a:rPr lang="en-US" baseline="0" dirty="0" smtClean="0"/>
              <a:t>can this disqualify you? Depending on the activities proposed, sites and buildings need to go through a thorough historic preservation and tribal consultation process. Even if you don’t think something is historic, this check is necessary before beginning ANY construction activities.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100" b="1" baseline="0" dirty="0" smtClean="0">
              <a:ln w="0"/>
              <a:solidFill>
                <a:srgbClr val="00B050"/>
              </a:solidFill>
              <a:effectLst>
                <a:outerShdw blurRad="38100" dist="19050" dir="2700000" algn="tl" rotWithShape="0">
                  <a:schemeClr val="dk1">
                    <a:alpha val="40000"/>
                  </a:schemeClr>
                </a:outerShdw>
              </a:effectLst>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b="1" dirty="0" smtClean="0">
                <a:ln w="0"/>
                <a:solidFill>
                  <a:srgbClr val="00B050"/>
                </a:solidFill>
                <a:effectLst>
                  <a:outerShdw blurRad="38100" dist="19050" dir="2700000" algn="tl" rotWithShape="0">
                    <a:schemeClr val="dk1">
                      <a:alpha val="40000"/>
                    </a:schemeClr>
                  </a:outerShdw>
                </a:effectLst>
                <a:latin typeface="Oswald Regular" panose="020B0604020202020204" charset="0"/>
              </a:rPr>
              <a:t>What is an environmental review?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dirty="0" smtClean="0">
                <a:latin typeface="Oswald Regular" panose="020B0604020202020204" charset="0"/>
              </a:rPr>
              <a:t>An environmental review considers the potential impact a proposed project could have on the surrounding area, and the impact the surrounding area could have on the proposed project.</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100" dirty="0" smtClean="0">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b="1" dirty="0" smtClean="0">
                <a:latin typeface="Oswald Regular" panose="020B0604020202020204" charset="0"/>
              </a:rPr>
              <a:t>What is the purpose of this review?</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smtClean="0">
                <a:latin typeface="Oswald Regular" panose="020B0604020202020204" charset="0"/>
              </a:rPr>
              <a:t>This review ensures that HUD-funded projects are in compliance with the National Environmental Policy Act (NEPA) and related federal, state, and local laws.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100" b="1" dirty="0" smtClean="0">
              <a:ln w="0"/>
              <a:solidFill>
                <a:srgbClr val="00B050"/>
              </a:solidFill>
              <a:effectLst>
                <a:outerShdw blurRad="38100" dist="19050" dir="2700000" algn="tl" rotWithShape="0">
                  <a:schemeClr val="dk1">
                    <a:alpha val="40000"/>
                  </a:schemeClr>
                </a:outerShdw>
              </a:effectLst>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b="1" dirty="0" smtClean="0">
                <a:ln w="0"/>
                <a:solidFill>
                  <a:srgbClr val="00B050"/>
                </a:solidFill>
                <a:effectLst>
                  <a:outerShdw blurRad="38100" dist="19050" dir="2700000" algn="tl" rotWithShape="0">
                    <a:schemeClr val="dk1">
                      <a:alpha val="40000"/>
                    </a:schemeClr>
                  </a:outerShdw>
                </a:effectLst>
                <a:latin typeface="Oswald Regular" panose="020B0604020202020204" charset="0"/>
              </a:rPr>
              <a:t>How do I know if our organization</a:t>
            </a:r>
            <a:r>
              <a:rPr lang="en-US" sz="1100" b="1" baseline="0" dirty="0" smtClean="0">
                <a:ln w="0"/>
                <a:solidFill>
                  <a:srgbClr val="00B050"/>
                </a:solidFill>
                <a:effectLst>
                  <a:outerShdw blurRad="38100" dist="19050" dir="2700000" algn="tl" rotWithShape="0">
                    <a:schemeClr val="dk1">
                      <a:alpha val="40000"/>
                    </a:schemeClr>
                  </a:outerShdw>
                </a:effectLst>
                <a:latin typeface="Oswald Regular" panose="020B0604020202020204" charset="0"/>
              </a:rPr>
              <a:t> needs to complete an environmental review</a:t>
            </a:r>
            <a:r>
              <a:rPr lang="en-US" sz="1100" b="1" dirty="0" smtClean="0">
                <a:ln w="0"/>
                <a:solidFill>
                  <a:srgbClr val="00B050"/>
                </a:solidFill>
                <a:effectLst>
                  <a:outerShdw blurRad="38100" dist="19050" dir="2700000" algn="tl" rotWithShape="0">
                    <a:schemeClr val="dk1">
                      <a:alpha val="40000"/>
                    </a:schemeClr>
                  </a:outerShdw>
                </a:effectLst>
                <a:latin typeface="Oswald Regular" panose="020B060402020202020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smtClean="0">
                <a:latin typeface="Oswald Regular" panose="020B0604020202020204" charset="0"/>
              </a:rPr>
              <a:t>All HUD-funded activities are subject to some level of environmental review. The more digging and heavy construction activity proposed, the more in depth the environmental review.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100" b="1" dirty="0" smtClean="0">
              <a:ln w="0"/>
              <a:solidFill>
                <a:srgbClr val="00B050"/>
              </a:solidFill>
              <a:effectLst>
                <a:outerShdw blurRad="38100" dist="19050" dir="2700000" algn="tl" rotWithShape="0">
                  <a:schemeClr val="dk1">
                    <a:alpha val="40000"/>
                  </a:schemeClr>
                </a:outerShdw>
              </a:effectLst>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b="1" dirty="0" smtClean="0">
                <a:ln w="0"/>
                <a:solidFill>
                  <a:srgbClr val="00B050"/>
                </a:solidFill>
                <a:effectLst>
                  <a:outerShdw blurRad="38100" dist="19050" dir="2700000" algn="tl" rotWithShape="0">
                    <a:schemeClr val="dk1">
                      <a:alpha val="40000"/>
                    </a:schemeClr>
                  </a:outerShdw>
                </a:effectLst>
                <a:latin typeface="Oswald Regular" panose="020B0604020202020204" charset="0"/>
              </a:rPr>
              <a:t>What type of environmental review will our project need?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smtClean="0">
                <a:latin typeface="Oswald Regular" panose="020B0604020202020204" charset="0"/>
              </a:rPr>
              <a:t>The type and scope of the project will determine the level of environmental review required. Review the Environmental Review Overview for more information on environmental review levels. The Environmental Review Overview can be found in</a:t>
            </a:r>
            <a:r>
              <a:rPr lang="en-US" baseline="0" dirty="0" smtClean="0">
                <a:latin typeface="Oswald Regular" panose="020B0604020202020204" charset="0"/>
              </a:rPr>
              <a:t> the Public Facilities NOFA announcement page</a:t>
            </a:r>
            <a:r>
              <a:rPr lang="en-US" dirty="0" smtClean="0">
                <a:latin typeface="Oswald Regular" panose="020B0604020202020204" charset="0"/>
              </a:rPr>
              <a:t> at </a:t>
            </a:r>
            <a:r>
              <a:rPr lang="en-US" sz="1050" dirty="0" smtClean="0">
                <a:latin typeface="Oswald Regular" panose="020B0604020202020204" charset="0"/>
                <a:hlinkClick r:id="rId3"/>
              </a:rPr>
              <a:t>www.coloradosprings.gov/community-development</a:t>
            </a:r>
            <a:endParaRPr lang="en-US" sz="1050" dirty="0" smtClean="0">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1100" b="1" dirty="0" smtClean="0">
              <a:ln w="0"/>
              <a:solidFill>
                <a:srgbClr val="00B050"/>
              </a:solidFill>
              <a:effectLst>
                <a:outerShdw blurRad="38100" dist="19050" dir="2700000" algn="tl" rotWithShape="0">
                  <a:schemeClr val="dk1">
                    <a:alpha val="40000"/>
                  </a:schemeClr>
                </a:outerShdw>
              </a:effectLst>
              <a:latin typeface="Oswald Regular" panose="020B0604020202020204" charset="0"/>
            </a:endParaRPr>
          </a:p>
          <a:p>
            <a:pPr marL="0" lvl="0" indent="0" algn="l" rtl="0">
              <a:spcBef>
                <a:spcPts val="0"/>
              </a:spcBef>
              <a:spcAft>
                <a:spcPts val="0"/>
              </a:spcAft>
              <a:buFont typeface="Arial" panose="020B0604020202020204" pitchFamily="34" charset="0"/>
              <a:buNone/>
            </a:pPr>
            <a:endParaRPr dirty="0"/>
          </a:p>
        </p:txBody>
      </p:sp>
    </p:spTree>
    <p:extLst>
      <p:ext uri="{BB962C8B-B14F-4D97-AF65-F5344CB8AC3E}">
        <p14:creationId xmlns:p14="http://schemas.microsoft.com/office/powerpoint/2010/main" val="1671996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caf3e4182_1_150:notes"/>
          <p:cNvSpPr>
            <a:spLocks noGrp="1" noRot="1" noChangeAspect="1"/>
          </p:cNvSpPr>
          <p:nvPr>
            <p:ph type="sldImg" idx="2"/>
          </p:nvPr>
        </p:nvSpPr>
        <p:spPr>
          <a:xfrm>
            <a:off x="6281738" y="325438"/>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4caf3e4182_1_150:notes"/>
          <p:cNvSpPr txBox="1">
            <a:spLocks noGrp="1"/>
          </p:cNvSpPr>
          <p:nvPr>
            <p:ph type="body" idx="1"/>
          </p:nvPr>
        </p:nvSpPr>
        <p:spPr>
          <a:xfrm>
            <a:off x="2010400" y="4701365"/>
            <a:ext cx="16083300" cy="5089200"/>
          </a:xfrm>
          <a:prstGeom prst="rect">
            <a:avLst/>
          </a:prstGeom>
        </p:spPr>
        <p:txBody>
          <a:bodyPr spcFirstLastPara="1" wrap="square" lIns="91425" tIns="91425" rIns="91425" bIns="91425" anchor="t" anchorCtr="0">
            <a:noAutofit/>
          </a:bodyPr>
          <a:lstStyle/>
          <a:p>
            <a:pPr marL="158750" indent="0">
              <a:buNone/>
            </a:pPr>
            <a:r>
              <a:rPr lang="en-US" sz="2000" dirty="0">
                <a:ln w="0"/>
                <a:solidFill>
                  <a:schemeClr val="tx1">
                    <a:lumMod val="75000"/>
                    <a:lumOff val="25000"/>
                  </a:schemeClr>
                </a:solidFill>
                <a:effectLst>
                  <a:outerShdw blurRad="38100" dist="25400" dir="5400000" algn="ctr" rotWithShape="0">
                    <a:srgbClr val="6E747A">
                      <a:alpha val="43000"/>
                    </a:srgbClr>
                  </a:outerShdw>
                </a:effectLst>
                <a:latin typeface="Oswald Regular" panose="020B0604020202020204" charset="0"/>
                <a:cs typeface="Lao UI" panose="020B0502040204020203" pitchFamily="34" charset="0"/>
              </a:rPr>
              <a:t>Record Keeping</a:t>
            </a:r>
          </a:p>
          <a:p>
            <a:pPr marL="158750" indent="0">
              <a:buNone/>
            </a:pPr>
            <a:r>
              <a:rPr lang="en-US" sz="2000" dirty="0">
                <a:solidFill>
                  <a:schemeClr val="tx1">
                    <a:lumMod val="75000"/>
                    <a:lumOff val="25000"/>
                  </a:schemeClr>
                </a:solidFill>
                <a:latin typeface="Oswald Regular" panose="020B0604020202020204" charset="0"/>
                <a:cs typeface="Lao UI" panose="020B0502040204020203" pitchFamily="34" charset="0"/>
              </a:rPr>
              <a:t>HUD requires that the City of Colorado Springs keep records on file that are</a:t>
            </a:r>
            <a:r>
              <a:rPr lang="en-US" sz="2000" b="1" u="sng" dirty="0">
                <a:solidFill>
                  <a:schemeClr val="tx1">
                    <a:lumMod val="75000"/>
                    <a:lumOff val="25000"/>
                  </a:schemeClr>
                </a:solidFill>
                <a:latin typeface="Oswald Regular" panose="020B0604020202020204" charset="0"/>
                <a:cs typeface="Lao UI" panose="020B0502040204020203" pitchFamily="34" charset="0"/>
              </a:rPr>
              <a:t> accurate, complete, and orderly</a:t>
            </a:r>
            <a:r>
              <a:rPr lang="en-US" sz="2000" dirty="0">
                <a:solidFill>
                  <a:schemeClr val="tx1">
                    <a:lumMod val="75000"/>
                    <a:lumOff val="25000"/>
                  </a:schemeClr>
                </a:solidFill>
                <a:latin typeface="Oswald Regular" panose="020B0604020202020204" charset="0"/>
                <a:cs typeface="Lao UI" panose="020B0502040204020203" pitchFamily="34" charset="0"/>
              </a:rPr>
              <a:t>. As such, all awarded organizations are also responsible for maintaining their records in the same </a:t>
            </a:r>
            <a:r>
              <a:rPr lang="en-US" sz="2000" b="1" u="sng" dirty="0">
                <a:solidFill>
                  <a:schemeClr val="tx1">
                    <a:lumMod val="75000"/>
                    <a:lumOff val="25000"/>
                  </a:schemeClr>
                </a:solidFill>
                <a:latin typeface="Oswald Regular" panose="020B0604020202020204" charset="0"/>
                <a:cs typeface="Lao UI" panose="020B0502040204020203" pitchFamily="34" charset="0"/>
              </a:rPr>
              <a:t>accurate, complete, and orderly fashion.</a:t>
            </a:r>
            <a:r>
              <a:rPr lang="en-US" sz="2000" dirty="0">
                <a:solidFill>
                  <a:schemeClr val="tx1">
                    <a:lumMod val="75000"/>
                    <a:lumOff val="25000"/>
                  </a:schemeClr>
                </a:solidFill>
                <a:latin typeface="Oswald Regular" panose="020B0604020202020204" charset="0"/>
                <a:cs typeface="Lao UI" panose="020B0502040204020203" pitchFamily="34" charset="0"/>
              </a:rPr>
              <a:t> </a:t>
            </a:r>
            <a:r>
              <a:rPr lang="en-US" sz="2000" dirty="0" err="1">
                <a:solidFill>
                  <a:schemeClr val="tx1">
                    <a:lumMod val="75000"/>
                    <a:lumOff val="25000"/>
                  </a:schemeClr>
                </a:solidFill>
                <a:latin typeface="Oswald Regular" panose="020B0604020202020204" charset="0"/>
                <a:cs typeface="Lao UI" panose="020B0502040204020203" pitchFamily="34" charset="0"/>
              </a:rPr>
              <a:t>Subrecipients</a:t>
            </a:r>
            <a:r>
              <a:rPr lang="en-US" sz="2000" dirty="0">
                <a:solidFill>
                  <a:schemeClr val="tx1">
                    <a:lumMod val="75000"/>
                    <a:lumOff val="25000"/>
                  </a:schemeClr>
                </a:solidFill>
                <a:latin typeface="Oswald Regular" panose="020B0604020202020204" charset="0"/>
                <a:cs typeface="Lao UI" panose="020B0502040204020203" pitchFamily="34" charset="0"/>
              </a:rPr>
              <a:t> are responsible for maintaining records in at least 3 major categories: </a:t>
            </a:r>
          </a:p>
          <a:p>
            <a:pPr marL="285750" indent="-285750">
              <a:buFont typeface="Arial" panose="020B0604020202020204" pitchFamily="34" charset="0"/>
              <a:buChar char="•"/>
            </a:pPr>
            <a:r>
              <a:rPr lang="en-US" sz="2000" b="1" dirty="0">
                <a:solidFill>
                  <a:schemeClr val="tx1">
                    <a:lumMod val="75000"/>
                    <a:lumOff val="25000"/>
                  </a:schemeClr>
                </a:solidFill>
                <a:latin typeface="Oswald Regular" panose="020B0604020202020204" charset="0"/>
                <a:cs typeface="Lao UI" panose="020B0502040204020203" pitchFamily="34" charset="0"/>
              </a:rPr>
              <a:t>Administrative Records</a:t>
            </a:r>
          </a:p>
          <a:p>
            <a:pPr marL="285750" indent="-285750">
              <a:buFont typeface="Arial" panose="020B0604020202020204" pitchFamily="34" charset="0"/>
              <a:buChar char="•"/>
            </a:pPr>
            <a:r>
              <a:rPr lang="en-US" sz="2000" b="1" dirty="0">
                <a:solidFill>
                  <a:schemeClr val="tx1">
                    <a:lumMod val="75000"/>
                    <a:lumOff val="25000"/>
                  </a:schemeClr>
                </a:solidFill>
                <a:latin typeface="Oswald Regular" panose="020B0604020202020204" charset="0"/>
                <a:cs typeface="Lao UI" panose="020B0502040204020203" pitchFamily="34" charset="0"/>
              </a:rPr>
              <a:t>Financial Records</a:t>
            </a:r>
          </a:p>
          <a:p>
            <a:pPr marL="285750" indent="-285750">
              <a:buFont typeface="Arial" panose="020B0604020202020204" pitchFamily="34" charset="0"/>
              <a:buChar char="•"/>
            </a:pPr>
            <a:r>
              <a:rPr lang="en-US" sz="2000" b="1" dirty="0">
                <a:solidFill>
                  <a:schemeClr val="tx1">
                    <a:lumMod val="75000"/>
                    <a:lumOff val="25000"/>
                  </a:schemeClr>
                </a:solidFill>
                <a:latin typeface="Oswald Regular" panose="020B0604020202020204" charset="0"/>
                <a:cs typeface="Lao UI" panose="020B0502040204020203" pitchFamily="34" charset="0"/>
              </a:rPr>
              <a:t>Project/Case </a:t>
            </a:r>
            <a:r>
              <a:rPr lang="en-US" sz="2000" b="1" dirty="0" smtClean="0">
                <a:solidFill>
                  <a:schemeClr val="tx1">
                    <a:lumMod val="75000"/>
                    <a:lumOff val="25000"/>
                  </a:schemeClr>
                </a:solidFill>
                <a:latin typeface="Oswald Regular" panose="020B0604020202020204" charset="0"/>
                <a:cs typeface="Lao UI" panose="020B0502040204020203" pitchFamily="34" charset="0"/>
              </a:rPr>
              <a:t>Files</a:t>
            </a:r>
          </a:p>
          <a:p>
            <a:pPr marL="0" indent="0">
              <a:buNone/>
            </a:pPr>
            <a:endParaRPr lang="en-US" sz="2000" dirty="0" smtClean="0">
              <a:solidFill>
                <a:schemeClr val="tx1">
                  <a:lumMod val="75000"/>
                  <a:lumOff val="25000"/>
                </a:schemeClr>
              </a:solidFill>
              <a:latin typeface="Oswald Regular" panose="020B0604020202020204" charset="0"/>
            </a:endParaRPr>
          </a:p>
          <a:p>
            <a:pPr marL="0" indent="0">
              <a:buNone/>
            </a:pPr>
            <a:r>
              <a:rPr lang="en-US" sz="2000" dirty="0" smtClean="0">
                <a:solidFill>
                  <a:schemeClr val="tx1">
                    <a:lumMod val="75000"/>
                    <a:lumOff val="25000"/>
                  </a:schemeClr>
                </a:solidFill>
                <a:latin typeface="Oswald Regular" panose="020B0604020202020204" charset="0"/>
              </a:rPr>
              <a:t>IMPORTANT: These </a:t>
            </a:r>
            <a:r>
              <a:rPr lang="en-US" sz="2000" dirty="0">
                <a:solidFill>
                  <a:schemeClr val="tx1">
                    <a:lumMod val="75000"/>
                    <a:lumOff val="25000"/>
                  </a:schemeClr>
                </a:solidFill>
                <a:latin typeface="Oswald Regular" panose="020B0604020202020204" charset="0"/>
              </a:rPr>
              <a:t>records must be maintained for the </a:t>
            </a:r>
            <a:r>
              <a:rPr lang="en-US" sz="2000" b="1" u="sng" dirty="0">
                <a:solidFill>
                  <a:schemeClr val="tx1">
                    <a:lumMod val="75000"/>
                    <a:lumOff val="25000"/>
                  </a:schemeClr>
                </a:solidFill>
                <a:latin typeface="Oswald Regular" panose="020B0604020202020204" charset="0"/>
              </a:rPr>
              <a:t>duration of the awarded grant plus 6 years. </a:t>
            </a:r>
            <a:r>
              <a:rPr lang="en-US" sz="2000" dirty="0">
                <a:solidFill>
                  <a:schemeClr val="tx1">
                    <a:lumMod val="75000"/>
                    <a:lumOff val="25000"/>
                  </a:schemeClr>
                </a:solidFill>
                <a:latin typeface="Oswald Regular" panose="020B0604020202020204" charset="0"/>
              </a:rPr>
              <a:t>At any time the City of Colorado Springs reserves the right to request these records for review. </a:t>
            </a:r>
            <a:endParaRPr lang="en-US" sz="2000" dirty="0" smtClean="0">
              <a:solidFill>
                <a:schemeClr val="tx1">
                  <a:lumMod val="75000"/>
                  <a:lumOff val="25000"/>
                </a:schemeClr>
              </a:solidFill>
              <a:latin typeface="Oswald Regular" panose="020B0604020202020204" charset="0"/>
            </a:endParaRPr>
          </a:p>
          <a:p>
            <a:pPr marL="0" indent="0">
              <a:buNone/>
            </a:pPr>
            <a:endParaRPr lang="en-US" sz="2000" dirty="0">
              <a:solidFill>
                <a:schemeClr val="tx1">
                  <a:lumMod val="75000"/>
                  <a:lumOff val="25000"/>
                </a:schemeClr>
              </a:solidFill>
              <a:latin typeface="Oswald Regular" panose="020B0604020202020204" charset="0"/>
            </a:endParaRPr>
          </a:p>
          <a:p>
            <a:pPr marL="158750" indent="0">
              <a:buNone/>
            </a:pPr>
            <a:r>
              <a:rPr lang="en-US" sz="2000" dirty="0" smtClean="0">
                <a:ln w="0"/>
                <a:solidFill>
                  <a:schemeClr val="tx1">
                    <a:lumMod val="75000"/>
                    <a:lumOff val="25000"/>
                  </a:schemeClr>
                </a:solidFill>
                <a:effectLst>
                  <a:outerShdw blurRad="38100" dist="25400" dir="5400000" algn="ctr" rotWithShape="0">
                    <a:srgbClr val="6E747A">
                      <a:alpha val="43000"/>
                    </a:srgbClr>
                  </a:outerShdw>
                </a:effectLst>
                <a:latin typeface="Oswald Regular" panose="020B0604020202020204" charset="0"/>
              </a:rPr>
              <a:t>Reporting</a:t>
            </a:r>
            <a:endParaRPr lang="en-US" sz="2000" dirty="0">
              <a:solidFill>
                <a:schemeClr val="tx1">
                  <a:lumMod val="75000"/>
                  <a:lumOff val="25000"/>
                </a:schemeClr>
              </a:solidFill>
              <a:latin typeface="Oswald Regular" panose="020B0604020202020204" charset="0"/>
            </a:endParaRPr>
          </a:p>
          <a:p>
            <a:pPr marL="158750" indent="0">
              <a:buNone/>
            </a:pPr>
            <a:r>
              <a:rPr lang="en-US" sz="2000" dirty="0">
                <a:solidFill>
                  <a:schemeClr val="tx1">
                    <a:lumMod val="75000"/>
                    <a:lumOff val="25000"/>
                  </a:schemeClr>
                </a:solidFill>
                <a:latin typeface="Oswald Regular" panose="020B0604020202020204" charset="0"/>
              </a:rPr>
              <a:t>Requests for reports may be: </a:t>
            </a:r>
          </a:p>
          <a:p>
            <a:pPr marL="285750" indent="-285750">
              <a:buFont typeface="Arial" panose="020B0604020202020204" pitchFamily="34" charset="0"/>
              <a:buChar char="•"/>
            </a:pPr>
            <a:r>
              <a:rPr lang="en-US" sz="2000" dirty="0">
                <a:solidFill>
                  <a:schemeClr val="tx1">
                    <a:lumMod val="75000"/>
                    <a:lumOff val="25000"/>
                  </a:schemeClr>
                </a:solidFill>
                <a:latin typeface="Oswald Regular" panose="020B0604020202020204" charset="0"/>
              </a:rPr>
              <a:t> Monthly</a:t>
            </a:r>
          </a:p>
          <a:p>
            <a:pPr marL="285750" indent="-285750">
              <a:buFont typeface="Arial" panose="020B0604020202020204" pitchFamily="34" charset="0"/>
              <a:buChar char="•"/>
            </a:pPr>
            <a:r>
              <a:rPr lang="en-US" sz="2000" dirty="0">
                <a:solidFill>
                  <a:schemeClr val="tx1">
                    <a:lumMod val="75000"/>
                    <a:lumOff val="25000"/>
                  </a:schemeClr>
                </a:solidFill>
                <a:latin typeface="Oswald Regular" panose="020B0604020202020204" charset="0"/>
              </a:rPr>
              <a:t>Quarterly</a:t>
            </a:r>
          </a:p>
          <a:p>
            <a:pPr marL="285750" indent="-285750">
              <a:buFont typeface="Arial" panose="020B0604020202020204" pitchFamily="34" charset="0"/>
              <a:buChar char="•"/>
            </a:pPr>
            <a:r>
              <a:rPr lang="en-US" sz="2000" dirty="0">
                <a:solidFill>
                  <a:schemeClr val="tx1">
                    <a:lumMod val="75000"/>
                    <a:lumOff val="25000"/>
                  </a:schemeClr>
                </a:solidFill>
                <a:latin typeface="Oswald Regular" panose="020B0604020202020204" charset="0"/>
              </a:rPr>
              <a:t>Monitoring documentation request </a:t>
            </a:r>
          </a:p>
          <a:p>
            <a:pPr marL="285750" indent="-285750">
              <a:buFont typeface="Arial" panose="020B0604020202020204" pitchFamily="34" charset="0"/>
              <a:buChar char="•"/>
            </a:pPr>
            <a:endParaRPr lang="en-US" sz="2000" dirty="0">
              <a:solidFill>
                <a:schemeClr val="tx1">
                  <a:lumMod val="75000"/>
                  <a:lumOff val="25000"/>
                </a:schemeClr>
              </a:solidFill>
              <a:latin typeface="Oswald Regular" panose="020B0604020202020204" charset="0"/>
            </a:endParaRPr>
          </a:p>
          <a:p>
            <a:pPr marL="158750" indent="0">
              <a:buNone/>
            </a:pPr>
            <a:r>
              <a:rPr lang="en-US" sz="2000" dirty="0" smtClean="0">
                <a:solidFill>
                  <a:schemeClr val="tx1">
                    <a:lumMod val="75000"/>
                    <a:lumOff val="25000"/>
                  </a:schemeClr>
                </a:solidFill>
                <a:latin typeface="Oswald Regular" panose="020B0604020202020204" charset="0"/>
              </a:rPr>
              <a:t>Applicants </a:t>
            </a:r>
            <a:r>
              <a:rPr lang="en-US" sz="2000" dirty="0">
                <a:solidFill>
                  <a:schemeClr val="tx1">
                    <a:lumMod val="75000"/>
                    <a:lumOff val="25000"/>
                  </a:schemeClr>
                </a:solidFill>
                <a:latin typeface="Oswald Regular" panose="020B0604020202020204" charset="0"/>
              </a:rPr>
              <a:t>should understand that if awarded their performance in maintaining accurate, complete, timely, and orderly reports and records will be evaluated as a part of not only the award process, but continued opportunities for funding in the future. </a:t>
            </a:r>
            <a:endParaRPr lang="en-US" sz="1600" dirty="0">
              <a:latin typeface="Gill Sans MT" panose="020B0502020104020203"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4caf3e4182_1_112: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4caf3e4182_1_112: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There are many considerations we ask organizations and agencies to weigh before submitting an application. These</a:t>
            </a:r>
            <a:r>
              <a:rPr lang="en-US" baseline="0" dirty="0" smtClean="0"/>
              <a:t> include things such as: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chemeClr val="tx1">
                    <a:lumMod val="75000"/>
                    <a:lumOff val="25000"/>
                  </a:schemeClr>
                </a:solidFill>
                <a:effectLst/>
                <a:latin typeface="Oswald Regular" panose="020B0604020202020204" charset="0"/>
                <a:ea typeface="Arial"/>
                <a:cs typeface="Arial"/>
                <a:sym typeface="Arial"/>
              </a:rPr>
              <a:t>Has our organization applied for funding before? What were some of the challenges and triumphs in the administration of those funds?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chemeClr val="tx1">
                    <a:lumMod val="75000"/>
                    <a:lumOff val="25000"/>
                  </a:schemeClr>
                </a:solidFill>
                <a:effectLst/>
                <a:latin typeface="Oswald Regular" panose="020B0604020202020204" charset="0"/>
                <a:ea typeface="Arial"/>
                <a:cs typeface="Arial"/>
                <a:sym typeface="Arial"/>
              </a:rPr>
              <a:t>For acquisition projects: Will this project displace anyone and have we reviewed the Uniform Relocation Act requirements before starting this project?</a:t>
            </a:r>
            <a:endParaRPr lang="en-US" sz="1100" b="0" dirty="0" smtClean="0">
              <a:solidFill>
                <a:schemeClr val="tx1">
                  <a:lumMod val="75000"/>
                  <a:lumOff val="25000"/>
                </a:schemeClr>
              </a:solidFill>
              <a:effectLst/>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chemeClr val="tx1">
                    <a:lumMod val="75000"/>
                    <a:lumOff val="25000"/>
                  </a:schemeClr>
                </a:solidFill>
                <a:effectLst/>
                <a:latin typeface="Oswald Regular" panose="020B0604020202020204" charset="0"/>
                <a:ea typeface="Arial"/>
                <a:cs typeface="Arial"/>
                <a:sym typeface="Arial"/>
              </a:rPr>
              <a:t>Are we prepared to handle reporting, audit, fiscal, and monitoring requirements for utilizing federal funds? If we were to lose support staff in these areas, do we have a backup plan for staying compliant?</a:t>
            </a:r>
            <a:endParaRPr lang="en-US" sz="1100" b="0" dirty="0" smtClean="0">
              <a:solidFill>
                <a:schemeClr val="tx1">
                  <a:lumMod val="75000"/>
                  <a:lumOff val="25000"/>
                </a:schemeClr>
              </a:solidFill>
              <a:effectLst/>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dirty="0" smtClean="0">
              <a:solidFill>
                <a:schemeClr val="tx1">
                  <a:lumMod val="75000"/>
                  <a:lumOff val="25000"/>
                </a:schemeClr>
              </a:solidFill>
              <a:effectLst/>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smtClean="0">
                <a:solidFill>
                  <a:schemeClr val="tx1">
                    <a:lumMod val="75000"/>
                    <a:lumOff val="25000"/>
                  </a:schemeClr>
                </a:solidFill>
                <a:effectLst/>
                <a:latin typeface="Oswald Regular" panose="020B0604020202020204" charset="0"/>
              </a:rPr>
              <a:t>And </a:t>
            </a:r>
            <a:r>
              <a:rPr lang="en-US" sz="1100" b="0" dirty="0" smtClean="0">
                <a:solidFill>
                  <a:schemeClr val="tx1">
                    <a:lumMod val="75000"/>
                    <a:lumOff val="25000"/>
                  </a:schemeClr>
                </a:solidFill>
                <a:effectLst/>
                <a:latin typeface="Oswald Regular" panose="020B0604020202020204" charset="0"/>
                <a:ea typeface="MS Mincho"/>
                <a:cs typeface="Times New Roman" panose="02020603050405020304" pitchFamily="18" charset="0"/>
              </a:rPr>
              <a:t>Is this financially feasible? Have we explored all our options for funding outside of HUD grant programs? If we are not approved for grant funding how would we fill the gap?</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dirty="0" smtClean="0">
              <a:solidFill>
                <a:schemeClr val="tx1">
                  <a:lumMod val="75000"/>
                  <a:lumOff val="25000"/>
                </a:schemeClr>
              </a:solidFill>
              <a:effectLst/>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smtClean="0">
                <a:solidFill>
                  <a:schemeClr val="tx1">
                    <a:lumMod val="75000"/>
                    <a:lumOff val="25000"/>
                  </a:schemeClr>
                </a:solidFill>
                <a:effectLst/>
                <a:latin typeface="Oswald Regular" panose="020B0604020202020204" charset="0"/>
              </a:rPr>
              <a:t>We</a:t>
            </a:r>
            <a:r>
              <a:rPr lang="en-US" sz="1100" b="0" baseline="0" dirty="0" smtClean="0">
                <a:solidFill>
                  <a:schemeClr val="tx1">
                    <a:lumMod val="75000"/>
                    <a:lumOff val="25000"/>
                  </a:schemeClr>
                </a:solidFill>
                <a:effectLst/>
                <a:latin typeface="Oswald Regular" panose="020B0604020202020204" charset="0"/>
              </a:rPr>
              <a:t> encourage applicants to work with the boards, finance, programming and/or grant staffing teams to facilitate a discussion about these considerations before submitting an application. In doing so this will allow all members of the organization to gain a full picture of the project, funding, time commitment, and resources available to manage a HUD funded project. This may also help determine if this type or grant funding is appropriate for the organization as a whole. </a:t>
            </a:r>
            <a:endParaRPr lang="en-US" sz="1100" b="0" dirty="0" smtClean="0">
              <a:solidFill>
                <a:schemeClr val="tx1">
                  <a:lumMod val="75000"/>
                  <a:lumOff val="25000"/>
                </a:schemeClr>
              </a:solidFill>
              <a:effectLst/>
              <a:latin typeface="Oswald Regular" panose="020B0604020202020204" charset="0"/>
            </a:endParaRPr>
          </a:p>
          <a:p>
            <a:pPr marL="0" lvl="0" indent="0" algn="l" rtl="0">
              <a:spcBef>
                <a:spcPts val="0"/>
              </a:spcBef>
              <a:spcAft>
                <a:spcPts val="0"/>
              </a:spcAft>
              <a:buNone/>
            </a:pPr>
            <a:endParaRPr lang="en-US" baseline="0" dirty="0" smtClean="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pPr marL="158750" indent="0">
              <a:buNone/>
            </a:pPr>
            <a:r>
              <a:rPr lang="en-US" dirty="0" smtClean="0"/>
              <a:t>CDBG Public Facility and Infrastructure projects have</a:t>
            </a:r>
            <a:r>
              <a:rPr lang="en-US" baseline="0" dirty="0" smtClean="0"/>
              <a:t> a high impact not only on our citizens and dynamics of our community, but upon the physical environment and well being of our landscape as well. As such, being good stewards of this funding to be impactful to our citizens, but having minimal impact to our beautiful landscape is important. The community Development division highly encourages any organization or agency that is interested in applying for funds to: </a:t>
            </a:r>
          </a:p>
          <a:p>
            <a:pPr marL="457200" indent="-298450"/>
            <a:r>
              <a:rPr lang="en-US" baseline="0" dirty="0" smtClean="0"/>
              <a:t>First, sign up for one of three office hours sessions to be help virtually. These sessions are specified to be open to all applicants and provide a platform to answer basic eligibility and guidance questions. </a:t>
            </a:r>
          </a:p>
          <a:p>
            <a:pPr marL="457200" indent="-298450"/>
            <a:r>
              <a:rPr lang="en-US" baseline="0" dirty="0" smtClean="0"/>
              <a:t>Second, and more important, we encourage organizations to speak with CDD staff about the scope and details of their proposed project BEFORE submitting an application, committing funds, or performing environmental reviews IF such project will depend on HUD grant funds. The nature of these projects are very detailed and very extensive (in most cases) and City staff would like to field specific project/organizational questions as soon as possible. </a:t>
            </a:r>
            <a:endParaRPr lang="en-US" dirty="0"/>
          </a:p>
        </p:txBody>
      </p:sp>
    </p:spTree>
    <p:extLst>
      <p:ext uri="{BB962C8B-B14F-4D97-AF65-F5344CB8AC3E}">
        <p14:creationId xmlns:p14="http://schemas.microsoft.com/office/powerpoint/2010/main" val="232441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caf3e4182_1_43: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caf3e4182_1_43: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r>
              <a:rPr lang="en-US" sz="2000" b="1" dirty="0">
                <a:latin typeface="Oswald Regular" panose="020B0604020202020204" charset="0"/>
              </a:rPr>
              <a:t>Neighborly: </a:t>
            </a:r>
            <a:r>
              <a:rPr lang="en-US" sz="2000" dirty="0">
                <a:latin typeface="Oswald Regular" panose="020B0604020202020204" charset="0"/>
              </a:rPr>
              <a:t>All applicants must register through the city’s online grant application platform Neighborly software. Please visit </a:t>
            </a:r>
            <a:r>
              <a:rPr lang="en-US" sz="2000" dirty="0">
                <a:latin typeface="Oswald Regular" panose="020B0604020202020204" charset="0"/>
                <a:hlinkClick r:id="rId3"/>
              </a:rPr>
              <a:t>https://portal.neighborlysoftware.com/coloradospringsco/Participant/Login</a:t>
            </a:r>
            <a:r>
              <a:rPr lang="en-US" sz="2000" dirty="0">
                <a:latin typeface="Oswald Regular" panose="020B0604020202020204" charset="0"/>
              </a:rPr>
              <a:t>  to register for your online profile and complete the grant application. </a:t>
            </a:r>
            <a:r>
              <a:rPr lang="en-US" sz="2000" b="1" dirty="0">
                <a:latin typeface="Oswald Regular" panose="020B0604020202020204" charset="0"/>
              </a:rPr>
              <a:t>IMPORTANT: </a:t>
            </a:r>
            <a:r>
              <a:rPr lang="en-US" sz="2000" dirty="0">
                <a:latin typeface="Oswald Regular" panose="020B0604020202020204" charset="0"/>
              </a:rPr>
              <a:t>All grant applications must be submitted through the online portal. No paper applications accepted. </a:t>
            </a:r>
          </a:p>
          <a:p>
            <a:endParaRPr lang="en-US" sz="2000" dirty="0">
              <a:latin typeface="Oswald Regular" panose="020B0604020202020204" charset="0"/>
            </a:endParaRPr>
          </a:p>
          <a:p>
            <a:r>
              <a:rPr lang="en-US" sz="2000" b="1" dirty="0">
                <a:latin typeface="Oswald Regular" panose="020B0604020202020204" charset="0"/>
              </a:rPr>
              <a:t>SAM registration: </a:t>
            </a:r>
            <a:r>
              <a:rPr lang="en-US" sz="2000" dirty="0">
                <a:latin typeface="Oswald Regular" panose="020B0604020202020204" charset="0"/>
              </a:rPr>
              <a:t>All applicants must be registered under the system for award management to do business with the U.S. government. Please visit: www.SAM.gov to register your organization. </a:t>
            </a:r>
          </a:p>
          <a:p>
            <a:endParaRPr lang="en-US" sz="2000" dirty="0">
              <a:latin typeface="Oswald Regular" panose="020B0604020202020204" charset="0"/>
            </a:endParaRPr>
          </a:p>
          <a:p>
            <a:r>
              <a:rPr lang="en-US" sz="2000" b="1" dirty="0">
                <a:latin typeface="Oswald Regular" panose="020B0604020202020204" charset="0"/>
              </a:rPr>
              <a:t>DUNS #: </a:t>
            </a:r>
            <a:r>
              <a:rPr lang="en-US" sz="2000" dirty="0">
                <a:latin typeface="Oswald Regular" panose="020B0604020202020204" charset="0"/>
              </a:rPr>
              <a:t>All Applicants must have a registered DUNS number to be a grant awardee. Please visit: </a:t>
            </a:r>
            <a:r>
              <a:rPr lang="en-US" sz="2000" b="1" dirty="0" smtClean="0">
                <a:latin typeface="Oswald Regular" panose="020B0604020202020204" charset="0"/>
              </a:rPr>
              <a:t>https://fedgov.dnb.com/webform/</a:t>
            </a:r>
            <a:r>
              <a:rPr lang="en-US" sz="2000" b="1" baseline="0" dirty="0" smtClean="0">
                <a:latin typeface="Oswald Regular" panose="020B0604020202020204" charset="0"/>
              </a:rPr>
              <a:t> </a:t>
            </a:r>
            <a:r>
              <a:rPr lang="en-US" sz="2000" b="1" dirty="0" smtClean="0">
                <a:latin typeface="Oswald Regular" panose="020B0604020202020204" charset="0"/>
              </a:rPr>
              <a:t> </a:t>
            </a:r>
            <a:r>
              <a:rPr lang="en-US" sz="2000" dirty="0">
                <a:latin typeface="Oswald Regular" panose="020B0604020202020204" charset="0"/>
              </a:rPr>
              <a:t>to check or receive your DUNS number. </a:t>
            </a:r>
          </a:p>
          <a:p>
            <a:endParaRPr lang="en-US" sz="2000" dirty="0">
              <a:latin typeface="Oswald Regular" panose="020B0604020202020204" charset="0"/>
            </a:endParaRPr>
          </a:p>
          <a:p>
            <a:r>
              <a:rPr lang="en-US" sz="2000" dirty="0">
                <a:latin typeface="Oswald Regular" panose="020B0604020202020204" charset="0"/>
              </a:rPr>
              <a:t>These are some of the very first checks for eligibility that staff conducts before moving projects on for external review, so make sure your registration is active and up to date</a:t>
            </a:r>
            <a:r>
              <a:rPr lang="en-US" sz="2000" dirty="0" smtClean="0">
                <a:latin typeface="Oswald Regular" panose="020B0604020202020204" charset="0"/>
              </a:rPr>
              <a:t>.</a:t>
            </a:r>
            <a:r>
              <a:rPr lang="en-US" sz="2000" b="1" dirty="0">
                <a:latin typeface="Oswald Regular" panose="020B0604020202020204" charset="0"/>
              </a:rPr>
              <a:t> Important: </a:t>
            </a:r>
            <a:r>
              <a:rPr lang="en-US" sz="2000" dirty="0">
                <a:latin typeface="Oswald Regular" panose="020B0604020202020204" charset="0"/>
              </a:rPr>
              <a:t>We highly recommend you complete your SAM.GOV registration as soon as possible due to backlogs </a:t>
            </a:r>
            <a:r>
              <a:rPr lang="en-US" sz="2000" dirty="0" smtClean="0">
                <a:latin typeface="Oswald Regular" panose="020B0604020202020204" charset="0"/>
              </a:rPr>
              <a:t>as </a:t>
            </a:r>
            <a:r>
              <a:rPr lang="en-US" sz="2000" dirty="0">
                <a:latin typeface="Oswald Regular" panose="020B0604020202020204" charset="0"/>
              </a:rPr>
              <a:t>a result of COVID-19.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4caf3e4182_1_602: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4caf3e4182_1_602: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smtClean="0">
                <a:latin typeface="Oswald Regular" panose="020B0604020202020204" charset="0"/>
              </a:rPr>
              <a:t>Please see the following timeline which provides an overview of the grant funding process. </a:t>
            </a:r>
          </a:p>
          <a:p>
            <a:pPr marL="0" lvl="0" indent="0" algn="l" rtl="0">
              <a:spcBef>
                <a:spcPts val="0"/>
              </a:spcBef>
              <a:spcAft>
                <a:spcPts val="0"/>
              </a:spcAft>
              <a:buNone/>
            </a:pPr>
            <a:endParaRPr lang="en-US" sz="2000" dirty="0" smtClean="0">
              <a:latin typeface="Oswald Regular" panose="020B0604020202020204" charset="0"/>
            </a:endParaRPr>
          </a:p>
          <a:p>
            <a:pPr marL="0" lvl="0" indent="0" algn="l" rtl="0">
              <a:spcBef>
                <a:spcPts val="0"/>
              </a:spcBef>
              <a:spcAft>
                <a:spcPts val="0"/>
              </a:spcAft>
              <a:buNone/>
            </a:pPr>
            <a:r>
              <a:rPr lang="en-US" sz="2000" dirty="0" smtClean="0">
                <a:latin typeface="Oswald Regular" panose="020B0604020202020204" charset="0"/>
              </a:rPr>
              <a:t>On September 25</a:t>
            </a:r>
            <a:r>
              <a:rPr lang="en-US" sz="2000" baseline="30000" dirty="0" smtClean="0">
                <a:latin typeface="Oswald Regular" panose="020B0604020202020204" charset="0"/>
              </a:rPr>
              <a:t>th</a:t>
            </a:r>
            <a:r>
              <a:rPr lang="en-US" sz="2000" dirty="0" smtClean="0">
                <a:latin typeface="Oswald Regular" panose="020B0604020202020204" charset="0"/>
              </a:rPr>
              <a:t> the Notice of Funding Availability</a:t>
            </a:r>
            <a:r>
              <a:rPr lang="en-US" sz="2000" baseline="0" dirty="0" smtClean="0">
                <a:latin typeface="Oswald Regular" panose="020B0604020202020204" charset="0"/>
              </a:rPr>
              <a:t> became available on the Community Development website within the announcements section on the right hand side of the webpage. Please take a moment to review this information. Additionally all resources, to include this presentation, the applicant guide, and the environmental review guide will be available on this webpage as well. </a:t>
            </a:r>
          </a:p>
          <a:p>
            <a:pPr marL="0" lvl="0" indent="0" algn="l" rtl="0">
              <a:spcBef>
                <a:spcPts val="0"/>
              </a:spcBef>
              <a:spcAft>
                <a:spcPts val="0"/>
              </a:spcAft>
              <a:buNone/>
            </a:pPr>
            <a:endParaRPr lang="en-US" sz="2000" baseline="0" dirty="0" smtClean="0">
              <a:latin typeface="Oswald Regular" panose="020B0604020202020204" charset="0"/>
            </a:endParaRPr>
          </a:p>
          <a:p>
            <a:pPr marL="0" lvl="0" indent="0" algn="l" rtl="0">
              <a:spcBef>
                <a:spcPts val="0"/>
              </a:spcBef>
              <a:spcAft>
                <a:spcPts val="0"/>
              </a:spcAft>
              <a:buNone/>
            </a:pPr>
            <a:r>
              <a:rPr lang="en-US" sz="2000" baseline="0" dirty="0" smtClean="0">
                <a:latin typeface="Oswald Regular" panose="020B0604020202020204" charset="0"/>
              </a:rPr>
              <a:t>Digital office hours </a:t>
            </a:r>
          </a:p>
          <a:p>
            <a:pPr marL="0" lvl="0" indent="0" algn="ctr">
              <a:spcBef>
                <a:spcPts val="700"/>
              </a:spcBef>
              <a:buNone/>
            </a:pPr>
            <a:r>
              <a:rPr lang="en-US" sz="2000" dirty="0">
                <a:solidFill>
                  <a:schemeClr val="tx1">
                    <a:lumMod val="75000"/>
                    <a:lumOff val="25000"/>
                  </a:schemeClr>
                </a:solidFill>
                <a:latin typeface="Oswald Regular" panose="020B0604020202020204" charset="0"/>
                <a:ea typeface="Quattrocento"/>
                <a:cs typeface="Quattrocento"/>
                <a:sym typeface="Quattrocento"/>
              </a:rPr>
              <a:t>Oct. 5th</a:t>
            </a:r>
            <a:r>
              <a:rPr lang="en-US" sz="2000" baseline="30000" dirty="0">
                <a:solidFill>
                  <a:schemeClr val="tx1">
                    <a:lumMod val="75000"/>
                    <a:lumOff val="25000"/>
                  </a:schemeClr>
                </a:solidFill>
                <a:latin typeface="Oswald Regular" panose="020B0604020202020204" charset="0"/>
                <a:ea typeface="Quattrocento"/>
                <a:cs typeface="Quattrocento"/>
                <a:sym typeface="Quattrocento"/>
              </a:rPr>
              <a:t>:</a:t>
            </a:r>
            <a:r>
              <a:rPr lang="en-US" sz="2000" dirty="0">
                <a:solidFill>
                  <a:schemeClr val="tx1">
                    <a:lumMod val="75000"/>
                    <a:lumOff val="25000"/>
                  </a:schemeClr>
                </a:solidFill>
                <a:latin typeface="Oswald Regular" panose="020B0604020202020204" charset="0"/>
                <a:ea typeface="Quattrocento"/>
                <a:cs typeface="Quattrocento"/>
                <a:sym typeface="Quattrocento"/>
              </a:rPr>
              <a:t> 10:00am-11:30am</a:t>
            </a:r>
          </a:p>
          <a:p>
            <a:pPr marL="0" lvl="0" indent="0" algn="ctr">
              <a:spcBef>
                <a:spcPts val="700"/>
              </a:spcBef>
              <a:buNone/>
            </a:pPr>
            <a:r>
              <a:rPr lang="en-US" sz="2000" dirty="0">
                <a:solidFill>
                  <a:schemeClr val="tx1">
                    <a:lumMod val="75000"/>
                    <a:lumOff val="25000"/>
                  </a:schemeClr>
                </a:solidFill>
                <a:latin typeface="Oswald Regular" panose="020B0604020202020204" charset="0"/>
                <a:ea typeface="Quattrocento"/>
                <a:cs typeface="Quattrocento"/>
                <a:sym typeface="Quattrocento"/>
              </a:rPr>
              <a:t>Oct. 7</a:t>
            </a:r>
            <a:r>
              <a:rPr lang="en-US" sz="2000" baseline="30000" dirty="0">
                <a:solidFill>
                  <a:schemeClr val="tx1">
                    <a:lumMod val="75000"/>
                    <a:lumOff val="25000"/>
                  </a:schemeClr>
                </a:solidFill>
                <a:latin typeface="Oswald Regular" panose="020B0604020202020204" charset="0"/>
                <a:ea typeface="Quattrocento"/>
                <a:cs typeface="Quattrocento"/>
                <a:sym typeface="Quattrocento"/>
              </a:rPr>
              <a:t>th</a:t>
            </a:r>
            <a:r>
              <a:rPr lang="en-US" sz="2000" dirty="0">
                <a:solidFill>
                  <a:schemeClr val="tx1">
                    <a:lumMod val="75000"/>
                    <a:lumOff val="25000"/>
                  </a:schemeClr>
                </a:solidFill>
                <a:latin typeface="Oswald Regular" panose="020B0604020202020204" charset="0"/>
                <a:ea typeface="Quattrocento"/>
                <a:cs typeface="Quattrocento"/>
                <a:sym typeface="Quattrocento"/>
              </a:rPr>
              <a:t> : 1:30pm-3:00pm </a:t>
            </a:r>
          </a:p>
          <a:p>
            <a:pPr marL="0" lvl="0" indent="0" algn="ctr">
              <a:spcBef>
                <a:spcPts val="700"/>
              </a:spcBef>
              <a:buNone/>
            </a:pPr>
            <a:r>
              <a:rPr lang="en-US" sz="2000" dirty="0">
                <a:solidFill>
                  <a:schemeClr val="tx1">
                    <a:lumMod val="75000"/>
                    <a:lumOff val="25000"/>
                  </a:schemeClr>
                </a:solidFill>
                <a:latin typeface="Oswald Regular" panose="020B0604020202020204" charset="0"/>
                <a:ea typeface="Quattrocento"/>
                <a:cs typeface="Quattrocento"/>
                <a:sym typeface="Quattrocento"/>
              </a:rPr>
              <a:t>October 9th</a:t>
            </a:r>
            <a:r>
              <a:rPr lang="en-US" sz="2000" baseline="30000" dirty="0">
                <a:solidFill>
                  <a:schemeClr val="tx1">
                    <a:lumMod val="75000"/>
                    <a:lumOff val="25000"/>
                  </a:schemeClr>
                </a:solidFill>
                <a:latin typeface="Oswald Regular" panose="020B0604020202020204" charset="0"/>
                <a:ea typeface="Quattrocento"/>
                <a:cs typeface="Quattrocento"/>
                <a:sym typeface="Quattrocento"/>
              </a:rPr>
              <a:t>:</a:t>
            </a:r>
            <a:r>
              <a:rPr lang="en-US" sz="2000" dirty="0">
                <a:solidFill>
                  <a:schemeClr val="tx1">
                    <a:lumMod val="75000"/>
                    <a:lumOff val="25000"/>
                  </a:schemeClr>
                </a:solidFill>
                <a:latin typeface="Oswald Regular" panose="020B0604020202020204" charset="0"/>
                <a:ea typeface="Quattrocento"/>
                <a:cs typeface="Quattrocento"/>
                <a:sym typeface="Quattrocento"/>
              </a:rPr>
              <a:t> 9:30am-11:00am</a:t>
            </a:r>
          </a:p>
          <a:p>
            <a:pPr marL="0" lvl="0" indent="0" algn="ctr">
              <a:spcBef>
                <a:spcPts val="700"/>
              </a:spcBef>
              <a:buNone/>
            </a:pPr>
            <a:r>
              <a:rPr lang="en-US" sz="2000" dirty="0">
                <a:solidFill>
                  <a:schemeClr val="tx1">
                    <a:lumMod val="75000"/>
                    <a:lumOff val="25000"/>
                  </a:schemeClr>
                </a:solidFill>
                <a:latin typeface="Oswald Regular" panose="020B0604020202020204" charset="0"/>
                <a:ea typeface="Quattrocento"/>
                <a:cs typeface="Quattrocento"/>
                <a:sym typeface="Quattrocento"/>
              </a:rPr>
              <a:t>Applicant presentation available on September </a:t>
            </a:r>
            <a:r>
              <a:rPr lang="en-US" sz="2000" dirty="0" smtClean="0">
                <a:solidFill>
                  <a:schemeClr val="tx1">
                    <a:lumMod val="75000"/>
                    <a:lumOff val="25000"/>
                  </a:schemeClr>
                </a:solidFill>
                <a:latin typeface="Oswald Regular" panose="020B0604020202020204" charset="0"/>
                <a:ea typeface="Quattrocento"/>
                <a:cs typeface="Quattrocento"/>
                <a:sym typeface="Quattrocento"/>
              </a:rPr>
              <a:t>29</a:t>
            </a:r>
            <a:r>
              <a:rPr lang="en-US" sz="2000" baseline="30000" dirty="0" smtClean="0">
                <a:solidFill>
                  <a:schemeClr val="tx1">
                    <a:lumMod val="75000"/>
                    <a:lumOff val="25000"/>
                  </a:schemeClr>
                </a:solidFill>
                <a:latin typeface="Oswald Regular" panose="020B0604020202020204" charset="0"/>
                <a:ea typeface="Quattrocento"/>
                <a:cs typeface="Quattrocento"/>
                <a:sym typeface="Quattrocento"/>
              </a:rPr>
              <a:t>th</a:t>
            </a:r>
            <a:r>
              <a:rPr lang="en-US" sz="2000" dirty="0" smtClean="0">
                <a:solidFill>
                  <a:schemeClr val="tx1">
                    <a:lumMod val="75000"/>
                    <a:lumOff val="25000"/>
                  </a:schemeClr>
                </a:solidFill>
                <a:latin typeface="Oswald Regular" panose="020B0604020202020204" charset="0"/>
                <a:ea typeface="Quattrocento"/>
                <a:cs typeface="Quattrocento"/>
                <a:sym typeface="Quattrocento"/>
              </a:rPr>
              <a:t> </a:t>
            </a:r>
            <a:r>
              <a:rPr lang="en-US" sz="2000" dirty="0">
                <a:solidFill>
                  <a:schemeClr val="tx1">
                    <a:lumMod val="75000"/>
                    <a:lumOff val="25000"/>
                  </a:schemeClr>
                </a:solidFill>
                <a:latin typeface="Oswald Regular" panose="020B0604020202020204" charset="0"/>
                <a:ea typeface="Quattrocento"/>
                <a:cs typeface="Quattrocento"/>
                <a:sym typeface="Quattrocento"/>
              </a:rPr>
              <a:t>at 5pm</a:t>
            </a:r>
          </a:p>
          <a:p>
            <a:pPr marL="0" lvl="0" indent="0" algn="l" rtl="0">
              <a:spcBef>
                <a:spcPts val="0"/>
              </a:spcBef>
              <a:spcAft>
                <a:spcPts val="0"/>
              </a:spcAft>
              <a:buNone/>
            </a:pPr>
            <a:endParaRPr lang="en-US" sz="2000" dirty="0" smtClean="0">
              <a:latin typeface="Oswald Regular" panose="020B0604020202020204" charset="0"/>
            </a:endParaRPr>
          </a:p>
          <a:p>
            <a:pPr marL="0" lvl="0" indent="0" algn="l" rtl="0">
              <a:spcBef>
                <a:spcPts val="0"/>
              </a:spcBef>
              <a:spcAft>
                <a:spcPts val="0"/>
              </a:spcAft>
              <a:buNone/>
            </a:pPr>
            <a:r>
              <a:rPr lang="en-US" sz="2000" dirty="0" smtClean="0">
                <a:latin typeface="Oswald Regular" panose="020B0604020202020204" charset="0"/>
              </a:rPr>
              <a:t>Applications are due October 16</a:t>
            </a:r>
            <a:r>
              <a:rPr lang="en-US" sz="2000" baseline="30000" dirty="0" smtClean="0">
                <a:latin typeface="Oswald Regular" panose="020B0604020202020204" charset="0"/>
              </a:rPr>
              <a:t>th</a:t>
            </a:r>
            <a:r>
              <a:rPr lang="en-US" sz="2000" dirty="0" smtClean="0">
                <a:latin typeface="Oswald Regular" panose="020B0604020202020204" charset="0"/>
              </a:rPr>
              <a:t> by 11:59pm MST. No paper applications will be accepted and no exceptions. The grant application review process will begin on October 19</a:t>
            </a:r>
            <a:r>
              <a:rPr lang="en-US" sz="2000" baseline="30000" dirty="0" smtClean="0">
                <a:latin typeface="Oswald Regular" panose="020B0604020202020204" charset="0"/>
              </a:rPr>
              <a:t>th</a:t>
            </a:r>
            <a:r>
              <a:rPr lang="en-US" sz="2000" dirty="0" smtClean="0">
                <a:latin typeface="Oswald Regular" panose="020B0604020202020204" charset="0"/>
              </a:rPr>
              <a:t> and last approximately 8 weeks. We understand the urgency of notifying applicants on the status of their funds, and ask for the opportunity to fully complete the review process. </a:t>
            </a:r>
          </a:p>
          <a:p>
            <a:pPr marL="0" lvl="0" indent="0" algn="l" rtl="0">
              <a:spcBef>
                <a:spcPts val="0"/>
              </a:spcBef>
              <a:spcAft>
                <a:spcPts val="0"/>
              </a:spcAft>
              <a:buNone/>
            </a:pPr>
            <a:endParaRPr lang="en-US" sz="2000" dirty="0">
              <a:latin typeface="Oswald Regular" panose="020B0604020202020204" charset="0"/>
            </a:endParaRPr>
          </a:p>
          <a:p>
            <a:pPr marL="0" lvl="0" indent="0" algn="l" rtl="0">
              <a:spcBef>
                <a:spcPts val="0"/>
              </a:spcBef>
              <a:spcAft>
                <a:spcPts val="0"/>
              </a:spcAft>
              <a:buNone/>
            </a:pPr>
            <a:r>
              <a:rPr lang="en-US" sz="2000" dirty="0" smtClean="0">
                <a:latin typeface="Oswald Regular" panose="020B0604020202020204" charset="0"/>
              </a:rPr>
              <a:t>Once applicants are selected for approval or denial notifications via mail and email will be sent to all those who applied. </a:t>
            </a:r>
            <a:endParaRPr sz="2000" dirty="0">
              <a:latin typeface="Oswald Regular" panose="020B060402020202020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4caf3e4182_1_824: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4caf3e4182_1_824: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158750" indent="0">
              <a:buNone/>
            </a:pPr>
            <a:r>
              <a:rPr lang="en-US" sz="2000" dirty="0">
                <a:solidFill>
                  <a:schemeClr val="tx1">
                    <a:lumMod val="75000"/>
                    <a:lumOff val="25000"/>
                  </a:schemeClr>
                </a:solidFill>
                <a:latin typeface="Oswald Regular" panose="020B0604020202020204" charset="0"/>
              </a:rPr>
              <a:t>Once an organization submits an application, what exactly will both internal and external review committees consider to approve your request? Below are some review criteria by which your applications are scored: </a:t>
            </a:r>
          </a:p>
          <a:p>
            <a:endParaRPr lang="en-US" sz="2000" dirty="0">
              <a:solidFill>
                <a:schemeClr val="tx1">
                  <a:lumMod val="75000"/>
                  <a:lumOff val="25000"/>
                </a:schemeClr>
              </a:solidFill>
              <a:latin typeface="Oswald Regular" panose="020B0604020202020204" charset="0"/>
            </a:endParaRPr>
          </a:p>
          <a:p>
            <a:pPr marL="285750" indent="-285750">
              <a:buFont typeface="Arial" panose="020B0604020202020204" pitchFamily="34" charset="0"/>
              <a:buChar char="•"/>
            </a:pPr>
            <a:r>
              <a:rPr lang="en-US" sz="2000" dirty="0">
                <a:solidFill>
                  <a:schemeClr val="tx1">
                    <a:lumMod val="75000"/>
                    <a:lumOff val="25000"/>
                  </a:schemeClr>
                </a:solidFill>
                <a:latin typeface="Oswald Regular" panose="020B0604020202020204" charset="0"/>
              </a:rPr>
              <a:t>How well does your request align with the funding priorities outlined by the city?</a:t>
            </a:r>
          </a:p>
          <a:p>
            <a:pPr marL="285750" indent="-285750">
              <a:buFont typeface="Arial" panose="020B0604020202020204" pitchFamily="34" charset="0"/>
              <a:buChar char="•"/>
            </a:pPr>
            <a:r>
              <a:rPr lang="en-US" sz="2000" dirty="0" smtClean="0">
                <a:solidFill>
                  <a:schemeClr val="tx1">
                    <a:lumMod val="75000"/>
                    <a:lumOff val="25000"/>
                  </a:schemeClr>
                </a:solidFill>
                <a:latin typeface="Oswald Regular" panose="020B0604020202020204" charset="0"/>
              </a:rPr>
              <a:t>By Meeting </a:t>
            </a:r>
            <a:r>
              <a:rPr lang="en-US" sz="2000" dirty="0">
                <a:solidFill>
                  <a:schemeClr val="tx1">
                    <a:lumMod val="75000"/>
                    <a:lumOff val="25000"/>
                  </a:schemeClr>
                </a:solidFill>
                <a:latin typeface="Oswald Regular" panose="020B0604020202020204" charset="0"/>
              </a:rPr>
              <a:t>national objective and eligibility means you can correctly document that you serve low-income residents and that your costs are allowable under CDBG </a:t>
            </a:r>
            <a:r>
              <a:rPr lang="en-US" sz="2000" dirty="0" err="1">
                <a:solidFill>
                  <a:schemeClr val="tx1">
                    <a:lumMod val="75000"/>
                    <a:lumOff val="25000"/>
                  </a:schemeClr>
                </a:solidFill>
                <a:latin typeface="Oswald Regular" panose="020B0604020202020204" charset="0"/>
              </a:rPr>
              <a:t>regs</a:t>
            </a:r>
            <a:r>
              <a:rPr lang="en-US" sz="2000" dirty="0">
                <a:solidFill>
                  <a:schemeClr val="tx1">
                    <a:lumMod val="75000"/>
                    <a:lumOff val="25000"/>
                  </a:schemeClr>
                </a:solidFill>
                <a:latin typeface="Oswald Regular" panose="020B0604020202020204" charset="0"/>
              </a:rPr>
              <a:t>.</a:t>
            </a:r>
          </a:p>
          <a:p>
            <a:pPr marL="285750" indent="-285750">
              <a:buFont typeface="Arial" panose="020B0604020202020204" pitchFamily="34" charset="0"/>
              <a:buChar char="•"/>
            </a:pPr>
            <a:r>
              <a:rPr lang="en-US" sz="2000" dirty="0" smtClean="0">
                <a:solidFill>
                  <a:schemeClr val="tx1">
                    <a:lumMod val="75000"/>
                    <a:lumOff val="25000"/>
                  </a:schemeClr>
                </a:solidFill>
                <a:latin typeface="Oswald Regular" panose="020B0604020202020204" charset="0"/>
              </a:rPr>
              <a:t>Project Description- this </a:t>
            </a:r>
            <a:r>
              <a:rPr lang="en-US" sz="2000" dirty="0">
                <a:solidFill>
                  <a:schemeClr val="tx1">
                    <a:lumMod val="75000"/>
                    <a:lumOff val="25000"/>
                  </a:schemeClr>
                </a:solidFill>
                <a:latin typeface="Oswald Regular" panose="020B0604020202020204" charset="0"/>
              </a:rPr>
              <a:t>is where you make your case. Who else is doing this work? </a:t>
            </a:r>
            <a:r>
              <a:rPr lang="en-US" sz="2000" dirty="0" smtClean="0">
                <a:solidFill>
                  <a:schemeClr val="tx1">
                    <a:lumMod val="75000"/>
                    <a:lumOff val="25000"/>
                  </a:schemeClr>
                </a:solidFill>
                <a:latin typeface="Oswald Regular" panose="020B0604020202020204" charset="0"/>
              </a:rPr>
              <a:t>What </a:t>
            </a:r>
            <a:r>
              <a:rPr lang="en-US" sz="2000" dirty="0">
                <a:solidFill>
                  <a:schemeClr val="tx1">
                    <a:lumMod val="75000"/>
                    <a:lumOff val="25000"/>
                  </a:schemeClr>
                </a:solidFill>
                <a:latin typeface="Oswald Regular" panose="020B0604020202020204" charset="0"/>
              </a:rPr>
              <a:t>are the consequences of not funding your program? </a:t>
            </a:r>
          </a:p>
          <a:p>
            <a:pPr marL="285750" indent="-285750">
              <a:buFont typeface="Arial" panose="020B0604020202020204" pitchFamily="34" charset="0"/>
              <a:buChar char="•"/>
            </a:pPr>
            <a:r>
              <a:rPr lang="en-US" sz="2000" dirty="0">
                <a:solidFill>
                  <a:schemeClr val="tx1">
                    <a:lumMod val="75000"/>
                    <a:lumOff val="25000"/>
                  </a:schemeClr>
                </a:solidFill>
                <a:latin typeface="Oswald Regular" panose="020B0604020202020204" charset="0"/>
              </a:rPr>
              <a:t>Be specific about what you’re asking for and how it fits with a larger project </a:t>
            </a:r>
            <a:endParaRPr lang="en-US" sz="2000" dirty="0" smtClean="0">
              <a:solidFill>
                <a:schemeClr val="tx1">
                  <a:lumMod val="75000"/>
                  <a:lumOff val="25000"/>
                </a:schemeClr>
              </a:solidFill>
              <a:latin typeface="Oswald Regular" panose="020B0604020202020204" charset="0"/>
            </a:endParaRPr>
          </a:p>
          <a:p>
            <a:pPr marL="285750" indent="-285750">
              <a:buFont typeface="Arial" panose="020B0604020202020204" pitchFamily="34" charset="0"/>
              <a:buChar char="•"/>
            </a:pPr>
            <a:r>
              <a:rPr lang="en-US" sz="2000" dirty="0" smtClean="0">
                <a:solidFill>
                  <a:schemeClr val="tx1">
                    <a:lumMod val="75000"/>
                    <a:lumOff val="25000"/>
                  </a:schemeClr>
                </a:solidFill>
                <a:latin typeface="Oswald Regular" panose="020B0604020202020204" charset="0"/>
              </a:rPr>
              <a:t>It’s </a:t>
            </a:r>
            <a:r>
              <a:rPr lang="en-US" sz="2000" dirty="0">
                <a:solidFill>
                  <a:schemeClr val="tx1">
                    <a:lumMod val="75000"/>
                    <a:lumOff val="25000"/>
                  </a:schemeClr>
                </a:solidFill>
                <a:latin typeface="Oswald Regular" panose="020B0604020202020204" charset="0"/>
              </a:rPr>
              <a:t>a good idea to have Measurable Outcomes, but make sure they align with HUD outcome measures. </a:t>
            </a:r>
            <a:r>
              <a:rPr lang="en-US" sz="2000" dirty="0" smtClean="0">
                <a:solidFill>
                  <a:schemeClr val="tx1">
                    <a:lumMod val="75000"/>
                    <a:lumOff val="25000"/>
                  </a:schemeClr>
                </a:solidFill>
                <a:latin typeface="Oswald Regular" panose="020B0604020202020204" charset="0"/>
              </a:rPr>
              <a:t>Does the project have measurable outcomes? </a:t>
            </a:r>
            <a:endParaRPr lang="en-US" sz="2000" dirty="0">
              <a:solidFill>
                <a:schemeClr val="tx1">
                  <a:lumMod val="75000"/>
                  <a:lumOff val="25000"/>
                </a:schemeClr>
              </a:solidFill>
              <a:latin typeface="Oswald Regular" panose="020B0604020202020204" charset="0"/>
            </a:endParaRPr>
          </a:p>
          <a:p>
            <a:pPr marL="285750" indent="-285750">
              <a:buFont typeface="Arial" panose="020B0604020202020204" pitchFamily="34" charset="0"/>
              <a:buChar char="•"/>
            </a:pPr>
            <a:r>
              <a:rPr lang="en-US" sz="2000" dirty="0">
                <a:solidFill>
                  <a:schemeClr val="tx1">
                    <a:lumMod val="75000"/>
                    <a:lumOff val="25000"/>
                  </a:schemeClr>
                </a:solidFill>
                <a:latin typeface="Oswald Regular" panose="020B0604020202020204" charset="0"/>
              </a:rPr>
              <a:t>Accessibility – are your services and facilities accessible to anyone who qualifies? </a:t>
            </a:r>
            <a:r>
              <a:rPr lang="en-US" sz="2000" dirty="0" smtClean="0">
                <a:solidFill>
                  <a:schemeClr val="tx1">
                    <a:lumMod val="75000"/>
                    <a:lumOff val="25000"/>
                  </a:schemeClr>
                </a:solidFill>
                <a:latin typeface="Oswald Regular" panose="020B0604020202020204" charset="0"/>
              </a:rPr>
              <a:t>How does this expand accessibility for our community? </a:t>
            </a:r>
            <a:endParaRPr lang="en-US" sz="2000" dirty="0">
              <a:solidFill>
                <a:schemeClr val="tx1">
                  <a:lumMod val="75000"/>
                  <a:lumOff val="25000"/>
                </a:schemeClr>
              </a:solidFill>
              <a:latin typeface="Oswald Regular" panose="020B0604020202020204" charset="0"/>
            </a:endParaRPr>
          </a:p>
          <a:p>
            <a:pPr marL="285750" indent="-285750">
              <a:buFont typeface="Arial" panose="020B0604020202020204" pitchFamily="34" charset="0"/>
              <a:buChar char="•"/>
            </a:pPr>
            <a:r>
              <a:rPr lang="en-US" sz="2000" dirty="0">
                <a:solidFill>
                  <a:schemeClr val="tx1">
                    <a:lumMod val="75000"/>
                    <a:lumOff val="25000"/>
                  </a:schemeClr>
                </a:solidFill>
                <a:latin typeface="Oswald Regular" panose="020B0604020202020204" charset="0"/>
              </a:rPr>
              <a:t>Experience/Past Performance </a:t>
            </a:r>
            <a:r>
              <a:rPr lang="en-US" sz="2000" dirty="0" smtClean="0">
                <a:solidFill>
                  <a:schemeClr val="tx1">
                    <a:lumMod val="75000"/>
                    <a:lumOff val="25000"/>
                  </a:schemeClr>
                </a:solidFill>
                <a:latin typeface="Oswald Regular" panose="020B0604020202020204" charset="0"/>
              </a:rPr>
              <a:t>– The </a:t>
            </a:r>
            <a:r>
              <a:rPr lang="en-US" sz="2000" dirty="0">
                <a:solidFill>
                  <a:schemeClr val="tx1">
                    <a:lumMod val="75000"/>
                    <a:lumOff val="25000"/>
                  </a:schemeClr>
                </a:solidFill>
                <a:latin typeface="Oswald Regular" panose="020B0604020202020204" charset="0"/>
              </a:rPr>
              <a:t>ability to handle different funding streams is </a:t>
            </a:r>
            <a:r>
              <a:rPr lang="en-US" sz="2000" dirty="0" smtClean="0">
                <a:solidFill>
                  <a:schemeClr val="tx1">
                    <a:lumMod val="75000"/>
                    <a:lumOff val="25000"/>
                  </a:schemeClr>
                </a:solidFill>
                <a:latin typeface="Oswald Regular" panose="020B0604020202020204" charset="0"/>
              </a:rPr>
              <a:t>important</a:t>
            </a:r>
            <a:r>
              <a:rPr lang="en-US" sz="2000" dirty="0">
                <a:solidFill>
                  <a:schemeClr val="tx1">
                    <a:lumMod val="75000"/>
                    <a:lumOff val="25000"/>
                  </a:schemeClr>
                </a:solidFill>
                <a:latin typeface="Oswald Regular" panose="020B0604020202020204" charset="0"/>
              </a:rPr>
              <a:t> </a:t>
            </a:r>
            <a:r>
              <a:rPr lang="en-US" sz="2000" dirty="0" smtClean="0">
                <a:solidFill>
                  <a:schemeClr val="tx1">
                    <a:lumMod val="75000"/>
                    <a:lumOff val="25000"/>
                  </a:schemeClr>
                </a:solidFill>
                <a:latin typeface="Oswald Regular" panose="020B0604020202020204" charset="0"/>
              </a:rPr>
              <a:t>as well as meet HUD and City guidance. How has the organization performed in the past? Were they timely? Were there any unresolved issues? What is the experience of the project manager? </a:t>
            </a:r>
            <a:endParaRPr lang="en-US" sz="2000" dirty="0">
              <a:solidFill>
                <a:schemeClr val="tx1">
                  <a:lumMod val="75000"/>
                  <a:lumOff val="25000"/>
                </a:schemeClr>
              </a:solidFill>
              <a:latin typeface="Oswald Regular" panose="020B0604020202020204" charset="0"/>
            </a:endParaRPr>
          </a:p>
          <a:p>
            <a:pPr marL="285750" indent="-285750">
              <a:buFont typeface="Arial" panose="020B0604020202020204" pitchFamily="34" charset="0"/>
              <a:buChar char="•"/>
            </a:pPr>
            <a:r>
              <a:rPr lang="en-US" sz="2000" dirty="0" smtClean="0">
                <a:solidFill>
                  <a:schemeClr val="tx1">
                    <a:lumMod val="75000"/>
                    <a:lumOff val="25000"/>
                  </a:schemeClr>
                </a:solidFill>
                <a:latin typeface="Oswald Regular" panose="020B0604020202020204" charset="0"/>
              </a:rPr>
              <a:t>Is this project financially sustainable and feasible? </a:t>
            </a:r>
            <a:endParaRPr lang="en-US" sz="2000" dirty="0">
              <a:solidFill>
                <a:schemeClr val="tx1">
                  <a:lumMod val="75000"/>
                  <a:lumOff val="25000"/>
                </a:schemeClr>
              </a:solidFill>
              <a:latin typeface="Oswald Regular" panose="020B0604020202020204" charset="0"/>
            </a:endParaRPr>
          </a:p>
          <a:p>
            <a:pPr marL="285750" indent="-285750">
              <a:buFont typeface="Arial" panose="020B0604020202020204" pitchFamily="34" charset="0"/>
              <a:buChar char="•"/>
            </a:pPr>
            <a:r>
              <a:rPr lang="en-US" sz="2000" dirty="0" smtClean="0">
                <a:solidFill>
                  <a:schemeClr val="tx1">
                    <a:lumMod val="75000"/>
                    <a:lumOff val="25000"/>
                  </a:schemeClr>
                </a:solidFill>
                <a:latin typeface="Oswald Regular" panose="020B0604020202020204" charset="0"/>
              </a:rPr>
              <a:t>And lastly, is the project eligible and/or are the costs associated with the project eligible?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4caf3e4182_1_892: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4caf3e4182_1_892: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On behalf of the Community Development Division, I want to thank you for taking the time to view this presentation. If you have any questions please feel free to contact any of our team members.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4caf3e4182_1_1070: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4caf3e4182_1_1070: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4caf3e4182_1_97: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4caf3e4182_1_97: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For today’s presentation we will start out with a brief overview of the Public Facilities and Infrastructure</a:t>
            </a:r>
            <a:r>
              <a:rPr lang="en-US" baseline="0" dirty="0" smtClean="0"/>
              <a:t> grant opportunity and overview of the Community Development Block Grant program. We will then provide information on the City of Colorado Springs priorities for the currently available grant funding, and speak about the elements to determine if a submitted project is eligible.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From there we will discuss how an applicant can determine of which national objective their project may fall within, and provide information on the process of determining the type and need for an environmental review. After, we will provide information on adherence to federal regulation and guidance for financial management control, </a:t>
            </a:r>
            <a:r>
              <a:rPr lang="en-US" baseline="0" dirty="0" smtClean="0"/>
              <a:t>construction </a:t>
            </a:r>
            <a:r>
              <a:rPr lang="en-US" baseline="0" dirty="0" smtClean="0"/>
              <a:t>regulations required to awarded applicants, and move on to information about reporting and record keeping requirements.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We will then end with information on what to consider before submitting an application, application information and requirements, and grant review details. So let’s get started!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c28c5f61_0_38: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3c28c5f61_0_38: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a:t>
            </a:r>
            <a:r>
              <a:rPr lang="en-US" baseline="0" dirty="0" smtClean="0"/>
              <a:t> Community Development Division is </a:t>
            </a:r>
            <a:r>
              <a:rPr lang="en-US" baseline="0" dirty="0" smtClean="0"/>
              <a:t>pleased </a:t>
            </a:r>
            <a:r>
              <a:rPr lang="en-US" baseline="0" dirty="0" smtClean="0"/>
              <a:t>to announce the start of the application period for CDBG Public Facilities and Infrastructure proposals </a:t>
            </a:r>
            <a:r>
              <a:rPr lang="en-US" baseline="0" dirty="0" smtClean="0"/>
              <a:t>for </a:t>
            </a:r>
            <a:r>
              <a:rPr lang="en-US" baseline="0" dirty="0" smtClean="0"/>
              <a:t>the 2020-2021 program year. </a:t>
            </a:r>
          </a:p>
          <a:p>
            <a:pPr marL="0" lvl="0" indent="0" algn="l" rtl="0">
              <a:spcBef>
                <a:spcPts val="0"/>
              </a:spcBef>
              <a:spcAft>
                <a:spcPts val="0"/>
              </a:spcAft>
              <a:buNone/>
            </a:pPr>
            <a:r>
              <a:rPr lang="en-US" baseline="0" dirty="0" smtClean="0"/>
              <a:t>For this funding cycle the City has made $1 million dollars available to be awarded in our community for eligible projects, with a minimum project ask of $250,000. Along with this presentation for additional details on the funding availability please visit our website link (www.coloradosprings.gov/community-development) for details.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3c28c5f61_0_66: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3c28c5f61_0_66:notes"/>
          <p:cNvSpPr txBox="1">
            <a:spLocks noGrp="1"/>
          </p:cNvSpPr>
          <p:nvPr>
            <p:ph type="body" idx="1"/>
          </p:nvPr>
        </p:nvSpPr>
        <p:spPr>
          <a:xfrm>
            <a:off x="2010400" y="5371925"/>
            <a:ext cx="16083300" cy="5089200"/>
          </a:xfrm>
          <a:prstGeom prst="rect">
            <a:avLst/>
          </a:prstGeom>
        </p:spPr>
        <p:txBody>
          <a:bodyPr spcFirstLastPara="1" wrap="square" lIns="91425" tIns="91425" rIns="91425" bIns="91425" anchor="t" anchorCtr="0">
            <a:noAutofit/>
          </a:bodyPr>
          <a:lstStyle/>
          <a:p>
            <a:pPr marL="158750" indent="0">
              <a:buNone/>
            </a:pPr>
            <a:r>
              <a:rPr lang="en-US" sz="2800" dirty="0">
                <a:latin typeface="Gill Sans MT" panose="020B0502020104020203" pitchFamily="34" charset="0"/>
                <a:ea typeface="Cambria Math" panose="02040503050406030204" pitchFamily="18" charset="0"/>
              </a:rPr>
              <a:t>The Community Development Block Grant Program (CDBG) was authorized under Title I of the Housing and Community Development Act of 1974. The focus of the program is to help develop viable urban communities, provide decent and suitable housing, and to expand economic opportunities to principally low-and moderate-income communities.	</a:t>
            </a:r>
          </a:p>
          <a:p>
            <a:endParaRPr lang="en-US" sz="2800" dirty="0">
              <a:latin typeface="Gill Sans MT" panose="020B0502020104020203" pitchFamily="34" charset="0"/>
              <a:ea typeface="Cambria Math" panose="02040503050406030204" pitchFamily="18" charset="0"/>
            </a:endParaRPr>
          </a:p>
          <a:p>
            <a:r>
              <a:rPr lang="en-US" sz="2800" dirty="0">
                <a:latin typeface="Gill Sans MT" panose="020B0502020104020203" pitchFamily="34" charset="0"/>
                <a:ea typeface="Cambria Math" panose="02040503050406030204" pitchFamily="18" charset="0"/>
              </a:rPr>
              <a:t>The Community Development Division manages the City of Colorado Springs entitlement funds from the U.S. Department of </a:t>
            </a:r>
            <a:r>
              <a:rPr lang="en-US" sz="2800" dirty="0" smtClean="0">
                <a:latin typeface="Gill Sans MT" panose="020B0502020104020203" pitchFamily="34" charset="0"/>
                <a:ea typeface="Cambria Math" panose="02040503050406030204" pitchFamily="18" charset="0"/>
              </a:rPr>
              <a:t>Housing </a:t>
            </a:r>
            <a:r>
              <a:rPr lang="en-US" sz="2800" dirty="0">
                <a:latin typeface="Gill Sans MT" panose="020B0502020104020203" pitchFamily="34" charset="0"/>
                <a:ea typeface="Cambria Math" panose="02040503050406030204" pitchFamily="18" charset="0"/>
              </a:rPr>
              <a:t>and Urban Development. Our mission is to create strong, sustainable, inclusive communities and quality affordable homes for all people in Colorado Springs. To accomplish this, we manage multiple programs under CDBG: Public Services, Public Facilities and Infrastructure, Affordable Housing, and Economic Development. This application window is specifically for Public </a:t>
            </a:r>
            <a:r>
              <a:rPr lang="en-US" sz="2800" dirty="0" smtClean="0">
                <a:latin typeface="Gill Sans MT" panose="020B0502020104020203" pitchFamily="34" charset="0"/>
                <a:ea typeface="Cambria Math" panose="02040503050406030204" pitchFamily="18" charset="0"/>
              </a:rPr>
              <a:t>Facilities and Infrastructure.</a:t>
            </a:r>
            <a:endParaRPr lang="en-US" sz="2800" dirty="0">
              <a:latin typeface="Gill Sans MT" panose="020B0502020104020203" pitchFamily="34" charset="0"/>
              <a:ea typeface="Cambria Math" panose="020405030504060302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pPr marL="158750" indent="0">
              <a:buNone/>
            </a:pPr>
            <a:r>
              <a:rPr lang="en-US" sz="1800" dirty="0" smtClean="0"/>
              <a:t>For</a:t>
            </a:r>
            <a:r>
              <a:rPr lang="en-US" sz="1800" baseline="0" dirty="0" smtClean="0"/>
              <a:t> each grant cycle the City outlines the funding priorities for awarding to ensure funds are impactful and effective within our community. For the current CDBG Public Facilities and Infrastructure grant funding the City has outlined the following priorities: </a:t>
            </a:r>
          </a:p>
          <a:p>
            <a:pPr marL="158750" indent="0">
              <a:buNone/>
            </a:pPr>
            <a:endParaRPr lang="en-US" sz="1800" baseline="0" dirty="0" smtClean="0"/>
          </a:p>
          <a:p>
            <a:pPr marL="158750" indent="0">
              <a:buNone/>
            </a:pPr>
            <a:r>
              <a:rPr lang="en-US" sz="1800" baseline="0" dirty="0" smtClean="0"/>
              <a:t>The first priority are those projects that expand access for people with disabilities. These will be projects that expand or create opportunities for increased accessibility, and can include but are not limited to: </a:t>
            </a:r>
          </a:p>
          <a:p>
            <a:pPr marL="457200" indent="-298450">
              <a:buFontTx/>
              <a:buChar char="-"/>
            </a:pPr>
            <a:r>
              <a:rPr lang="en-US" sz="1800" baseline="0" dirty="0" smtClean="0"/>
              <a:t>Curb improvements, trails, and ADA compliant sidewalks</a:t>
            </a:r>
          </a:p>
          <a:p>
            <a:pPr marL="457200" indent="-298450">
              <a:buFontTx/>
              <a:buChar char="-"/>
            </a:pPr>
            <a:r>
              <a:rPr lang="en-US" sz="1800" baseline="0" dirty="0" smtClean="0"/>
              <a:t> Improvements to facilities to assist in meeting ADA standards </a:t>
            </a:r>
          </a:p>
          <a:p>
            <a:pPr marL="457200" indent="-298450">
              <a:buFontTx/>
              <a:buChar char="-"/>
            </a:pPr>
            <a:r>
              <a:rPr lang="en-US" sz="1800" dirty="0" smtClean="0"/>
              <a:t>And </a:t>
            </a:r>
            <a:r>
              <a:rPr lang="en-US" sz="1800" dirty="0"/>
              <a:t>t</a:t>
            </a:r>
            <a:r>
              <a:rPr lang="en-US" sz="1800" dirty="0" smtClean="0"/>
              <a:t>ransit infrastructure</a:t>
            </a:r>
            <a:r>
              <a:rPr lang="en-US" sz="1800" baseline="0" dirty="0" smtClean="0"/>
              <a:t> such as stops, signage, right-of-way improvements, and furnishings</a:t>
            </a:r>
            <a:r>
              <a:rPr lang="en-US" sz="1800" dirty="0" smtClean="0"/>
              <a:t> </a:t>
            </a:r>
          </a:p>
          <a:p>
            <a:pPr marL="158750" indent="0">
              <a:buNone/>
            </a:pPr>
            <a:endParaRPr lang="en-US" sz="1800" baseline="0" dirty="0"/>
          </a:p>
          <a:p>
            <a:pPr marL="158750" indent="0">
              <a:buNone/>
            </a:pPr>
            <a:r>
              <a:rPr lang="en-US" sz="1800" dirty="0" smtClean="0"/>
              <a:t>The second priority are those projects identified in City or partnering organizations’ plans. This priority aims to utilize grant funds to support plans that have already undergone a robust public process, and serve our most vulnerable communities. Examples of these types of plans include: </a:t>
            </a:r>
          </a:p>
          <a:p>
            <a:pPr>
              <a:buFontTx/>
              <a:buChar char="-"/>
            </a:pPr>
            <a:r>
              <a:rPr lang="en-US" sz="1800" baseline="0" dirty="0" err="1" smtClean="0"/>
              <a:t>PlanCOS</a:t>
            </a:r>
            <a:endParaRPr lang="en-US" sz="1800" baseline="0" dirty="0" smtClean="0"/>
          </a:p>
          <a:p>
            <a:pPr>
              <a:buFontTx/>
              <a:buChar char="-"/>
            </a:pPr>
            <a:r>
              <a:rPr lang="en-US" sz="1800" dirty="0" err="1" smtClean="0"/>
              <a:t>HomeCOS</a:t>
            </a:r>
            <a:endParaRPr lang="en-US" sz="1800" dirty="0" smtClean="0"/>
          </a:p>
          <a:p>
            <a:pPr>
              <a:buFontTx/>
              <a:buChar char="-"/>
            </a:pPr>
            <a:r>
              <a:rPr lang="en-US" sz="1800" baseline="0" dirty="0" smtClean="0"/>
              <a:t>The Mill Street Neighborhood Plan</a:t>
            </a:r>
          </a:p>
          <a:p>
            <a:pPr>
              <a:buFontTx/>
              <a:buChar char="-"/>
            </a:pPr>
            <a:r>
              <a:rPr lang="en-US" sz="1800" dirty="0" smtClean="0"/>
              <a:t>Age Friendly Colorado Springs</a:t>
            </a:r>
          </a:p>
          <a:p>
            <a:pPr>
              <a:buFontTx/>
              <a:buChar char="-"/>
            </a:pPr>
            <a:r>
              <a:rPr lang="en-US" sz="1800" baseline="0" dirty="0" smtClean="0"/>
              <a:t>And the Academy</a:t>
            </a:r>
            <a:r>
              <a:rPr lang="en-US" sz="1800" dirty="0" smtClean="0"/>
              <a:t> Boulevard Corridor: Great Streets Plan </a:t>
            </a:r>
          </a:p>
          <a:p>
            <a:pPr marL="158750" indent="0">
              <a:buNone/>
            </a:pPr>
            <a:endParaRPr lang="en-US" sz="1800" baseline="0" dirty="0"/>
          </a:p>
          <a:p>
            <a:pPr marL="158750" indent="0">
              <a:buNone/>
            </a:pPr>
            <a:r>
              <a:rPr lang="en-US" sz="1800" dirty="0" smtClean="0"/>
              <a:t>Both of these priorities are meant to reach as many citizens within our community, particularly those within vulnerable communities, and to help bolster projects that our citizens have vetted and advocated for. </a:t>
            </a:r>
            <a:endParaRPr lang="en-US" sz="1800" baseline="0" dirty="0" smtClean="0"/>
          </a:p>
          <a:p>
            <a:pPr marL="457200" indent="-298450">
              <a:buFontTx/>
              <a:buChar char="-"/>
            </a:pPr>
            <a:endParaRPr lang="en-US" sz="1800" dirty="0"/>
          </a:p>
        </p:txBody>
      </p:sp>
    </p:spTree>
    <p:extLst>
      <p:ext uri="{BB962C8B-B14F-4D97-AF65-F5344CB8AC3E}">
        <p14:creationId xmlns:p14="http://schemas.microsoft.com/office/powerpoint/2010/main" val="45451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4" name="Google Shape;324;g4caf3e4182_1_116:notes"/>
          <p:cNvSpPr txBox="1">
            <a:spLocks noGrp="1"/>
          </p:cNvSpPr>
          <p:nvPr>
            <p:ph type="body" idx="1"/>
          </p:nvPr>
        </p:nvSpPr>
        <p:spPr>
          <a:xfrm>
            <a:off x="1688183" y="381912"/>
            <a:ext cx="16083300" cy="89798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smtClean="0">
                <a:solidFill>
                  <a:schemeClr val="tx1">
                    <a:lumMod val="75000"/>
                    <a:lumOff val="25000"/>
                  </a:schemeClr>
                </a:solidFill>
                <a:latin typeface="Oswald Regular" panose="020B0604020202020204" charset="0"/>
              </a:rPr>
              <a:t>Now lets</a:t>
            </a:r>
            <a:r>
              <a:rPr lang="en-US" sz="2000" baseline="0" dirty="0" smtClean="0">
                <a:solidFill>
                  <a:schemeClr val="tx1">
                    <a:lumMod val="75000"/>
                    <a:lumOff val="25000"/>
                  </a:schemeClr>
                </a:solidFill>
                <a:latin typeface="Oswald Regular" panose="020B0604020202020204" charset="0"/>
              </a:rPr>
              <a:t> discuss some basic eligibility requirements and project information specific to the CDBG Public Facilities and Infrastructure grant program. </a:t>
            </a:r>
          </a:p>
          <a:p>
            <a:pPr marL="0" lvl="0" indent="0" algn="l" rtl="0">
              <a:spcBef>
                <a:spcPts val="0"/>
              </a:spcBef>
              <a:spcAft>
                <a:spcPts val="0"/>
              </a:spcAft>
              <a:buNone/>
            </a:pPr>
            <a:endParaRPr lang="en-US" sz="2000" baseline="0" dirty="0" smtClean="0">
              <a:solidFill>
                <a:schemeClr val="tx1">
                  <a:lumMod val="75000"/>
                  <a:lumOff val="25000"/>
                </a:schemeClr>
              </a:solidFill>
              <a:latin typeface="Oswald Regular" panose="020B0604020202020204" charset="0"/>
            </a:endParaRPr>
          </a:p>
          <a:p>
            <a:pPr marL="0" lvl="0" indent="0" algn="l" rtl="0">
              <a:spcBef>
                <a:spcPts val="0"/>
              </a:spcBef>
              <a:spcAft>
                <a:spcPts val="0"/>
              </a:spcAft>
              <a:buNone/>
            </a:pPr>
            <a:r>
              <a:rPr lang="en-US" sz="2000" baseline="0" dirty="0" smtClean="0">
                <a:solidFill>
                  <a:schemeClr val="tx1">
                    <a:lumMod val="75000"/>
                    <a:lumOff val="25000"/>
                  </a:schemeClr>
                </a:solidFill>
                <a:latin typeface="Oswald Regular" panose="020B0604020202020204" charset="0"/>
              </a:rPr>
              <a:t>Who is eligible to Apply? </a:t>
            </a:r>
          </a:p>
          <a:p>
            <a:pPr marL="0" lvl="0" indent="0" algn="l" rtl="0">
              <a:spcBef>
                <a:spcPts val="0"/>
              </a:spcBef>
              <a:spcAft>
                <a:spcPts val="0"/>
              </a:spcAft>
              <a:buNone/>
            </a:pPr>
            <a:r>
              <a:rPr lang="en-US" sz="2000" baseline="0" dirty="0" smtClean="0">
                <a:solidFill>
                  <a:schemeClr val="tx1">
                    <a:lumMod val="75000"/>
                    <a:lumOff val="25000"/>
                  </a:schemeClr>
                </a:solidFill>
                <a:latin typeface="Oswald Regular" panose="020B0604020202020204" charset="0"/>
              </a:rPr>
              <a:t>At this time Organizations whom qualify as either a: </a:t>
            </a:r>
          </a:p>
          <a:p>
            <a:pPr marL="342900" indent="-342900"/>
            <a:r>
              <a:rPr lang="en-US" sz="2000" baseline="0" dirty="0" smtClean="0">
                <a:solidFill>
                  <a:schemeClr val="tx1">
                    <a:lumMod val="75000"/>
                    <a:lumOff val="25000"/>
                  </a:schemeClr>
                </a:solidFill>
                <a:latin typeface="Oswald Regular" panose="020B0604020202020204" charset="0"/>
              </a:rPr>
              <a:t>Non profit 501 (c) 3 organizations</a:t>
            </a:r>
          </a:p>
          <a:p>
            <a:pPr marL="342900" indent="-342900"/>
            <a:r>
              <a:rPr lang="en-US" sz="2000" baseline="0" dirty="0" smtClean="0">
                <a:solidFill>
                  <a:schemeClr val="tx1">
                    <a:lumMod val="75000"/>
                    <a:lumOff val="25000"/>
                  </a:schemeClr>
                </a:solidFill>
                <a:latin typeface="Oswald Regular" panose="020B0604020202020204" charset="0"/>
              </a:rPr>
              <a:t>Faith based agency and/or-</a:t>
            </a:r>
          </a:p>
          <a:p>
            <a:pPr marL="342900" indent="-342900"/>
            <a:r>
              <a:rPr lang="en-US" sz="2000" baseline="0" dirty="0" smtClean="0">
                <a:solidFill>
                  <a:schemeClr val="tx1">
                    <a:lumMod val="75000"/>
                    <a:lumOff val="25000"/>
                  </a:schemeClr>
                </a:solidFill>
                <a:latin typeface="Oswald Regular" panose="020B0604020202020204" charset="0"/>
              </a:rPr>
              <a:t>Public Agency are eligible to apply for these grant funds. </a:t>
            </a:r>
          </a:p>
          <a:p>
            <a:pPr marL="171450" lvl="0" indent="-171450" algn="l" rtl="0">
              <a:spcBef>
                <a:spcPts val="0"/>
              </a:spcBef>
              <a:spcAft>
                <a:spcPts val="0"/>
              </a:spcAft>
              <a:buFont typeface="Arial" panose="020B0604020202020204" pitchFamily="34" charset="0"/>
              <a:buChar char="•"/>
            </a:pPr>
            <a:endParaRPr lang="en-US" sz="2000" baseline="0" dirty="0" smtClean="0">
              <a:solidFill>
                <a:schemeClr val="tx1">
                  <a:lumMod val="75000"/>
                  <a:lumOff val="25000"/>
                </a:schemeClr>
              </a:solidFill>
              <a:latin typeface="Oswald Regular" panose="020B0604020202020204" charset="0"/>
            </a:endParaRPr>
          </a:p>
          <a:p>
            <a:pPr marL="0" lvl="0" indent="0" algn="l" rtl="0">
              <a:spcBef>
                <a:spcPts val="0"/>
              </a:spcBef>
              <a:spcAft>
                <a:spcPts val="0"/>
              </a:spcAft>
              <a:buFont typeface="Arial" panose="020B0604020202020204" pitchFamily="34" charset="0"/>
              <a:buNone/>
            </a:pPr>
            <a:r>
              <a:rPr lang="en-US" sz="2000" baseline="0" dirty="0" smtClean="0">
                <a:solidFill>
                  <a:schemeClr val="tx1">
                    <a:lumMod val="75000"/>
                    <a:lumOff val="25000"/>
                  </a:schemeClr>
                </a:solidFill>
                <a:latin typeface="Oswald Regular" panose="020B0604020202020204" charset="0"/>
              </a:rPr>
              <a:t>Now you may ask what is considered a public facility/Infrastructure?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2000" dirty="0" smtClean="0">
                <a:solidFill>
                  <a:schemeClr val="tx1">
                    <a:lumMod val="75000"/>
                    <a:lumOff val="25000"/>
                  </a:schemeClr>
                </a:solidFill>
                <a:latin typeface="Oswald Regular" panose="020B0604020202020204" charset="0"/>
              </a:rPr>
              <a:t>All Facilities and infrastructure that are publicly owned or owned by a non profit. Regardless of ownership regulations stipulate that the facility must be open to the public during normal working hours.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2000" dirty="0" smtClean="0">
              <a:solidFill>
                <a:schemeClr val="tx1">
                  <a:lumMod val="75000"/>
                  <a:lumOff val="25000"/>
                </a:schemeClr>
              </a:solidFill>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2000" dirty="0" smtClean="0">
                <a:solidFill>
                  <a:schemeClr val="tx1">
                    <a:lumMod val="75000"/>
                    <a:lumOff val="25000"/>
                  </a:schemeClr>
                </a:solidFill>
                <a:latin typeface="Oswald Regular" panose="020B0604020202020204" charset="0"/>
              </a:rPr>
              <a:t>In</a:t>
            </a:r>
            <a:r>
              <a:rPr lang="en-US" sz="2000" baseline="0" dirty="0" smtClean="0">
                <a:solidFill>
                  <a:schemeClr val="tx1">
                    <a:lumMod val="75000"/>
                    <a:lumOff val="25000"/>
                  </a:schemeClr>
                </a:solidFill>
                <a:latin typeface="Oswald Regular" panose="020B0604020202020204" charset="0"/>
              </a:rPr>
              <a:t> addition to those requirements projects </a:t>
            </a:r>
            <a:r>
              <a:rPr lang="en-US" sz="2000" baseline="0" dirty="0" smtClean="0">
                <a:solidFill>
                  <a:schemeClr val="tx1">
                    <a:lumMod val="75000"/>
                    <a:lumOff val="25000"/>
                  </a:schemeClr>
                </a:solidFill>
                <a:latin typeface="Oswald Regular" panose="020B0604020202020204" charset="0"/>
              </a:rPr>
              <a:t>must also </a:t>
            </a:r>
            <a:r>
              <a:rPr lang="en-US" sz="2000" baseline="0" dirty="0" smtClean="0">
                <a:solidFill>
                  <a:schemeClr val="tx1">
                    <a:lumMod val="75000"/>
                    <a:lumOff val="25000"/>
                  </a:schemeClr>
                </a:solidFill>
                <a:latin typeface="Oswald Regular" panose="020B0604020202020204" charset="0"/>
              </a:rPr>
              <a:t>be: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sz="2000" baseline="0" dirty="0" smtClean="0">
              <a:solidFill>
                <a:schemeClr val="tx1">
                  <a:lumMod val="75000"/>
                  <a:lumOff val="25000"/>
                </a:schemeClr>
              </a:solidFill>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2000" baseline="0" dirty="0" smtClean="0">
                <a:solidFill>
                  <a:schemeClr val="tx1">
                    <a:lumMod val="75000"/>
                    <a:lumOff val="25000"/>
                  </a:schemeClr>
                </a:solidFill>
                <a:latin typeface="Oswald Regular" panose="020B0604020202020204" charset="0"/>
              </a:rPr>
              <a:t>Located within Colorado Springs city </a:t>
            </a:r>
            <a:r>
              <a:rPr lang="en-US" sz="2000" baseline="0" dirty="0" smtClean="0">
                <a:solidFill>
                  <a:schemeClr val="tx1">
                    <a:lumMod val="75000"/>
                    <a:lumOff val="25000"/>
                  </a:schemeClr>
                </a:solidFill>
                <a:latin typeface="Oswald Regular" panose="020B0604020202020204" charset="0"/>
              </a:rPr>
              <a:t>limits, of which 51 </a:t>
            </a:r>
            <a:r>
              <a:rPr lang="en-US" sz="2000" baseline="0" dirty="0" smtClean="0">
                <a:solidFill>
                  <a:schemeClr val="tx1">
                    <a:lumMod val="75000"/>
                    <a:lumOff val="25000"/>
                  </a:schemeClr>
                </a:solidFill>
                <a:latin typeface="Oswald Regular" panose="020B0604020202020204" charset="0"/>
              </a:rPr>
              <a:t>% of those served must be </a:t>
            </a:r>
            <a:r>
              <a:rPr lang="en-US" sz="2000" baseline="0" dirty="0" smtClean="0">
                <a:solidFill>
                  <a:schemeClr val="tx1">
                    <a:lumMod val="75000"/>
                    <a:lumOff val="25000"/>
                  </a:schemeClr>
                </a:solidFill>
                <a:latin typeface="Oswald Regular" panose="020B0604020202020204" charset="0"/>
              </a:rPr>
              <a:t>in a low </a:t>
            </a:r>
            <a:r>
              <a:rPr lang="en-US" sz="2000" baseline="0" dirty="0" smtClean="0">
                <a:solidFill>
                  <a:schemeClr val="tx1">
                    <a:lumMod val="75000"/>
                    <a:lumOff val="25000"/>
                  </a:schemeClr>
                </a:solidFill>
                <a:latin typeface="Oswald Regular" panose="020B0604020202020204" charset="0"/>
              </a:rPr>
              <a:t>income </a:t>
            </a:r>
            <a:r>
              <a:rPr lang="en-US" sz="2000" baseline="0" dirty="0" smtClean="0">
                <a:solidFill>
                  <a:schemeClr val="tx1">
                    <a:lumMod val="75000"/>
                    <a:lumOff val="25000"/>
                  </a:schemeClr>
                </a:solidFill>
                <a:latin typeface="Oswald Regular" panose="020B0604020202020204" charset="0"/>
              </a:rPr>
              <a:t>community </a:t>
            </a:r>
            <a:r>
              <a:rPr lang="en-US" sz="2000" baseline="0" dirty="0" smtClean="0">
                <a:solidFill>
                  <a:schemeClr val="tx1">
                    <a:lumMod val="75000"/>
                    <a:lumOff val="25000"/>
                  </a:schemeClr>
                </a:solidFill>
                <a:latin typeface="Oswald Regular" panose="020B0604020202020204" charset="0"/>
              </a:rPr>
              <a:t>and be located within a majority low-moderate income census tract, and serve population presumed to be low income such as: </a:t>
            </a:r>
          </a:p>
          <a:p>
            <a:pPr marL="285750" indent="-285750"/>
            <a:r>
              <a:rPr lang="en-US" sz="2000" dirty="0" smtClean="0">
                <a:solidFill>
                  <a:schemeClr val="tx1">
                    <a:lumMod val="75000"/>
                    <a:lumOff val="25000"/>
                  </a:schemeClr>
                </a:solidFill>
                <a:latin typeface="Oswald Regular" panose="020B0604020202020204" charset="0"/>
              </a:rPr>
              <a:t>People experiencing homelessness</a:t>
            </a:r>
          </a:p>
          <a:p>
            <a:pPr marL="285750" indent="-285750"/>
            <a:r>
              <a:rPr lang="en-US" sz="2000" dirty="0" smtClean="0">
                <a:solidFill>
                  <a:schemeClr val="tx1">
                    <a:lumMod val="75000"/>
                    <a:lumOff val="25000"/>
                  </a:schemeClr>
                </a:solidFill>
                <a:latin typeface="Oswald Regular" panose="020B0604020202020204" charset="0"/>
              </a:rPr>
              <a:t>Victims of domestic violence</a:t>
            </a:r>
          </a:p>
          <a:p>
            <a:pPr marL="285750" indent="-285750"/>
            <a:r>
              <a:rPr lang="en-US" sz="2000" dirty="0" smtClean="0">
                <a:solidFill>
                  <a:schemeClr val="tx1">
                    <a:lumMod val="75000"/>
                    <a:lumOff val="25000"/>
                  </a:schemeClr>
                </a:solidFill>
                <a:latin typeface="Oswald Regular" panose="020B0604020202020204" charset="0"/>
              </a:rPr>
              <a:t>Seniors</a:t>
            </a:r>
          </a:p>
          <a:p>
            <a:pPr marL="285750" indent="-285750"/>
            <a:r>
              <a:rPr lang="en-US" sz="2000" dirty="0" smtClean="0">
                <a:solidFill>
                  <a:schemeClr val="tx1">
                    <a:lumMod val="75000"/>
                    <a:lumOff val="25000"/>
                  </a:schemeClr>
                </a:solidFill>
                <a:latin typeface="Oswald Regular" panose="020B0604020202020204" charset="0"/>
              </a:rPr>
              <a:t>Migrant workers</a:t>
            </a:r>
          </a:p>
          <a:p>
            <a:pPr marL="285750" indent="-285750"/>
            <a:r>
              <a:rPr lang="en-US" sz="2000" dirty="0" smtClean="0">
                <a:solidFill>
                  <a:schemeClr val="tx1">
                    <a:lumMod val="75000"/>
                    <a:lumOff val="25000"/>
                  </a:schemeClr>
                </a:solidFill>
                <a:latin typeface="Oswald Regular" panose="020B0604020202020204" charset="0"/>
              </a:rPr>
              <a:t>Refugees </a:t>
            </a:r>
            <a:r>
              <a:rPr lang="en-US" sz="2000" dirty="0" smtClean="0">
                <a:solidFill>
                  <a:schemeClr val="tx1">
                    <a:lumMod val="75000"/>
                    <a:lumOff val="25000"/>
                  </a:schemeClr>
                </a:solidFill>
                <a:latin typeface="Oswald Regular" panose="020B0604020202020204" charset="0"/>
              </a:rPr>
              <a:t>and</a:t>
            </a:r>
          </a:p>
          <a:p>
            <a:pPr marL="285750" indent="-285750"/>
            <a:r>
              <a:rPr lang="en-US" sz="2000" dirty="0" smtClean="0">
                <a:solidFill>
                  <a:schemeClr val="tx1">
                    <a:lumMod val="75000"/>
                    <a:lumOff val="25000"/>
                  </a:schemeClr>
                </a:solidFill>
                <a:latin typeface="Oswald Regular" panose="020B0604020202020204" charset="0"/>
              </a:rPr>
              <a:t>Disabled adults </a:t>
            </a:r>
          </a:p>
          <a:p>
            <a:pPr marL="0" indent="0">
              <a:buNone/>
            </a:pPr>
            <a:endParaRPr lang="en-US" sz="2000" dirty="0">
              <a:solidFill>
                <a:schemeClr val="tx1">
                  <a:lumMod val="75000"/>
                  <a:lumOff val="25000"/>
                </a:schemeClr>
              </a:solidFill>
              <a:latin typeface="Oswald Regular" panose="020B0604020202020204" charset="0"/>
            </a:endParaRPr>
          </a:p>
          <a:p>
            <a:pPr marL="0" indent="0">
              <a:buNone/>
            </a:pPr>
            <a:r>
              <a:rPr lang="en-US" sz="2000" dirty="0" smtClean="0">
                <a:solidFill>
                  <a:schemeClr val="tx1">
                    <a:lumMod val="75000"/>
                    <a:lumOff val="25000"/>
                  </a:schemeClr>
                </a:solidFill>
                <a:latin typeface="Oswald Regular" panose="020B0604020202020204" charset="0"/>
              </a:rPr>
              <a:t>Now what types of projects could be eligible for this funding? Some of the eligible projects could include: </a:t>
            </a:r>
          </a:p>
          <a:p>
            <a:pPr marL="285750" indent="-285750"/>
            <a:endParaRPr lang="en-US" sz="2000" dirty="0" smtClean="0">
              <a:solidFill>
                <a:schemeClr val="tx1">
                  <a:lumMod val="75000"/>
                  <a:lumOff val="25000"/>
                </a:schemeClr>
              </a:solidFill>
              <a:latin typeface="Oswald Regular" panose="020B0604020202020204" charset="0"/>
            </a:endParaRPr>
          </a:p>
          <a:p>
            <a:pPr marL="285750" indent="-285750"/>
            <a:r>
              <a:rPr lang="en-US" sz="2000" dirty="0">
                <a:solidFill>
                  <a:schemeClr val="tx1">
                    <a:lumMod val="65000"/>
                    <a:lumOff val="35000"/>
                  </a:schemeClr>
                </a:solidFill>
                <a:latin typeface="Oswald Regular" panose="020B0604020202020204" charset="0"/>
              </a:rPr>
              <a:t>Broadband </a:t>
            </a:r>
            <a:r>
              <a:rPr lang="en-US" sz="2000" dirty="0" smtClean="0">
                <a:solidFill>
                  <a:schemeClr val="tx1">
                    <a:lumMod val="65000"/>
                    <a:lumOff val="35000"/>
                  </a:schemeClr>
                </a:solidFill>
                <a:latin typeface="Oswald Regular" panose="020B0604020202020204" charset="0"/>
              </a:rPr>
              <a:t>access</a:t>
            </a:r>
            <a:endParaRPr lang="en-US" sz="2000" b="1" dirty="0">
              <a:solidFill>
                <a:schemeClr val="tx1">
                  <a:lumMod val="65000"/>
                  <a:lumOff val="35000"/>
                </a:schemeClr>
              </a:solidFill>
              <a:latin typeface="Oswald Regular" panose="020B0604020202020204" charset="0"/>
            </a:endParaRPr>
          </a:p>
          <a:p>
            <a:pPr marL="285750" indent="-285750"/>
            <a:r>
              <a:rPr lang="en-US" sz="2000" dirty="0">
                <a:solidFill>
                  <a:schemeClr val="tx1">
                    <a:lumMod val="65000"/>
                    <a:lumOff val="35000"/>
                  </a:schemeClr>
                </a:solidFill>
                <a:latin typeface="Oswald Regular" panose="020B0604020202020204" charset="0"/>
              </a:rPr>
              <a:t>Infrastructure improvements (construction or installation) including, but not limited to streets, curbs, and water and sewer </a:t>
            </a:r>
            <a:r>
              <a:rPr lang="en-US" sz="2000" dirty="0" smtClean="0">
                <a:solidFill>
                  <a:schemeClr val="tx1">
                    <a:lumMod val="65000"/>
                    <a:lumOff val="35000"/>
                  </a:schemeClr>
                </a:solidFill>
                <a:latin typeface="Oswald Regular" panose="020B0604020202020204" charset="0"/>
              </a:rPr>
              <a:t>lines</a:t>
            </a:r>
          </a:p>
          <a:p>
            <a:pPr marL="285750" indent="-285750"/>
            <a:r>
              <a:rPr lang="en-US" sz="2000" dirty="0" smtClean="0">
                <a:solidFill>
                  <a:schemeClr val="tx1">
                    <a:lumMod val="65000"/>
                    <a:lumOff val="35000"/>
                  </a:schemeClr>
                </a:solidFill>
                <a:latin typeface="Oswald Regular" panose="020B0604020202020204" charset="0"/>
              </a:rPr>
              <a:t>Neighborhood </a:t>
            </a:r>
            <a:r>
              <a:rPr lang="en-US" sz="2000" dirty="0">
                <a:solidFill>
                  <a:schemeClr val="tx1">
                    <a:lumMod val="65000"/>
                    <a:lumOff val="35000"/>
                  </a:schemeClr>
                </a:solidFill>
                <a:latin typeface="Oswald Regular" panose="020B0604020202020204" charset="0"/>
              </a:rPr>
              <a:t>facilities including, but not limited to public schools, trails, libraries, recreational facilities, parks, </a:t>
            </a:r>
            <a:r>
              <a:rPr lang="en-US" sz="2000" dirty="0" smtClean="0">
                <a:solidFill>
                  <a:schemeClr val="tx1">
                    <a:lumMod val="65000"/>
                    <a:lumOff val="35000"/>
                  </a:schemeClr>
                </a:solidFill>
                <a:latin typeface="Oswald Regular" panose="020B0604020202020204" charset="0"/>
              </a:rPr>
              <a:t>playgrounds</a:t>
            </a:r>
            <a:endParaRPr lang="en-US" sz="2000" dirty="0">
              <a:solidFill>
                <a:schemeClr val="tx1">
                  <a:lumMod val="65000"/>
                  <a:lumOff val="35000"/>
                </a:schemeClr>
              </a:solidFill>
              <a:latin typeface="Oswald Regular" panose="020B0604020202020204" charset="0"/>
            </a:endParaRPr>
          </a:p>
          <a:p>
            <a:pPr marL="285750" indent="-285750"/>
            <a:r>
              <a:rPr lang="en-US" sz="2000" dirty="0" smtClean="0">
                <a:solidFill>
                  <a:schemeClr val="tx1">
                    <a:lumMod val="65000"/>
                    <a:lumOff val="35000"/>
                  </a:schemeClr>
                </a:solidFill>
                <a:latin typeface="Oswald Regular" panose="020B0604020202020204" charset="0"/>
              </a:rPr>
              <a:t>Improvements </a:t>
            </a:r>
            <a:r>
              <a:rPr lang="en-US" sz="2000" dirty="0">
                <a:solidFill>
                  <a:schemeClr val="tx1">
                    <a:lumMod val="65000"/>
                    <a:lumOff val="35000"/>
                  </a:schemeClr>
                </a:solidFill>
                <a:latin typeface="Oswald Regular" panose="020B0604020202020204" charset="0"/>
              </a:rPr>
              <a:t>for facilities for persons with special needs such as  people experiencing homelessness, victims of domestic violence, seniors, migrant workers, refugees, disabled adults, etc.</a:t>
            </a:r>
            <a:endParaRPr lang="en-US" sz="2000" b="1" dirty="0">
              <a:solidFill>
                <a:schemeClr val="tx1">
                  <a:lumMod val="65000"/>
                  <a:lumOff val="35000"/>
                </a:schemeClr>
              </a:solidFill>
              <a:latin typeface="Oswald Regular" panose="020B0604020202020204" charset="0"/>
            </a:endParaRPr>
          </a:p>
          <a:p>
            <a:pPr marL="0" indent="0">
              <a:buNone/>
            </a:pPr>
            <a:endParaRPr lang="en-US" sz="2000" dirty="0" smtClean="0">
              <a:solidFill>
                <a:schemeClr val="tx1">
                  <a:lumMod val="75000"/>
                  <a:lumOff val="25000"/>
                </a:schemeClr>
              </a:solidFill>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2000" dirty="0" smtClean="0">
              <a:solidFill>
                <a:schemeClr val="tx1">
                  <a:lumMod val="75000"/>
                  <a:lumOff val="25000"/>
                </a:schemeClr>
              </a:solidFill>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2000" dirty="0" smtClean="0">
                <a:solidFill>
                  <a:schemeClr val="tx1">
                    <a:lumMod val="75000"/>
                    <a:lumOff val="25000"/>
                  </a:schemeClr>
                </a:solidFill>
                <a:latin typeface="Oswald Regular" panose="020B0604020202020204" charset="0"/>
              </a:rPr>
              <a:t>It is important to note that before an organization wishes to proceed with their application, contact is made with the community development team on the type and scope of the proposed project. </a:t>
            </a:r>
            <a:endParaRPr lang="en-US" sz="2000" dirty="0">
              <a:solidFill>
                <a:schemeClr val="tx1">
                  <a:lumMod val="75000"/>
                  <a:lumOff val="25000"/>
                </a:schemeClr>
              </a:solidFill>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600" dirty="0" smtClean="0">
              <a:solidFill>
                <a:schemeClr val="tx1">
                  <a:lumMod val="75000"/>
                  <a:lumOff val="25000"/>
                </a:schemeClr>
              </a:solidFill>
              <a:latin typeface="Oswald Regular" panose="020B0604020202020204" charset="0"/>
            </a:endParaRPr>
          </a:p>
          <a:p>
            <a:pPr marL="0" lvl="0" indent="0" algn="l" rtl="0">
              <a:spcBef>
                <a:spcPts val="0"/>
              </a:spcBef>
              <a:spcAft>
                <a:spcPts val="0"/>
              </a:spcAft>
              <a:buFont typeface="Arial" panose="020B0604020202020204" pitchFamily="34" charse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7" name="Google Shape;207;g33c28c5f61_0_77:notes"/>
          <p:cNvSpPr txBox="1">
            <a:spLocks noGrp="1"/>
          </p:cNvSpPr>
          <p:nvPr>
            <p:ph type="body" idx="1"/>
          </p:nvPr>
        </p:nvSpPr>
        <p:spPr>
          <a:xfrm>
            <a:off x="2201989" y="1505319"/>
            <a:ext cx="16083300" cy="7534177"/>
          </a:xfrm>
          <a:prstGeom prst="rect">
            <a:avLst/>
          </a:prstGeom>
        </p:spPr>
        <p:txBody>
          <a:bodyPr spcFirstLastPara="1" wrap="square" lIns="91425" tIns="91425" rIns="91425" bIns="91425" anchor="t" anchorCtr="0">
            <a:noAutofit/>
          </a:bodyPr>
          <a:lstStyle/>
          <a:p>
            <a:pPr marL="0" lvl="0" indent="0">
              <a:buClrTx/>
              <a:buSzTx/>
              <a:buNone/>
              <a:defRPr/>
            </a:pPr>
            <a:r>
              <a:rPr lang="en-US" sz="2000" dirty="0">
                <a:latin typeface="Oswald Regular" panose="020B0604020202020204" charset="0"/>
              </a:rPr>
              <a:t>Now let’s talk about meeting a national objective. The CDBG program’s entire mission is to serve low-income communities. </a:t>
            </a:r>
            <a:r>
              <a:rPr lang="en-US" sz="2000" dirty="0">
                <a:latin typeface="Oswald Regular" panose="020B0604020202020204" charset="0"/>
                <a:ea typeface="Cambria Math" panose="02040503050406030204" pitchFamily="18" charset="0"/>
              </a:rPr>
              <a:t>All CDBG Public </a:t>
            </a:r>
            <a:r>
              <a:rPr lang="en-US" sz="2000" dirty="0" smtClean="0">
                <a:latin typeface="Oswald Regular" panose="020B0604020202020204" charset="0"/>
                <a:ea typeface="Cambria Math" panose="02040503050406030204" pitchFamily="18" charset="0"/>
              </a:rPr>
              <a:t>Facilities and Infrastructure </a:t>
            </a:r>
            <a:r>
              <a:rPr lang="en-US" sz="2000" dirty="0">
                <a:latin typeface="Oswald Regular" panose="020B0604020202020204" charset="0"/>
                <a:ea typeface="Cambria Math" panose="02040503050406030204" pitchFamily="18" charset="0"/>
              </a:rPr>
              <a:t>funding requests received by the City must meet the objective of benefitting low to moderate income (LMI) persons. </a:t>
            </a:r>
            <a:r>
              <a:rPr lang="en-US" sz="2000" dirty="0" smtClean="0">
                <a:latin typeface="Oswald Regular" panose="020B0604020202020204" charset="0"/>
              </a:rPr>
              <a:t>There </a:t>
            </a:r>
            <a:r>
              <a:rPr lang="en-US" sz="2000" dirty="0">
                <a:latin typeface="Oswald Regular" panose="020B0604020202020204" charset="0"/>
              </a:rPr>
              <a:t>are different standards by which jurisdictions and their </a:t>
            </a:r>
            <a:r>
              <a:rPr lang="en-US" sz="2000" dirty="0" err="1">
                <a:latin typeface="Oswald Regular" panose="020B0604020202020204" charset="0"/>
              </a:rPr>
              <a:t>subrecipients</a:t>
            </a:r>
            <a:r>
              <a:rPr lang="en-US" sz="2000" dirty="0">
                <a:latin typeface="Oswald Regular" panose="020B0604020202020204" charset="0"/>
              </a:rPr>
              <a:t> can meet this, depending on the program and activity types. </a:t>
            </a:r>
            <a:r>
              <a:rPr lang="en-US" sz="2000" dirty="0" smtClean="0">
                <a:latin typeface="Oswald Regular" panose="020B0604020202020204" charset="0"/>
              </a:rPr>
              <a:t>In </a:t>
            </a:r>
            <a:r>
              <a:rPr lang="en-US" sz="2000" dirty="0">
                <a:latin typeface="Oswald Regular" panose="020B0604020202020204" charset="0"/>
              </a:rPr>
              <a:t>the application, we’ll ask you to choose which benefit your program fits: </a:t>
            </a:r>
            <a:endParaRPr lang="en-US" sz="2000" dirty="0" smtClean="0">
              <a:latin typeface="Oswald Regular" panose="020B0604020202020204" charset="0"/>
            </a:endParaRPr>
          </a:p>
          <a:p>
            <a:pPr marL="0" lvl="0" indent="0">
              <a:buClrTx/>
              <a:buSzTx/>
              <a:buNone/>
              <a:defRPr/>
            </a:pPr>
            <a:endParaRPr lang="en-US" sz="2000" dirty="0">
              <a:latin typeface="Oswald Regular" panose="020B0604020202020204" charset="0"/>
            </a:endParaRPr>
          </a:p>
          <a:p>
            <a:pPr marL="0" lvl="0" indent="0">
              <a:buClrTx/>
              <a:buSzTx/>
              <a:buNone/>
              <a:defRPr/>
            </a:pPr>
            <a:r>
              <a:rPr lang="en-US" sz="2000" dirty="0" smtClean="0">
                <a:latin typeface="Oswald Regular" panose="020B0604020202020204" charset="0"/>
              </a:rPr>
              <a:t>Low-Moderate Clientele benefit</a:t>
            </a:r>
          </a:p>
          <a:p>
            <a:pPr marL="0" lvl="0" indent="0">
              <a:buClrTx/>
              <a:buSzTx/>
              <a:buNone/>
              <a:defRPr/>
            </a:pPr>
            <a:r>
              <a:rPr lang="en-US" sz="2000" dirty="0" smtClean="0">
                <a:latin typeface="Oswald Regular" panose="020B0604020202020204" charset="0"/>
              </a:rPr>
              <a:t>These are projects that meet or serve the following: </a:t>
            </a:r>
          </a:p>
          <a:p>
            <a:pPr fontAlgn="t"/>
            <a:r>
              <a:rPr lang="en-US" sz="2000" dirty="0">
                <a:latin typeface="Oswald Regular" panose="020B0604020202020204" charset="0"/>
              </a:rPr>
              <a:t>At least 51% of clients served qualify as LMI, as evidenced by documentation and data concerning the beneficiaries family size and income. </a:t>
            </a:r>
          </a:p>
          <a:p>
            <a:pPr fontAlgn="t"/>
            <a:r>
              <a:rPr lang="en-US" sz="2000" dirty="0" smtClean="0">
                <a:latin typeface="Oswald Regular" panose="020B0604020202020204" charset="0"/>
              </a:rPr>
              <a:t>There are </a:t>
            </a:r>
            <a:r>
              <a:rPr lang="en-US" sz="2000" dirty="0">
                <a:latin typeface="Oswald Regular" panose="020B0604020202020204" charset="0"/>
              </a:rPr>
              <a:t>income eligibility requirements that limit the service to persons meeting the LMI income requirement. This can be evidenced by the administering agency’s procedures, intake/application forms and other sources of documentation. </a:t>
            </a:r>
          </a:p>
          <a:p>
            <a:pPr fontAlgn="t"/>
            <a:r>
              <a:rPr lang="en-US" sz="2000" dirty="0" smtClean="0">
                <a:latin typeface="Oswald Regular" panose="020B0604020202020204" charset="0"/>
              </a:rPr>
              <a:t>Services are provided to </a:t>
            </a:r>
            <a:r>
              <a:rPr lang="en-US" sz="2000" dirty="0">
                <a:latin typeface="Oswald Regular" panose="020B0604020202020204" charset="0"/>
              </a:rPr>
              <a:t>groups primarily presumed to be LMI such as abused children, battered spouses, elderly persons, severely disabled adults, etc. </a:t>
            </a:r>
          </a:p>
          <a:p>
            <a:pPr fontAlgn="t"/>
            <a:r>
              <a:rPr lang="en-US" sz="2000" dirty="0" smtClean="0">
                <a:latin typeface="Oswald Regular" panose="020B0604020202020204" charset="0"/>
              </a:rPr>
              <a:t>AND, projects are of </a:t>
            </a:r>
            <a:r>
              <a:rPr lang="en-US" sz="2000" dirty="0">
                <a:latin typeface="Oswald Regular" panose="020B0604020202020204" charset="0"/>
              </a:rPr>
              <a:t>such a nature and in a location that it may be concluded that the activity’s clientele are LMI. </a:t>
            </a:r>
          </a:p>
          <a:p>
            <a:pPr marL="0" lvl="0" indent="0">
              <a:buClrTx/>
              <a:buSzTx/>
              <a:buNone/>
              <a:defRPr/>
            </a:pPr>
            <a:endParaRPr lang="en-US" sz="2000" dirty="0" smtClean="0">
              <a:latin typeface="Oswald Regular" panose="020B0604020202020204" charset="0"/>
            </a:endParaRPr>
          </a:p>
          <a:p>
            <a:pPr marL="0" lvl="0" indent="0">
              <a:buClrTx/>
              <a:buSzTx/>
              <a:buNone/>
              <a:defRPr/>
            </a:pPr>
            <a:endParaRPr lang="en-US" sz="2000" dirty="0">
              <a:latin typeface="Oswald Regular" panose="020B0604020202020204" charset="0"/>
            </a:endParaRPr>
          </a:p>
          <a:p>
            <a:pPr marL="0" lvl="0" indent="0">
              <a:buClrTx/>
              <a:buSzTx/>
              <a:buNone/>
              <a:defRPr/>
            </a:pPr>
            <a:r>
              <a:rPr lang="en-US" sz="2000" dirty="0" smtClean="0">
                <a:latin typeface="Oswald Regular" panose="020B0604020202020204" charset="0"/>
              </a:rPr>
              <a:t>The second national objective ( and to note the objective that almost all applicants for grant funding will fall within) is the Low-Moderate Area Benefit. Under this objective projects will: </a:t>
            </a:r>
          </a:p>
          <a:p>
            <a:pPr fontAlgn="t"/>
            <a:r>
              <a:rPr lang="en-US" sz="2000" dirty="0">
                <a:latin typeface="Oswald Regular" panose="020B0604020202020204" charset="0"/>
              </a:rPr>
              <a:t>T</a:t>
            </a:r>
            <a:r>
              <a:rPr lang="en-US" sz="2000" dirty="0" smtClean="0">
                <a:latin typeface="Oswald Regular" panose="020B0604020202020204" charset="0"/>
              </a:rPr>
              <a:t>ake </a:t>
            </a:r>
            <a:r>
              <a:rPr lang="en-US" sz="2000" dirty="0">
                <a:latin typeface="Oswald Regular" panose="020B0604020202020204" charset="0"/>
              </a:rPr>
              <a:t>place in a primarily residential census tract </a:t>
            </a:r>
          </a:p>
          <a:p>
            <a:pPr fontAlgn="t"/>
            <a:r>
              <a:rPr lang="en-US" sz="2000" dirty="0" smtClean="0">
                <a:latin typeface="Oswald Regular" panose="020B0604020202020204" charset="0"/>
              </a:rPr>
              <a:t>Keep records </a:t>
            </a:r>
            <a:r>
              <a:rPr lang="en-US" sz="2000" dirty="0">
                <a:latin typeface="Oswald Regular" panose="020B0604020202020204" charset="0"/>
              </a:rPr>
              <a:t>of the qualifying activity( boundaries of service area, documentation that the area is primarily residential in nature, and income characteristics of households in the service area) and lastly; </a:t>
            </a:r>
          </a:p>
          <a:p>
            <a:pPr fontAlgn="t"/>
            <a:r>
              <a:rPr lang="en-US" sz="2000" dirty="0">
                <a:latin typeface="Oswald Regular" panose="020B0604020202020204" charset="0"/>
              </a:rPr>
              <a:t>If the public facility serves a primarily residential area, it </a:t>
            </a:r>
            <a:r>
              <a:rPr lang="en-US" sz="2000" dirty="0" smtClean="0">
                <a:latin typeface="Oswald Regular" panose="020B0604020202020204" charset="0"/>
              </a:rPr>
              <a:t>will </a:t>
            </a:r>
            <a:r>
              <a:rPr lang="en-US" sz="2000" dirty="0">
                <a:latin typeface="Oswald Regular" panose="020B0604020202020204" charset="0"/>
              </a:rPr>
              <a:t>meet area benefit criteria even if it is also providing jobs for low-and moderate-income residents. </a:t>
            </a:r>
          </a:p>
          <a:p>
            <a:pPr marL="0" lvl="0" indent="0">
              <a:buClrTx/>
              <a:buSzTx/>
              <a:buNone/>
              <a:defRPr/>
            </a:pPr>
            <a:endParaRPr lang="en-US" sz="2000" dirty="0" smtClean="0">
              <a:latin typeface="Oswald Regular" panose="020B0604020202020204" charset="0"/>
            </a:endParaRPr>
          </a:p>
          <a:p>
            <a:pPr marL="0" lvl="0" indent="0">
              <a:buClrTx/>
              <a:buSzTx/>
              <a:buNone/>
              <a:defRPr/>
            </a:pPr>
            <a:endParaRPr lang="en-US" sz="2000" dirty="0">
              <a:latin typeface="Oswald Regular" panose="020B0604020202020204" charset="0"/>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pPr marL="158750" indent="0">
              <a:buNone/>
            </a:pPr>
            <a:r>
              <a:rPr lang="en-US" dirty="0" smtClean="0"/>
              <a:t>There</a:t>
            </a:r>
            <a:r>
              <a:rPr lang="en-US" baseline="0" dirty="0" smtClean="0"/>
              <a:t> are several resources for organizations to determine which national objective their proposed project may fall within. For example: </a:t>
            </a:r>
            <a:r>
              <a:rPr lang="en-US" sz="1100" dirty="0" smtClean="0">
                <a:solidFill>
                  <a:schemeClr val="tx1">
                    <a:lumMod val="75000"/>
                    <a:lumOff val="25000"/>
                  </a:schemeClr>
                </a:solidFill>
                <a:latin typeface="Oswald Regular" panose="020B0604020202020204" charset="0"/>
              </a:rPr>
              <a:t>Client income eligibility is determined by HUD’s annually updated income limits. Information on these limits is located on the link above under IL documentation, and by searching by </a:t>
            </a:r>
            <a:r>
              <a:rPr lang="en-US" sz="1100" dirty="0" err="1" smtClean="0">
                <a:solidFill>
                  <a:schemeClr val="tx1">
                    <a:lumMod val="75000"/>
                    <a:lumOff val="25000"/>
                  </a:schemeClr>
                </a:solidFill>
                <a:latin typeface="Oswald Regular" panose="020B0604020202020204" charset="0"/>
              </a:rPr>
              <a:t>area.MSA</a:t>
            </a:r>
            <a:r>
              <a:rPr lang="en-US" sz="1100" dirty="0" smtClean="0">
                <a:solidFill>
                  <a:schemeClr val="tx1">
                    <a:lumMod val="75000"/>
                    <a:lumOff val="25000"/>
                  </a:schemeClr>
                </a:solidFill>
                <a:latin typeface="Oswald Regular" panose="020B0604020202020204" charset="0"/>
              </a:rPr>
              <a:t>. </a:t>
            </a:r>
          </a:p>
          <a:p>
            <a:pPr marL="158750" indent="0">
              <a:buNone/>
            </a:pPr>
            <a:endParaRPr lang="en-US" sz="1100" dirty="0" smtClean="0">
              <a:solidFill>
                <a:schemeClr val="tx1">
                  <a:lumMod val="75000"/>
                  <a:lumOff val="25000"/>
                </a:schemeClr>
              </a:solidFill>
              <a:latin typeface="Oswald Regular" panose="020B0604020202020204" charset="0"/>
            </a:endParaRPr>
          </a:p>
          <a:p>
            <a:pPr marL="158750" indent="0">
              <a:buNone/>
            </a:pPr>
            <a:r>
              <a:rPr lang="en-US" sz="1100" dirty="0" smtClean="0">
                <a:solidFill>
                  <a:schemeClr val="tx1">
                    <a:lumMod val="75000"/>
                    <a:lumOff val="25000"/>
                  </a:schemeClr>
                </a:solidFill>
                <a:latin typeface="Oswald Regular" panose="020B0604020202020204" charset="0"/>
              </a:rPr>
              <a:t>For those projects that fall within the Low-moderate</a:t>
            </a:r>
            <a:r>
              <a:rPr lang="en-US" sz="1100" baseline="0" dirty="0" smtClean="0">
                <a:solidFill>
                  <a:schemeClr val="tx1">
                    <a:lumMod val="75000"/>
                    <a:lumOff val="25000"/>
                  </a:schemeClr>
                </a:solidFill>
                <a:latin typeface="Oswald Regular" panose="020B0604020202020204" charset="0"/>
              </a:rPr>
              <a:t> income area benefit, HUD outlines service map areas and guidance on benefit determination. We encourage you to provide your own service area map, and to utilize the mapping tools provided here to verify that it falls within CDBG-eligible census tracts.  if you require additional guidance and assistance in doing so, please reach out to us before submitting your application. </a:t>
            </a:r>
            <a:endParaRPr lang="en-US" dirty="0"/>
          </a:p>
        </p:txBody>
      </p:sp>
    </p:spTree>
    <p:extLst>
      <p:ext uri="{BB962C8B-B14F-4D97-AF65-F5344CB8AC3E}">
        <p14:creationId xmlns:p14="http://schemas.microsoft.com/office/powerpoint/2010/main" val="3606203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caf3e4182_1_123:notes"/>
          <p:cNvSpPr>
            <a:spLocks noGrp="1" noRot="1" noChangeAspect="1"/>
          </p:cNvSpPr>
          <p:nvPr>
            <p:ph type="sldImg" idx="2"/>
          </p:nvPr>
        </p:nvSpPr>
        <p:spPr>
          <a:xfrm>
            <a:off x="6281738" y="90488"/>
            <a:ext cx="7540625" cy="4241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caf3e4182_1_123:notes"/>
          <p:cNvSpPr txBox="1">
            <a:spLocks noGrp="1"/>
          </p:cNvSpPr>
          <p:nvPr>
            <p:ph type="body" idx="1"/>
          </p:nvPr>
        </p:nvSpPr>
        <p:spPr>
          <a:xfrm>
            <a:off x="2158446" y="4596861"/>
            <a:ext cx="16083300" cy="5738035"/>
          </a:xfrm>
          <a:prstGeom prst="rect">
            <a:avLst/>
          </a:prstGeom>
        </p:spPr>
        <p:txBody>
          <a:bodyPr spcFirstLastPara="1" wrap="square" lIns="91425" tIns="91425" rIns="91425" bIns="91425" anchor="t" anchorCtr="0">
            <a:noAutofit/>
          </a:bodyPr>
          <a:lstStyle/>
          <a:p>
            <a:pPr marL="158750" indent="0">
              <a:buNone/>
            </a:pPr>
            <a:r>
              <a:rPr lang="en-US" sz="2000" dirty="0">
                <a:latin typeface="Oswald Regular" panose="020B0604020202020204" charset="0"/>
              </a:rPr>
              <a:t>For all applicants and awardees it is important that they have taken the time to review the Overview for grant awardees. This is a subsection of chapter 2 of the Code of Federal Regulations specifically outlines the uniform administrative requirements, cost principles, and audit requirements for federal awards. If this sounds foreign to you in your role, you might need to sit down with your finance officer or CPA to go over this </a:t>
            </a:r>
            <a:r>
              <a:rPr lang="en-US" sz="2000" dirty="0" smtClean="0">
                <a:latin typeface="Oswald Regular" panose="020B0604020202020204" charset="0"/>
              </a:rPr>
              <a:t>guidance</a:t>
            </a:r>
            <a:r>
              <a:rPr lang="en-US" sz="2000" baseline="0" dirty="0" smtClean="0">
                <a:latin typeface="Oswald Regular" panose="020B0604020202020204" charset="0"/>
              </a:rPr>
              <a:t> </a:t>
            </a:r>
            <a:r>
              <a:rPr lang="en-US" sz="2000" dirty="0" smtClean="0">
                <a:latin typeface="Oswald Regular" panose="020B0604020202020204" charset="0"/>
              </a:rPr>
              <a:t>and </a:t>
            </a:r>
            <a:r>
              <a:rPr lang="en-US" sz="2000" dirty="0">
                <a:latin typeface="Oswald Regular" panose="020B0604020202020204" charset="0"/>
              </a:rPr>
              <a:t>be sure that your organization complies</a:t>
            </a:r>
            <a:r>
              <a:rPr lang="en-US" sz="2000" dirty="0" smtClean="0">
                <a:latin typeface="Oswald Regular" panose="020B0604020202020204" charset="0"/>
              </a:rPr>
              <a:t>.</a:t>
            </a:r>
          </a:p>
          <a:p>
            <a:pPr marL="158750" indent="0">
              <a:buNone/>
            </a:pPr>
            <a:endParaRPr lang="en-US" sz="2000" dirty="0">
              <a:latin typeface="Oswald Regular" panose="020B0604020202020204" charset="0"/>
            </a:endParaRPr>
          </a:p>
          <a:p>
            <a:pPr marL="0" indent="0">
              <a:buNone/>
            </a:pPr>
            <a:r>
              <a:rPr lang="en-US" sz="2000" dirty="0" smtClean="0">
                <a:latin typeface="Oswald Regular" panose="020B0604020202020204" charset="0"/>
              </a:rPr>
              <a:t>These</a:t>
            </a:r>
            <a:r>
              <a:rPr lang="en-US" sz="2000" baseline="0" dirty="0" smtClean="0">
                <a:latin typeface="Oswald Regular" panose="020B0604020202020204" charset="0"/>
              </a:rPr>
              <a:t> regulations</a:t>
            </a:r>
            <a:r>
              <a:rPr lang="en-US" sz="2000" dirty="0" smtClean="0">
                <a:latin typeface="Oswald Regular" panose="020B0604020202020204" charset="0"/>
              </a:rPr>
              <a:t> go</a:t>
            </a:r>
            <a:r>
              <a:rPr lang="en-US" sz="2000" baseline="0" dirty="0" smtClean="0">
                <a:latin typeface="Oswald Regular" panose="020B0604020202020204" charset="0"/>
              </a:rPr>
              <a:t> over:</a:t>
            </a:r>
          </a:p>
          <a:p>
            <a:pPr marL="342900" indent="-342900"/>
            <a:r>
              <a:rPr lang="en-US" sz="2000" dirty="0" smtClean="0">
                <a:latin typeface="Oswald Regular" panose="020B0604020202020204" charset="0"/>
              </a:rPr>
              <a:t>Internal </a:t>
            </a:r>
            <a:r>
              <a:rPr lang="en-US" sz="2000" dirty="0">
                <a:latin typeface="Oswald Regular" panose="020B0604020202020204" charset="0"/>
              </a:rPr>
              <a:t>Controls</a:t>
            </a:r>
          </a:p>
          <a:p>
            <a:pPr marL="285750" indent="-285750"/>
            <a:r>
              <a:rPr lang="en-US" sz="2000" dirty="0">
                <a:latin typeface="Oswald Regular" panose="020B0604020202020204" charset="0"/>
              </a:rPr>
              <a:t>Standards for Financial Management</a:t>
            </a:r>
          </a:p>
          <a:p>
            <a:pPr marL="285750" indent="-285750"/>
            <a:r>
              <a:rPr lang="en-US" sz="2000" dirty="0">
                <a:latin typeface="Oswald Regular" panose="020B0604020202020204" charset="0"/>
              </a:rPr>
              <a:t>Cost Principles</a:t>
            </a:r>
          </a:p>
          <a:p>
            <a:pPr marL="285750" indent="-285750"/>
            <a:r>
              <a:rPr lang="en-US" sz="2000" dirty="0">
                <a:latin typeface="Oswald Regular" panose="020B0604020202020204" charset="0"/>
              </a:rPr>
              <a:t>Audit Requirements</a:t>
            </a:r>
          </a:p>
          <a:p>
            <a:pPr marL="285750" indent="-285750"/>
            <a:r>
              <a:rPr lang="en-US" sz="2000" dirty="0">
                <a:latin typeface="Oswald Regular" panose="020B0604020202020204" charset="0"/>
              </a:rPr>
              <a:t>Procurement Standards</a:t>
            </a:r>
          </a:p>
          <a:p>
            <a:pPr marL="285750" indent="-285750"/>
            <a:r>
              <a:rPr lang="en-US" sz="2000" dirty="0">
                <a:latin typeface="Oswald Regular" panose="020B0604020202020204" charset="0"/>
              </a:rPr>
              <a:t>Conflict of Interest</a:t>
            </a:r>
          </a:p>
          <a:p>
            <a:pPr marL="285750" indent="-285750"/>
            <a:r>
              <a:rPr lang="en-US" sz="2000" dirty="0">
                <a:latin typeface="Oswald Regular" panose="020B0604020202020204" charset="0"/>
              </a:rPr>
              <a:t>Program Income</a:t>
            </a:r>
          </a:p>
          <a:p>
            <a:pPr marL="285750" indent="-285750"/>
            <a:r>
              <a:rPr lang="en-US" sz="2000" dirty="0">
                <a:latin typeface="Oswald Regular" panose="020B0604020202020204" charset="0"/>
              </a:rPr>
              <a:t>Direct and Indirect Costs</a:t>
            </a:r>
          </a:p>
          <a:p>
            <a:pPr marL="158750" indent="0">
              <a:buNone/>
            </a:pPr>
            <a:r>
              <a:rPr lang="en-US" sz="2000" dirty="0" smtClean="0">
                <a:latin typeface="Oswald Regular" panose="020B0604020202020204" charset="0"/>
              </a:rPr>
              <a:t>It </a:t>
            </a:r>
            <a:r>
              <a:rPr lang="en-US" sz="2000" dirty="0">
                <a:latin typeface="Oswald Regular" panose="020B0604020202020204" charset="0"/>
              </a:rPr>
              <a:t>is critical that applicants understand these requirements in order to receive a federal award. </a:t>
            </a:r>
            <a:endParaRPr lang="en-US" sz="2000" dirty="0" smtClean="0">
              <a:latin typeface="Oswald Regular" panose="020B0604020202020204" charset="0"/>
            </a:endParaRPr>
          </a:p>
          <a:p>
            <a:pPr marL="158750" indent="0">
              <a:buNone/>
            </a:pPr>
            <a:endParaRPr lang="en-US" sz="2000" dirty="0">
              <a:latin typeface="Oswald Regular" panose="020B060402020202020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000" dirty="0" smtClean="0">
                <a:latin typeface="Oswald Regular" panose="020B0604020202020204" charset="0"/>
              </a:rPr>
              <a:t>In addition to adherence to </a:t>
            </a:r>
            <a:r>
              <a:rPr lang="en-US" sz="2000" dirty="0" smtClean="0">
                <a:solidFill>
                  <a:schemeClr val="tx1">
                    <a:lumMod val="75000"/>
                    <a:lumOff val="25000"/>
                  </a:schemeClr>
                </a:solidFill>
                <a:latin typeface="Oswald Regular" panose="020B0604020202020204" charset="0"/>
              </a:rPr>
              <a:t>2 </a:t>
            </a:r>
            <a:r>
              <a:rPr lang="en-US" sz="2000" dirty="0">
                <a:solidFill>
                  <a:schemeClr val="tx1">
                    <a:lumMod val="75000"/>
                    <a:lumOff val="25000"/>
                  </a:schemeClr>
                </a:solidFill>
                <a:latin typeface="Oswald Regular" panose="020B0604020202020204" charset="0"/>
              </a:rPr>
              <a:t>CFR </a:t>
            </a:r>
            <a:r>
              <a:rPr lang="en-US" sz="2000" dirty="0" smtClean="0">
                <a:solidFill>
                  <a:schemeClr val="tx1">
                    <a:lumMod val="75000"/>
                    <a:lumOff val="25000"/>
                  </a:schemeClr>
                </a:solidFill>
                <a:latin typeface="Oswald Regular" panose="020B0604020202020204" charset="0"/>
              </a:rPr>
              <a:t>200 part F, </a:t>
            </a:r>
            <a:r>
              <a:rPr lang="en-US" sz="2000" dirty="0">
                <a:solidFill>
                  <a:schemeClr val="tx1">
                    <a:lumMod val="75000"/>
                    <a:lumOff val="25000"/>
                  </a:schemeClr>
                </a:solidFill>
                <a:latin typeface="Oswald Regular" panose="020B0604020202020204" charset="0"/>
              </a:rPr>
              <a:t>projects must also adhere to federal regulations involving the processes </a:t>
            </a:r>
            <a:r>
              <a:rPr lang="en-US" sz="2000" dirty="0" smtClean="0">
                <a:solidFill>
                  <a:schemeClr val="tx1">
                    <a:lumMod val="75000"/>
                    <a:lumOff val="25000"/>
                  </a:schemeClr>
                </a:solidFill>
                <a:latin typeface="Oswald Regular" panose="020B0604020202020204" charset="0"/>
              </a:rPr>
              <a:t>of</a:t>
            </a:r>
            <a:r>
              <a:rPr lang="en-US" sz="2000" baseline="0" dirty="0" smtClean="0">
                <a:solidFill>
                  <a:schemeClr val="tx1">
                    <a:lumMod val="75000"/>
                    <a:lumOff val="25000"/>
                  </a:schemeClr>
                </a:solidFill>
                <a:latin typeface="Oswald Regular" panose="020B0604020202020204" charset="0"/>
              </a:rPr>
              <a:t> </a:t>
            </a:r>
            <a:r>
              <a:rPr lang="en-US" sz="2000" dirty="0" smtClean="0">
                <a:solidFill>
                  <a:schemeClr val="tx1">
                    <a:lumMod val="75000"/>
                    <a:lumOff val="25000"/>
                  </a:schemeClr>
                </a:solidFill>
                <a:latin typeface="Oswald Regular" panose="020B0604020202020204" charset="0"/>
              </a:rPr>
              <a:t>acquisition</a:t>
            </a:r>
            <a:r>
              <a:rPr lang="en-US" sz="2000" dirty="0">
                <a:solidFill>
                  <a:schemeClr val="tx1">
                    <a:lumMod val="75000"/>
                    <a:lumOff val="25000"/>
                  </a:schemeClr>
                </a:solidFill>
                <a:latin typeface="Oswald Regular" panose="020B0604020202020204" charset="0"/>
              </a:rPr>
              <a:t>, design( or other professional services) and construction. </a:t>
            </a:r>
            <a:r>
              <a:rPr lang="en-US" sz="2000" dirty="0" smtClean="0">
                <a:latin typeface="Oswald Regular" panose="020B0604020202020204" charset="0"/>
              </a:rPr>
              <a:t>CDBG grants are </a:t>
            </a:r>
            <a:r>
              <a:rPr lang="en-US" sz="2000" b="1" dirty="0" smtClean="0">
                <a:latin typeface="Oswald Regular" panose="020B0604020202020204" charset="0"/>
              </a:rPr>
              <a:t>reimbursement </a:t>
            </a:r>
            <a:r>
              <a:rPr lang="en-US" sz="2000" b="0" dirty="0" smtClean="0">
                <a:latin typeface="Oswald Regular" panose="020B0604020202020204" charset="0"/>
              </a:rPr>
              <a:t>grants.</a:t>
            </a:r>
            <a:r>
              <a:rPr lang="en-US" sz="2000" b="0" baseline="0" dirty="0" smtClean="0">
                <a:latin typeface="Oswald Regular" panose="020B0604020202020204" charset="0"/>
              </a:rPr>
              <a:t> Even after award, no reimbursement request will be approved unless proper procedures were followed every step of the way, from how a project was bid out to whether your construction contractor submitted their certified payroll.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2000" dirty="0" smtClean="0">
              <a:latin typeface="Oswald Regular" panose="020B0604020202020204" charset="0"/>
            </a:endParaRPr>
          </a:p>
          <a:p>
            <a:pPr marL="158750" indent="0">
              <a:buNone/>
            </a:pPr>
            <a:r>
              <a:rPr lang="en-US" sz="2000" dirty="0" smtClean="0">
                <a:solidFill>
                  <a:schemeClr val="tx1">
                    <a:lumMod val="75000"/>
                    <a:lumOff val="25000"/>
                  </a:schemeClr>
                </a:solidFill>
                <a:latin typeface="Oswald Regular" panose="020B0604020202020204" charset="0"/>
              </a:rPr>
              <a:t>Regulations to get familiar with before applying</a:t>
            </a:r>
            <a:r>
              <a:rPr lang="en-US" sz="2000" baseline="0" dirty="0" smtClean="0">
                <a:solidFill>
                  <a:schemeClr val="tx1">
                    <a:lumMod val="75000"/>
                    <a:lumOff val="25000"/>
                  </a:schemeClr>
                </a:solidFill>
                <a:latin typeface="Oswald Regular" panose="020B0604020202020204" charset="0"/>
              </a:rPr>
              <a:t> </a:t>
            </a:r>
            <a:r>
              <a:rPr lang="en-US" sz="2000" dirty="0" smtClean="0">
                <a:solidFill>
                  <a:schemeClr val="tx1">
                    <a:lumMod val="75000"/>
                    <a:lumOff val="25000"/>
                  </a:schemeClr>
                </a:solidFill>
                <a:latin typeface="Oswald Regular" panose="020B0604020202020204" charset="0"/>
              </a:rPr>
              <a:t>include</a:t>
            </a:r>
            <a:r>
              <a:rPr lang="en-US" sz="2000" baseline="0" dirty="0" smtClean="0">
                <a:solidFill>
                  <a:schemeClr val="tx1">
                    <a:lumMod val="75000"/>
                    <a:lumOff val="25000"/>
                  </a:schemeClr>
                </a:solidFill>
                <a:latin typeface="Oswald Regular" panose="020B0604020202020204" charset="0"/>
              </a:rPr>
              <a:t> the following. Please note that upon award, staff will go through these procedures in much more detail for you and your project manager. </a:t>
            </a:r>
            <a:endParaRPr lang="en-US" sz="2000" dirty="0">
              <a:solidFill>
                <a:schemeClr val="tx1">
                  <a:lumMod val="75000"/>
                  <a:lumOff val="25000"/>
                </a:schemeClr>
              </a:solidFill>
              <a:latin typeface="Oswald Regular" panose="020B0604020202020204" charset="0"/>
            </a:endParaRPr>
          </a:p>
          <a:p>
            <a:pPr marL="171450" indent="-171450">
              <a:buFont typeface="Arial" panose="020B0604020202020204" pitchFamily="34" charset="0"/>
              <a:buChar char="•"/>
            </a:pPr>
            <a:r>
              <a:rPr lang="en-US" sz="2000" dirty="0">
                <a:latin typeface="Oswald Regular" panose="020B0604020202020204" charset="0"/>
                <a:hlinkClick r:id="rId3"/>
              </a:rPr>
              <a:t>Uniform Relocation Act </a:t>
            </a:r>
            <a:r>
              <a:rPr lang="en-US" sz="2000" dirty="0" smtClean="0">
                <a:latin typeface="Oswald Regular" panose="020B0604020202020204" charset="0"/>
              </a:rPr>
              <a:t> - these </a:t>
            </a:r>
            <a:r>
              <a:rPr lang="en-US" sz="2000" dirty="0" err="1" smtClean="0">
                <a:latin typeface="Oswald Regular" panose="020B0604020202020204" charset="0"/>
              </a:rPr>
              <a:t>regs</a:t>
            </a:r>
            <a:r>
              <a:rPr lang="en-US" sz="2000" baseline="0" dirty="0" smtClean="0">
                <a:latin typeface="Oswald Regular" panose="020B0604020202020204" charset="0"/>
              </a:rPr>
              <a:t> shape the process for projects that may temporarily or permanently displace people. For example, if you need to rehab residential units that will put the tenants out for a bit, you need to understand the notification process, housing standards, and general responsibilities for all parties. The URA comes into play for a variety of scenarios, so if you have any questions about yours, please reach out to us to schedule a separate appointment prior to submittal.</a:t>
            </a:r>
            <a:endParaRPr lang="en-US" sz="2000" dirty="0">
              <a:latin typeface="Oswald Regular" panose="020B0604020202020204" charset="0"/>
            </a:endParaRPr>
          </a:p>
          <a:p>
            <a:pPr marL="171450" indent="-171450">
              <a:buFont typeface="Arial" panose="020B0604020202020204" pitchFamily="34" charset="0"/>
              <a:buChar char="•"/>
            </a:pPr>
            <a:r>
              <a:rPr lang="en-US" sz="2000" dirty="0">
                <a:latin typeface="Oswald Regular" panose="020B0604020202020204" charset="0"/>
                <a:hlinkClick r:id="rId4"/>
              </a:rPr>
              <a:t>Davis Bacon Labor Standards </a:t>
            </a:r>
            <a:r>
              <a:rPr lang="en-US" sz="2000" dirty="0" smtClean="0">
                <a:latin typeface="Oswald Regular" panose="020B0604020202020204" charset="0"/>
              </a:rPr>
              <a:t>– Davis</a:t>
            </a:r>
            <a:r>
              <a:rPr lang="en-US" sz="2000" baseline="0" dirty="0" smtClean="0">
                <a:latin typeface="Oswald Regular" panose="020B0604020202020204" charset="0"/>
              </a:rPr>
              <a:t> Bacon Labor Standards are in place to assure prevailing wage rates are used to pay workers competitive and transparent wages. These </a:t>
            </a:r>
            <a:r>
              <a:rPr lang="en-US" sz="2000" baseline="0" dirty="0" err="1" smtClean="0">
                <a:latin typeface="Oswald Regular" panose="020B0604020202020204" charset="0"/>
              </a:rPr>
              <a:t>regs</a:t>
            </a:r>
            <a:r>
              <a:rPr lang="en-US" sz="2000" baseline="0" dirty="0" smtClean="0">
                <a:latin typeface="Oswald Regular" panose="020B0604020202020204" charset="0"/>
              </a:rPr>
              <a:t> affect the bidding process and monitoring of construction. </a:t>
            </a:r>
            <a:endParaRPr lang="en-US" sz="2000" dirty="0">
              <a:latin typeface="Oswald Regular" panose="020B0604020202020204" charset="0"/>
            </a:endParaRPr>
          </a:p>
          <a:p>
            <a:pPr marL="171450" indent="-171450">
              <a:buFont typeface="Arial" panose="020B0604020202020204" pitchFamily="34" charset="0"/>
              <a:buChar char="•"/>
            </a:pPr>
            <a:r>
              <a:rPr lang="en-US" sz="2000" dirty="0">
                <a:latin typeface="Oswald Regular" panose="020B0604020202020204" charset="0"/>
                <a:hlinkClick r:id="rId5"/>
              </a:rPr>
              <a:t>Section 3 Outreach </a:t>
            </a:r>
            <a:r>
              <a:rPr lang="en-US" sz="2000" dirty="0" smtClean="0">
                <a:latin typeface="Oswald Regular" panose="020B0604020202020204" charset="0"/>
              </a:rPr>
              <a:t>– It is important</a:t>
            </a:r>
            <a:r>
              <a:rPr lang="en-US" sz="2000" baseline="0" dirty="0" smtClean="0">
                <a:latin typeface="Oswald Regular" panose="020B0604020202020204" charset="0"/>
              </a:rPr>
              <a:t> to market and award these contracting opportunities in an equitable way that benefits firms and contractors that employ neighborhood residents where the project is taking place or is owned by neighborhood firms and/or by minority- or women-owned enterprises. </a:t>
            </a:r>
            <a:endParaRPr lang="en-US" sz="2000" dirty="0">
              <a:latin typeface="Oswald Regular" panose="020B0604020202020204" charset="0"/>
            </a:endParaRPr>
          </a:p>
          <a:p>
            <a:pPr marL="171450" indent="-171450">
              <a:buFont typeface="Arial" panose="020B0604020202020204" pitchFamily="34" charset="0"/>
              <a:buChar char="•"/>
            </a:pPr>
            <a:r>
              <a:rPr lang="en-US" sz="2000" dirty="0">
                <a:solidFill>
                  <a:schemeClr val="tx1">
                    <a:lumMod val="75000"/>
                    <a:lumOff val="25000"/>
                  </a:schemeClr>
                </a:solidFill>
                <a:latin typeface="Oswald Regular" panose="020B0604020202020204" charset="0"/>
              </a:rPr>
              <a:t>Environmental reviews </a:t>
            </a:r>
            <a:r>
              <a:rPr lang="en-US" sz="2000" dirty="0" smtClean="0">
                <a:solidFill>
                  <a:schemeClr val="tx1">
                    <a:lumMod val="75000"/>
                    <a:lumOff val="25000"/>
                  </a:schemeClr>
                </a:solidFill>
                <a:latin typeface="Oswald Regular" panose="020B0604020202020204" charset="0"/>
              </a:rPr>
              <a:t>– we</a:t>
            </a:r>
            <a:r>
              <a:rPr lang="en-US" sz="2000" baseline="0" dirty="0" smtClean="0">
                <a:solidFill>
                  <a:schemeClr val="tx1">
                    <a:lumMod val="75000"/>
                    <a:lumOff val="25000"/>
                  </a:schemeClr>
                </a:solidFill>
                <a:latin typeface="Oswald Regular" panose="020B0604020202020204" charset="0"/>
              </a:rPr>
              <a:t> will cover that in the next slide.</a:t>
            </a:r>
            <a:endParaRPr lang="en-US" sz="2000" dirty="0">
              <a:solidFill>
                <a:schemeClr val="tx1">
                  <a:lumMod val="75000"/>
                  <a:lumOff val="25000"/>
                </a:schemeClr>
              </a:solidFill>
              <a:latin typeface="Oswald Regular" panose="020B0604020202020204" charset="0"/>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p:cSld name="CUSTOM">
    <p:spTree>
      <p:nvGrpSpPr>
        <p:cNvPr id="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0" y="0"/>
            <a:ext cx="9143360" cy="5143146"/>
          </a:xfrm>
          <a:prstGeom prst="rect">
            <a:avLst/>
          </a:prstGeom>
          <a:noFill/>
          <a:ln>
            <a:noFill/>
          </a:ln>
        </p:spPr>
      </p:pic>
      <p:sp>
        <p:nvSpPr>
          <p:cNvPr id="13" name="Google Shape;13;p2"/>
          <p:cNvSpPr txBox="1">
            <a:spLocks noGrp="1"/>
          </p:cNvSpPr>
          <p:nvPr>
            <p:ph type="title"/>
          </p:nvPr>
        </p:nvSpPr>
        <p:spPr>
          <a:xfrm>
            <a:off x="263314" y="1178712"/>
            <a:ext cx="8340000" cy="1197000"/>
          </a:xfrm>
          <a:prstGeom prst="rect">
            <a:avLst/>
          </a:prstGeom>
        </p:spPr>
        <p:txBody>
          <a:bodyPr spcFirstLastPara="1" wrap="square" lIns="0" tIns="0" rIns="0" bIns="0" anchor="t" anchorCtr="0">
            <a:noAutofit/>
          </a:bodyPr>
          <a:lstStyle>
            <a:lvl1pPr lvl="0" algn="r">
              <a:spcBef>
                <a:spcPts val="0"/>
              </a:spcBef>
              <a:spcAft>
                <a:spcPts val="0"/>
              </a:spcAft>
              <a:buNone/>
              <a:defRPr sz="4400"/>
            </a:lvl1pPr>
            <a:lvl2pPr lvl="1" algn="r">
              <a:spcBef>
                <a:spcPts val="0"/>
              </a:spcBef>
              <a:spcAft>
                <a:spcPts val="0"/>
              </a:spcAft>
              <a:buNone/>
              <a:defRPr/>
            </a:lvl2pPr>
            <a:lvl3pPr lvl="2" algn="r">
              <a:spcBef>
                <a:spcPts val="0"/>
              </a:spcBef>
              <a:spcAft>
                <a:spcPts val="0"/>
              </a:spcAft>
              <a:buNone/>
              <a:defRPr/>
            </a:lvl3pPr>
            <a:lvl4pPr lvl="3" algn="r">
              <a:spcBef>
                <a:spcPts val="0"/>
              </a:spcBef>
              <a:spcAft>
                <a:spcPts val="0"/>
              </a:spcAft>
              <a:buNone/>
              <a:defRPr/>
            </a:lvl4pPr>
            <a:lvl5pPr lvl="4" algn="r">
              <a:spcBef>
                <a:spcPts val="0"/>
              </a:spcBef>
              <a:spcAft>
                <a:spcPts val="0"/>
              </a:spcAft>
              <a:buNone/>
              <a:defRPr/>
            </a:lvl5pPr>
            <a:lvl6pPr lvl="5" algn="r">
              <a:spcBef>
                <a:spcPts val="0"/>
              </a:spcBef>
              <a:spcAft>
                <a:spcPts val="0"/>
              </a:spcAft>
              <a:buNone/>
              <a:defRPr/>
            </a:lvl6pPr>
            <a:lvl7pPr lvl="6" algn="r">
              <a:spcBef>
                <a:spcPts val="0"/>
              </a:spcBef>
              <a:spcAft>
                <a:spcPts val="0"/>
              </a:spcAft>
              <a:buNone/>
              <a:defRPr/>
            </a:lvl7pPr>
            <a:lvl8pPr lvl="7" algn="r">
              <a:spcBef>
                <a:spcPts val="0"/>
              </a:spcBef>
              <a:spcAft>
                <a:spcPts val="0"/>
              </a:spcAft>
              <a:buNone/>
              <a:defRPr/>
            </a:lvl8pPr>
            <a:lvl9pPr lvl="8" algn="r">
              <a:spcBef>
                <a:spcPts val="0"/>
              </a:spcBef>
              <a:spcAft>
                <a:spcPts val="0"/>
              </a:spcAft>
              <a:buNone/>
              <a:defRPr/>
            </a:lvl9pPr>
          </a:lstStyle>
          <a:p>
            <a:endParaRPr/>
          </a:p>
        </p:txBody>
      </p:sp>
      <p:cxnSp>
        <p:nvCxnSpPr>
          <p:cNvPr id="14" name="Google Shape;14;p2"/>
          <p:cNvCxnSpPr/>
          <p:nvPr/>
        </p:nvCxnSpPr>
        <p:spPr>
          <a:xfrm rot="10800000">
            <a:off x="4736700" y="2693261"/>
            <a:ext cx="4407300" cy="0"/>
          </a:xfrm>
          <a:prstGeom prst="straightConnector1">
            <a:avLst/>
          </a:prstGeom>
          <a:noFill/>
          <a:ln w="28575" cap="flat" cmpd="sng">
            <a:solidFill>
              <a:srgbClr val="DAD2C0"/>
            </a:solidFill>
            <a:prstDash val="solid"/>
            <a:round/>
            <a:headEnd type="none" w="med" len="med"/>
            <a:tailEnd type="none" w="med" len="med"/>
          </a:ln>
        </p:spPr>
      </p:cxnSp>
      <p:sp>
        <p:nvSpPr>
          <p:cNvPr id="15" name="Google Shape;15;p2"/>
          <p:cNvSpPr txBox="1">
            <a:spLocks noGrp="1"/>
          </p:cNvSpPr>
          <p:nvPr>
            <p:ph type="subTitle" idx="1"/>
          </p:nvPr>
        </p:nvSpPr>
        <p:spPr>
          <a:xfrm>
            <a:off x="6572625" y="2881400"/>
            <a:ext cx="2030700" cy="694800"/>
          </a:xfrm>
          <a:prstGeom prst="rect">
            <a:avLst/>
          </a:prstGeom>
        </p:spPr>
        <p:txBody>
          <a:bodyPr spcFirstLastPara="1" wrap="square" lIns="0" tIns="0" rIns="0" bIns="0" anchor="t" anchorCtr="0">
            <a:noAutofit/>
          </a:bodyPr>
          <a:lstStyle>
            <a:lvl1pPr lvl="0" algn="r" rtl="0">
              <a:spcBef>
                <a:spcPts val="0"/>
              </a:spcBef>
              <a:spcAft>
                <a:spcPts val="0"/>
              </a:spcAft>
              <a:buNone/>
              <a:defRPr sz="1200"/>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16" name="Google Shape;16;p2"/>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buNone/>
              <a:defRPr sz="1300">
                <a:solidFill>
                  <a:srgbClr val="666666"/>
                </a:solidFill>
                <a:latin typeface="Quattrocento"/>
                <a:ea typeface="Quattrocento"/>
                <a:cs typeface="Quattrocento"/>
                <a:sym typeface="Quattrocento"/>
              </a:defRPr>
            </a:lvl1pPr>
            <a:lvl2pPr lvl="1">
              <a:buNone/>
              <a:defRPr sz="1300">
                <a:solidFill>
                  <a:srgbClr val="666666"/>
                </a:solidFill>
                <a:latin typeface="Quattrocento"/>
                <a:ea typeface="Quattrocento"/>
                <a:cs typeface="Quattrocento"/>
                <a:sym typeface="Quattrocento"/>
              </a:defRPr>
            </a:lvl2pPr>
            <a:lvl3pPr lvl="2">
              <a:buNone/>
              <a:defRPr sz="1300">
                <a:solidFill>
                  <a:srgbClr val="666666"/>
                </a:solidFill>
                <a:latin typeface="Quattrocento"/>
                <a:ea typeface="Quattrocento"/>
                <a:cs typeface="Quattrocento"/>
                <a:sym typeface="Quattrocento"/>
              </a:defRPr>
            </a:lvl3pPr>
            <a:lvl4pPr lvl="3">
              <a:buNone/>
              <a:defRPr sz="1300">
                <a:solidFill>
                  <a:srgbClr val="666666"/>
                </a:solidFill>
                <a:latin typeface="Quattrocento"/>
                <a:ea typeface="Quattrocento"/>
                <a:cs typeface="Quattrocento"/>
                <a:sym typeface="Quattrocento"/>
              </a:defRPr>
            </a:lvl4pPr>
            <a:lvl5pPr lvl="4">
              <a:buNone/>
              <a:defRPr sz="1300">
                <a:solidFill>
                  <a:srgbClr val="666666"/>
                </a:solidFill>
                <a:latin typeface="Quattrocento"/>
                <a:ea typeface="Quattrocento"/>
                <a:cs typeface="Quattrocento"/>
                <a:sym typeface="Quattrocento"/>
              </a:defRPr>
            </a:lvl5pPr>
            <a:lvl6pPr lvl="5">
              <a:buNone/>
              <a:defRPr sz="1300">
                <a:solidFill>
                  <a:srgbClr val="666666"/>
                </a:solidFill>
                <a:latin typeface="Quattrocento"/>
                <a:ea typeface="Quattrocento"/>
                <a:cs typeface="Quattrocento"/>
                <a:sym typeface="Quattrocento"/>
              </a:defRPr>
            </a:lvl6pPr>
            <a:lvl7pPr lvl="6">
              <a:buNone/>
              <a:defRPr sz="1300">
                <a:solidFill>
                  <a:srgbClr val="666666"/>
                </a:solidFill>
                <a:latin typeface="Quattrocento"/>
                <a:ea typeface="Quattrocento"/>
                <a:cs typeface="Quattrocento"/>
                <a:sym typeface="Quattrocento"/>
              </a:defRPr>
            </a:lvl7pPr>
            <a:lvl8pPr lvl="7">
              <a:buNone/>
              <a:defRPr sz="1300">
                <a:solidFill>
                  <a:srgbClr val="666666"/>
                </a:solidFill>
                <a:latin typeface="Quattrocento"/>
                <a:ea typeface="Quattrocento"/>
                <a:cs typeface="Quattrocento"/>
                <a:sym typeface="Quattrocento"/>
              </a:defRPr>
            </a:lvl8pPr>
            <a:lvl9pPr lvl="8">
              <a:buNone/>
              <a:defRPr sz="1300">
                <a:solidFill>
                  <a:srgbClr val="666666"/>
                </a:solidFill>
                <a:latin typeface="Quattrocento"/>
                <a:ea typeface="Quattrocento"/>
                <a:cs typeface="Quattrocento"/>
                <a:sym typeface="Quattrocen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081">
          <p15:clr>
            <a:srgbClr val="F9AD4C"/>
          </p15:clr>
        </p15:guide>
        <p15:guide id="2" pos="5419">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EXT">
  <p:cSld name="CUSTOM_5">
    <p:spTree>
      <p:nvGrpSpPr>
        <p:cNvPr id="1" name="Shape 120"/>
        <p:cNvGrpSpPr/>
        <p:nvPr/>
      </p:nvGrpSpPr>
      <p:grpSpPr>
        <a:xfrm>
          <a:off x="0" y="0"/>
          <a:ext cx="0" cy="0"/>
          <a:chOff x="0" y="0"/>
          <a:chExt cx="0" cy="0"/>
        </a:xfrm>
      </p:grpSpPr>
      <p:sp>
        <p:nvSpPr>
          <p:cNvPr id="121" name="Google Shape;121;p13"/>
          <p:cNvSpPr/>
          <p:nvPr/>
        </p:nvSpPr>
        <p:spPr>
          <a:xfrm>
            <a:off x="0" y="3341"/>
            <a:ext cx="9144000" cy="51399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22" name="Google Shape;122;p13"/>
          <p:cNvSpPr/>
          <p:nvPr/>
        </p:nvSpPr>
        <p:spPr>
          <a:xfrm>
            <a:off x="0" y="0"/>
            <a:ext cx="9147366" cy="5147488"/>
          </a:xfrm>
          <a:custGeom>
            <a:avLst/>
            <a:gdLst/>
            <a:ahLst/>
            <a:cxnLst/>
            <a:rect l="l" t="t" r="r" b="b"/>
            <a:pathLst>
              <a:path w="20104100" h="11313160" extrusionOk="0">
                <a:moveTo>
                  <a:pt x="20104099" y="11312849"/>
                </a:moveTo>
                <a:lnTo>
                  <a:pt x="0" y="11312849"/>
                </a:lnTo>
                <a:lnTo>
                  <a:pt x="0" y="0"/>
                </a:lnTo>
                <a:lnTo>
                  <a:pt x="20104099" y="0"/>
                </a:lnTo>
                <a:lnTo>
                  <a:pt x="20104099" y="11312849"/>
                </a:lnTo>
                <a:close/>
              </a:path>
            </a:pathLst>
          </a:custGeom>
          <a:solidFill>
            <a:srgbClr val="FFFFFF">
              <a:alpha val="196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23" name="Google Shape;123;p13"/>
          <p:cNvSpPr/>
          <p:nvPr/>
        </p:nvSpPr>
        <p:spPr>
          <a:xfrm>
            <a:off x="2458152" y="89398"/>
            <a:ext cx="1779200" cy="1897659"/>
          </a:xfrm>
          <a:custGeom>
            <a:avLst/>
            <a:gdLst/>
            <a:ahLst/>
            <a:cxnLst/>
            <a:rect l="l" t="t" r="r" b="b"/>
            <a:pathLst>
              <a:path w="3910329" h="4170679" extrusionOk="0">
                <a:moveTo>
                  <a:pt x="0" y="4170365"/>
                </a:moveTo>
                <a:lnTo>
                  <a:pt x="3909723" y="0"/>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24" name="Google Shape;124;p13"/>
          <p:cNvSpPr/>
          <p:nvPr/>
        </p:nvSpPr>
        <p:spPr>
          <a:xfrm>
            <a:off x="5060323" y="3216225"/>
            <a:ext cx="1779200" cy="1897659"/>
          </a:xfrm>
          <a:custGeom>
            <a:avLst/>
            <a:gdLst/>
            <a:ahLst/>
            <a:cxnLst/>
            <a:rect l="l" t="t" r="r" b="b"/>
            <a:pathLst>
              <a:path w="3910330" h="4170679" extrusionOk="0">
                <a:moveTo>
                  <a:pt x="0" y="4170365"/>
                </a:moveTo>
                <a:lnTo>
                  <a:pt x="3909713" y="0"/>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25" name="Google Shape;125;p13"/>
          <p:cNvSpPr txBox="1">
            <a:spLocks noGrp="1"/>
          </p:cNvSpPr>
          <p:nvPr>
            <p:ph type="title"/>
          </p:nvPr>
        </p:nvSpPr>
        <p:spPr>
          <a:xfrm>
            <a:off x="3338994" y="1786957"/>
            <a:ext cx="2466000" cy="1572600"/>
          </a:xfrm>
          <a:prstGeom prst="rect">
            <a:avLst/>
          </a:prstGeom>
        </p:spPr>
        <p:txBody>
          <a:bodyPr spcFirstLastPara="1" wrap="square" lIns="0" tIns="0" rIns="0" bIns="0" anchor="ctr" anchorCtr="0">
            <a:noAutofit/>
          </a:bodyPr>
          <a:lstStyle>
            <a:lvl1pPr lvl="0" algn="ctr" rtl="0">
              <a:spcBef>
                <a:spcPts val="0"/>
              </a:spcBef>
              <a:spcAft>
                <a:spcPts val="0"/>
              </a:spcAft>
              <a:buNone/>
              <a:defRPr sz="2700">
                <a:solidFill>
                  <a:srgbClr val="666666"/>
                </a:solidFill>
              </a:defRPr>
            </a:lvl1pPr>
            <a:lvl2pPr lvl="1" algn="ctr" rtl="0">
              <a:spcBef>
                <a:spcPts val="0"/>
              </a:spcBef>
              <a:spcAft>
                <a:spcPts val="0"/>
              </a:spcAft>
              <a:buNone/>
              <a:defRPr sz="2700">
                <a:solidFill>
                  <a:srgbClr val="666666"/>
                </a:solidFill>
              </a:defRPr>
            </a:lvl2pPr>
            <a:lvl3pPr lvl="2" algn="ctr" rtl="0">
              <a:spcBef>
                <a:spcPts val="0"/>
              </a:spcBef>
              <a:spcAft>
                <a:spcPts val="0"/>
              </a:spcAft>
              <a:buNone/>
              <a:defRPr sz="2700">
                <a:solidFill>
                  <a:srgbClr val="666666"/>
                </a:solidFill>
              </a:defRPr>
            </a:lvl3pPr>
            <a:lvl4pPr lvl="3" algn="ctr" rtl="0">
              <a:spcBef>
                <a:spcPts val="0"/>
              </a:spcBef>
              <a:spcAft>
                <a:spcPts val="0"/>
              </a:spcAft>
              <a:buNone/>
              <a:defRPr sz="2700">
                <a:solidFill>
                  <a:srgbClr val="666666"/>
                </a:solidFill>
              </a:defRPr>
            </a:lvl4pPr>
            <a:lvl5pPr lvl="4" algn="ctr" rtl="0">
              <a:spcBef>
                <a:spcPts val="0"/>
              </a:spcBef>
              <a:spcAft>
                <a:spcPts val="0"/>
              </a:spcAft>
              <a:buNone/>
              <a:defRPr sz="2700">
                <a:solidFill>
                  <a:srgbClr val="666666"/>
                </a:solidFill>
              </a:defRPr>
            </a:lvl5pPr>
            <a:lvl6pPr lvl="5" algn="ctr" rtl="0">
              <a:spcBef>
                <a:spcPts val="0"/>
              </a:spcBef>
              <a:spcAft>
                <a:spcPts val="0"/>
              </a:spcAft>
              <a:buNone/>
              <a:defRPr sz="2700">
                <a:solidFill>
                  <a:srgbClr val="666666"/>
                </a:solidFill>
              </a:defRPr>
            </a:lvl6pPr>
            <a:lvl7pPr lvl="6" algn="ctr" rtl="0">
              <a:spcBef>
                <a:spcPts val="0"/>
              </a:spcBef>
              <a:spcAft>
                <a:spcPts val="0"/>
              </a:spcAft>
              <a:buNone/>
              <a:defRPr sz="2700">
                <a:solidFill>
                  <a:srgbClr val="666666"/>
                </a:solidFill>
              </a:defRPr>
            </a:lvl7pPr>
            <a:lvl8pPr lvl="7" algn="ctr" rtl="0">
              <a:spcBef>
                <a:spcPts val="0"/>
              </a:spcBef>
              <a:spcAft>
                <a:spcPts val="0"/>
              </a:spcAft>
              <a:buNone/>
              <a:defRPr sz="2700">
                <a:solidFill>
                  <a:srgbClr val="666666"/>
                </a:solidFill>
              </a:defRPr>
            </a:lvl8pPr>
            <a:lvl9pPr lvl="8" algn="ctr" rtl="0">
              <a:spcBef>
                <a:spcPts val="0"/>
              </a:spcBef>
              <a:spcAft>
                <a:spcPts val="0"/>
              </a:spcAft>
              <a:buNone/>
              <a:defRPr sz="2700">
                <a:solidFill>
                  <a:srgbClr val="666666"/>
                </a:solidFill>
              </a:defRPr>
            </a:lvl9pPr>
          </a:lstStyle>
          <a:p>
            <a:endParaRPr/>
          </a:p>
        </p:txBody>
      </p:sp>
      <p:sp>
        <p:nvSpPr>
          <p:cNvPr id="126" name="Google Shape;126;p13"/>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buNone/>
              <a:defRPr sz="1300">
                <a:solidFill>
                  <a:srgbClr val="666666"/>
                </a:solidFill>
                <a:latin typeface="Quattrocento"/>
                <a:ea typeface="Quattrocento"/>
                <a:cs typeface="Quattrocento"/>
                <a:sym typeface="Quattrocento"/>
              </a:defRPr>
            </a:lvl1pPr>
            <a:lvl2pPr lvl="1">
              <a:buNone/>
              <a:defRPr sz="1300">
                <a:solidFill>
                  <a:srgbClr val="666666"/>
                </a:solidFill>
                <a:latin typeface="Quattrocento"/>
                <a:ea typeface="Quattrocento"/>
                <a:cs typeface="Quattrocento"/>
                <a:sym typeface="Quattrocento"/>
              </a:defRPr>
            </a:lvl2pPr>
            <a:lvl3pPr lvl="2">
              <a:buNone/>
              <a:defRPr sz="1300">
                <a:solidFill>
                  <a:srgbClr val="666666"/>
                </a:solidFill>
                <a:latin typeface="Quattrocento"/>
                <a:ea typeface="Quattrocento"/>
                <a:cs typeface="Quattrocento"/>
                <a:sym typeface="Quattrocento"/>
              </a:defRPr>
            </a:lvl3pPr>
            <a:lvl4pPr lvl="3">
              <a:buNone/>
              <a:defRPr sz="1300">
                <a:solidFill>
                  <a:srgbClr val="666666"/>
                </a:solidFill>
                <a:latin typeface="Quattrocento"/>
                <a:ea typeface="Quattrocento"/>
                <a:cs typeface="Quattrocento"/>
                <a:sym typeface="Quattrocento"/>
              </a:defRPr>
            </a:lvl4pPr>
            <a:lvl5pPr lvl="4">
              <a:buNone/>
              <a:defRPr sz="1300">
                <a:solidFill>
                  <a:srgbClr val="666666"/>
                </a:solidFill>
                <a:latin typeface="Quattrocento"/>
                <a:ea typeface="Quattrocento"/>
                <a:cs typeface="Quattrocento"/>
                <a:sym typeface="Quattrocento"/>
              </a:defRPr>
            </a:lvl5pPr>
            <a:lvl6pPr lvl="5">
              <a:buNone/>
              <a:defRPr sz="1300">
                <a:solidFill>
                  <a:srgbClr val="666666"/>
                </a:solidFill>
                <a:latin typeface="Quattrocento"/>
                <a:ea typeface="Quattrocento"/>
                <a:cs typeface="Quattrocento"/>
                <a:sym typeface="Quattrocento"/>
              </a:defRPr>
            </a:lvl6pPr>
            <a:lvl7pPr lvl="6">
              <a:buNone/>
              <a:defRPr sz="1300">
                <a:solidFill>
                  <a:srgbClr val="666666"/>
                </a:solidFill>
                <a:latin typeface="Quattrocento"/>
                <a:ea typeface="Quattrocento"/>
                <a:cs typeface="Quattrocento"/>
                <a:sym typeface="Quattrocento"/>
              </a:defRPr>
            </a:lvl7pPr>
            <a:lvl8pPr lvl="7">
              <a:buNone/>
              <a:defRPr sz="1300">
                <a:solidFill>
                  <a:srgbClr val="666666"/>
                </a:solidFill>
                <a:latin typeface="Quattrocento"/>
                <a:ea typeface="Quattrocento"/>
                <a:cs typeface="Quattrocento"/>
                <a:sym typeface="Quattrocento"/>
              </a:defRPr>
            </a:lvl8pPr>
            <a:lvl9pPr lvl="8">
              <a:buNone/>
              <a:defRPr sz="1300">
                <a:solidFill>
                  <a:srgbClr val="666666"/>
                </a:solidFill>
                <a:latin typeface="Quattrocento"/>
                <a:ea typeface="Quattrocento"/>
                <a:cs typeface="Quattrocento"/>
                <a:sym typeface="Quattrocen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620">
          <p15:clr>
            <a:srgbClr val="F9AD4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EXT &amp; SOME TEXT SLIDE">
  <p:cSld name="Title Only">
    <p:spTree>
      <p:nvGrpSpPr>
        <p:cNvPr id="1" name="Shape 127"/>
        <p:cNvGrpSpPr/>
        <p:nvPr/>
      </p:nvGrpSpPr>
      <p:grpSpPr>
        <a:xfrm>
          <a:off x="0" y="0"/>
          <a:ext cx="0" cy="0"/>
          <a:chOff x="0" y="0"/>
          <a:chExt cx="0" cy="0"/>
        </a:xfrm>
      </p:grpSpPr>
      <p:sp>
        <p:nvSpPr>
          <p:cNvPr id="128" name="Google Shape;128;p14"/>
          <p:cNvSpPr/>
          <p:nvPr/>
        </p:nvSpPr>
        <p:spPr>
          <a:xfrm>
            <a:off x="795" y="0"/>
            <a:ext cx="9143100" cy="51432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29" name="Google Shape;129;p14"/>
          <p:cNvSpPr/>
          <p:nvPr/>
        </p:nvSpPr>
        <p:spPr>
          <a:xfrm>
            <a:off x="0" y="0"/>
            <a:ext cx="9147366" cy="5147488"/>
          </a:xfrm>
          <a:custGeom>
            <a:avLst/>
            <a:gdLst/>
            <a:ahLst/>
            <a:cxnLst/>
            <a:rect l="l" t="t" r="r" b="b"/>
            <a:pathLst>
              <a:path w="20104100" h="11313160" extrusionOk="0">
                <a:moveTo>
                  <a:pt x="20104099" y="11312849"/>
                </a:moveTo>
                <a:lnTo>
                  <a:pt x="0" y="11312849"/>
                </a:lnTo>
                <a:lnTo>
                  <a:pt x="0" y="0"/>
                </a:lnTo>
                <a:lnTo>
                  <a:pt x="20104099" y="0"/>
                </a:lnTo>
                <a:lnTo>
                  <a:pt x="20104099" y="11312849"/>
                </a:lnTo>
                <a:close/>
              </a:path>
            </a:pathLst>
          </a:custGeom>
          <a:solidFill>
            <a:srgbClr val="FFFFFF">
              <a:alpha val="196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30" name="Google Shape;130;p14"/>
          <p:cNvSpPr/>
          <p:nvPr/>
        </p:nvSpPr>
        <p:spPr>
          <a:xfrm>
            <a:off x="785" y="1208066"/>
            <a:ext cx="9147366" cy="2728319"/>
          </a:xfrm>
          <a:custGeom>
            <a:avLst/>
            <a:gdLst/>
            <a:ahLst/>
            <a:cxnLst/>
            <a:rect l="l" t="t" r="r" b="b"/>
            <a:pathLst>
              <a:path w="20104100" h="5996305" extrusionOk="0">
                <a:moveTo>
                  <a:pt x="20104099" y="5996037"/>
                </a:moveTo>
                <a:lnTo>
                  <a:pt x="0" y="5996037"/>
                </a:lnTo>
                <a:lnTo>
                  <a:pt x="0" y="0"/>
                </a:lnTo>
                <a:lnTo>
                  <a:pt x="20104099" y="0"/>
                </a:lnTo>
                <a:lnTo>
                  <a:pt x="20104099" y="5996037"/>
                </a:lnTo>
                <a:close/>
              </a:path>
            </a:pathLst>
          </a:custGeom>
          <a:solidFill>
            <a:srgbClr val="FFFFFF">
              <a:alpha val="8962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31" name="Google Shape;131;p14"/>
          <p:cNvSpPr txBox="1">
            <a:spLocks noGrp="1"/>
          </p:cNvSpPr>
          <p:nvPr>
            <p:ph type="title"/>
          </p:nvPr>
        </p:nvSpPr>
        <p:spPr>
          <a:xfrm>
            <a:off x="957912" y="1786957"/>
            <a:ext cx="7229700" cy="1572600"/>
          </a:xfrm>
          <a:prstGeom prst="rect">
            <a:avLst/>
          </a:prstGeom>
        </p:spPr>
        <p:txBody>
          <a:bodyPr spcFirstLastPara="1" wrap="square" lIns="0" tIns="0" rIns="0" bIns="0" anchor="ctr" anchorCtr="0">
            <a:noAutofit/>
          </a:bodyPr>
          <a:lstStyle>
            <a:lvl1pPr lvl="0" algn="ctr" rtl="0">
              <a:spcBef>
                <a:spcPts val="0"/>
              </a:spcBef>
              <a:spcAft>
                <a:spcPts val="0"/>
              </a:spcAft>
              <a:buNone/>
              <a:defRPr sz="4400">
                <a:solidFill>
                  <a:srgbClr val="666666"/>
                </a:solidFill>
              </a:defRPr>
            </a:lvl1pPr>
            <a:lvl2pPr lvl="1" algn="ctr" rtl="0">
              <a:spcBef>
                <a:spcPts val="0"/>
              </a:spcBef>
              <a:spcAft>
                <a:spcPts val="0"/>
              </a:spcAft>
              <a:buNone/>
              <a:defRPr sz="4400">
                <a:solidFill>
                  <a:srgbClr val="666666"/>
                </a:solidFill>
              </a:defRPr>
            </a:lvl2pPr>
            <a:lvl3pPr lvl="2" algn="ctr" rtl="0">
              <a:spcBef>
                <a:spcPts val="0"/>
              </a:spcBef>
              <a:spcAft>
                <a:spcPts val="0"/>
              </a:spcAft>
              <a:buNone/>
              <a:defRPr sz="4400">
                <a:solidFill>
                  <a:srgbClr val="666666"/>
                </a:solidFill>
              </a:defRPr>
            </a:lvl3pPr>
            <a:lvl4pPr lvl="3" algn="ctr" rtl="0">
              <a:spcBef>
                <a:spcPts val="0"/>
              </a:spcBef>
              <a:spcAft>
                <a:spcPts val="0"/>
              </a:spcAft>
              <a:buNone/>
              <a:defRPr sz="4400">
                <a:solidFill>
                  <a:srgbClr val="666666"/>
                </a:solidFill>
              </a:defRPr>
            </a:lvl4pPr>
            <a:lvl5pPr lvl="4" algn="ctr" rtl="0">
              <a:spcBef>
                <a:spcPts val="0"/>
              </a:spcBef>
              <a:spcAft>
                <a:spcPts val="0"/>
              </a:spcAft>
              <a:buNone/>
              <a:defRPr sz="4400">
                <a:solidFill>
                  <a:srgbClr val="666666"/>
                </a:solidFill>
              </a:defRPr>
            </a:lvl5pPr>
            <a:lvl6pPr lvl="5" algn="ctr" rtl="0">
              <a:spcBef>
                <a:spcPts val="0"/>
              </a:spcBef>
              <a:spcAft>
                <a:spcPts val="0"/>
              </a:spcAft>
              <a:buNone/>
              <a:defRPr sz="4400">
                <a:solidFill>
                  <a:srgbClr val="666666"/>
                </a:solidFill>
              </a:defRPr>
            </a:lvl6pPr>
            <a:lvl7pPr lvl="6" algn="ctr" rtl="0">
              <a:spcBef>
                <a:spcPts val="0"/>
              </a:spcBef>
              <a:spcAft>
                <a:spcPts val="0"/>
              </a:spcAft>
              <a:buNone/>
              <a:defRPr sz="4400">
                <a:solidFill>
                  <a:srgbClr val="666666"/>
                </a:solidFill>
              </a:defRPr>
            </a:lvl7pPr>
            <a:lvl8pPr lvl="7" algn="ctr" rtl="0">
              <a:spcBef>
                <a:spcPts val="0"/>
              </a:spcBef>
              <a:spcAft>
                <a:spcPts val="0"/>
              </a:spcAft>
              <a:buNone/>
              <a:defRPr sz="4400">
                <a:solidFill>
                  <a:srgbClr val="666666"/>
                </a:solidFill>
              </a:defRPr>
            </a:lvl8pPr>
            <a:lvl9pPr lvl="8" algn="ctr" rtl="0">
              <a:spcBef>
                <a:spcPts val="0"/>
              </a:spcBef>
              <a:spcAft>
                <a:spcPts val="0"/>
              </a:spcAft>
              <a:buNone/>
              <a:defRPr sz="4400">
                <a:solidFill>
                  <a:srgbClr val="666666"/>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TLE 1">
  <p:cSld name="CUSTOM_6">
    <p:spTree>
      <p:nvGrpSpPr>
        <p:cNvPr id="1" name="Shape 132"/>
        <p:cNvGrpSpPr/>
        <p:nvPr/>
      </p:nvGrpSpPr>
      <p:grpSpPr>
        <a:xfrm>
          <a:off x="0" y="0"/>
          <a:ext cx="0" cy="0"/>
          <a:chOff x="0" y="0"/>
          <a:chExt cx="0" cy="0"/>
        </a:xfrm>
      </p:grpSpPr>
      <p:sp>
        <p:nvSpPr>
          <p:cNvPr id="133" name="Google Shape;133;p15"/>
          <p:cNvSpPr txBox="1">
            <a:spLocks noGrp="1"/>
          </p:cNvSpPr>
          <p:nvPr>
            <p:ph type="title"/>
          </p:nvPr>
        </p:nvSpPr>
        <p:spPr>
          <a:xfrm>
            <a:off x="-183707" y="276166"/>
            <a:ext cx="8925600" cy="475500"/>
          </a:xfrm>
          <a:prstGeom prst="rect">
            <a:avLst/>
          </a:prstGeom>
        </p:spPr>
        <p:txBody>
          <a:bodyPr spcFirstLastPara="1" wrap="square" lIns="0" tIns="0" rIns="0" bIns="0" anchor="t" anchorCtr="0">
            <a:noAutofit/>
          </a:bodyPr>
          <a:lstStyle>
            <a:lvl1pPr lvl="0" algn="r" rtl="0">
              <a:spcBef>
                <a:spcPts val="0"/>
              </a:spcBef>
              <a:spcAft>
                <a:spcPts val="0"/>
              </a:spcAft>
              <a:buNone/>
              <a:defRPr sz="2700">
                <a:solidFill>
                  <a:srgbClr val="666666"/>
                </a:solidFill>
              </a:defRPr>
            </a:lvl1pPr>
            <a:lvl2pPr lvl="1" rtl="0">
              <a:spcBef>
                <a:spcPts val="0"/>
              </a:spcBef>
              <a:spcAft>
                <a:spcPts val="0"/>
              </a:spcAft>
              <a:buNone/>
              <a:defRPr sz="2700">
                <a:solidFill>
                  <a:srgbClr val="666666"/>
                </a:solidFill>
              </a:defRPr>
            </a:lvl2pPr>
            <a:lvl3pPr lvl="2" rtl="0">
              <a:spcBef>
                <a:spcPts val="0"/>
              </a:spcBef>
              <a:spcAft>
                <a:spcPts val="0"/>
              </a:spcAft>
              <a:buNone/>
              <a:defRPr sz="2700">
                <a:solidFill>
                  <a:srgbClr val="666666"/>
                </a:solidFill>
              </a:defRPr>
            </a:lvl3pPr>
            <a:lvl4pPr lvl="3" rtl="0">
              <a:spcBef>
                <a:spcPts val="0"/>
              </a:spcBef>
              <a:spcAft>
                <a:spcPts val="0"/>
              </a:spcAft>
              <a:buNone/>
              <a:defRPr sz="2700">
                <a:solidFill>
                  <a:srgbClr val="666666"/>
                </a:solidFill>
              </a:defRPr>
            </a:lvl4pPr>
            <a:lvl5pPr lvl="4" rtl="0">
              <a:spcBef>
                <a:spcPts val="0"/>
              </a:spcBef>
              <a:spcAft>
                <a:spcPts val="0"/>
              </a:spcAft>
              <a:buNone/>
              <a:defRPr sz="2700">
                <a:solidFill>
                  <a:srgbClr val="666666"/>
                </a:solidFill>
              </a:defRPr>
            </a:lvl5pPr>
            <a:lvl6pPr lvl="5" rtl="0">
              <a:spcBef>
                <a:spcPts val="0"/>
              </a:spcBef>
              <a:spcAft>
                <a:spcPts val="0"/>
              </a:spcAft>
              <a:buNone/>
              <a:defRPr sz="2700">
                <a:solidFill>
                  <a:srgbClr val="666666"/>
                </a:solidFill>
              </a:defRPr>
            </a:lvl6pPr>
            <a:lvl7pPr lvl="6" rtl="0">
              <a:spcBef>
                <a:spcPts val="0"/>
              </a:spcBef>
              <a:spcAft>
                <a:spcPts val="0"/>
              </a:spcAft>
              <a:buNone/>
              <a:defRPr sz="2700">
                <a:solidFill>
                  <a:srgbClr val="666666"/>
                </a:solidFill>
              </a:defRPr>
            </a:lvl7pPr>
            <a:lvl8pPr lvl="7" rtl="0">
              <a:spcBef>
                <a:spcPts val="0"/>
              </a:spcBef>
              <a:spcAft>
                <a:spcPts val="0"/>
              </a:spcAft>
              <a:buNone/>
              <a:defRPr sz="2700">
                <a:solidFill>
                  <a:srgbClr val="666666"/>
                </a:solidFill>
              </a:defRPr>
            </a:lvl8pPr>
            <a:lvl9pPr lvl="8" rtl="0">
              <a:spcBef>
                <a:spcPts val="0"/>
              </a:spcBef>
              <a:spcAft>
                <a:spcPts val="0"/>
              </a:spcAft>
              <a:buNone/>
              <a:defRPr sz="2700">
                <a:solidFill>
                  <a:srgbClr val="666666"/>
                </a:solidFill>
              </a:defRPr>
            </a:lvl9pPr>
          </a:lstStyle>
          <a:p>
            <a:endParaRPr/>
          </a:p>
        </p:txBody>
      </p:sp>
      <p:cxnSp>
        <p:nvCxnSpPr>
          <p:cNvPr id="134" name="Google Shape;134;p15"/>
          <p:cNvCxnSpPr/>
          <p:nvPr/>
        </p:nvCxnSpPr>
        <p:spPr>
          <a:xfrm rot="10800000" flipH="1">
            <a:off x="4592729" y="806874"/>
            <a:ext cx="4579800" cy="13200"/>
          </a:xfrm>
          <a:prstGeom prst="straightConnector1">
            <a:avLst/>
          </a:prstGeom>
          <a:noFill/>
          <a:ln w="28575" cap="flat" cmpd="sng">
            <a:solidFill>
              <a:srgbClr val="DAD2C0"/>
            </a:solidFill>
            <a:prstDash val="solid"/>
            <a:round/>
            <a:headEnd type="none" w="med" len="med"/>
            <a:tailEnd type="none" w="med" len="med"/>
          </a:ln>
        </p:spPr>
      </p:cxnSp>
      <p:sp>
        <p:nvSpPr>
          <p:cNvPr id="135" name="Google Shape;135;p15"/>
          <p:cNvSpPr/>
          <p:nvPr/>
        </p:nvSpPr>
        <p:spPr>
          <a:xfrm>
            <a:off x="8639431" y="3573710"/>
            <a:ext cx="0" cy="1570307"/>
          </a:xfrm>
          <a:custGeom>
            <a:avLst/>
            <a:gdLst/>
            <a:ahLst/>
            <a:cxnLst/>
            <a:rect l="l" t="t" r="r" b="b"/>
            <a:pathLst>
              <a:path w="120000" h="3451225" extrusionOk="0">
                <a:moveTo>
                  <a:pt x="0" y="0"/>
                </a:moveTo>
                <a:lnTo>
                  <a:pt x="0" y="3450805"/>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36" name="Google Shape;136;p15"/>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rtl="0">
              <a:buNone/>
              <a:defRPr sz="1300">
                <a:solidFill>
                  <a:srgbClr val="666666"/>
                </a:solidFill>
                <a:latin typeface="Oswald"/>
                <a:ea typeface="Oswald"/>
                <a:cs typeface="Oswald"/>
                <a:sym typeface="Oswald"/>
              </a:defRPr>
            </a:lvl1pPr>
            <a:lvl2pPr lvl="1" algn="ctr" rtl="0">
              <a:buNone/>
              <a:defRPr sz="1300">
                <a:solidFill>
                  <a:srgbClr val="666666"/>
                </a:solidFill>
                <a:latin typeface="Oswald"/>
                <a:ea typeface="Oswald"/>
                <a:cs typeface="Oswald"/>
                <a:sym typeface="Oswald"/>
              </a:defRPr>
            </a:lvl2pPr>
            <a:lvl3pPr lvl="2" algn="ctr" rtl="0">
              <a:buNone/>
              <a:defRPr sz="1300">
                <a:solidFill>
                  <a:srgbClr val="666666"/>
                </a:solidFill>
                <a:latin typeface="Oswald"/>
                <a:ea typeface="Oswald"/>
                <a:cs typeface="Oswald"/>
                <a:sym typeface="Oswald"/>
              </a:defRPr>
            </a:lvl3pPr>
            <a:lvl4pPr lvl="3" algn="ctr" rtl="0">
              <a:buNone/>
              <a:defRPr sz="1300">
                <a:solidFill>
                  <a:srgbClr val="666666"/>
                </a:solidFill>
                <a:latin typeface="Oswald"/>
                <a:ea typeface="Oswald"/>
                <a:cs typeface="Oswald"/>
                <a:sym typeface="Oswald"/>
              </a:defRPr>
            </a:lvl4pPr>
            <a:lvl5pPr lvl="4" algn="ctr" rtl="0">
              <a:buNone/>
              <a:defRPr sz="1300">
                <a:solidFill>
                  <a:srgbClr val="666666"/>
                </a:solidFill>
                <a:latin typeface="Oswald"/>
                <a:ea typeface="Oswald"/>
                <a:cs typeface="Oswald"/>
                <a:sym typeface="Oswald"/>
              </a:defRPr>
            </a:lvl5pPr>
            <a:lvl6pPr lvl="5" algn="ctr" rtl="0">
              <a:buNone/>
              <a:defRPr sz="1300">
                <a:solidFill>
                  <a:srgbClr val="666666"/>
                </a:solidFill>
                <a:latin typeface="Oswald"/>
                <a:ea typeface="Oswald"/>
                <a:cs typeface="Oswald"/>
                <a:sym typeface="Oswald"/>
              </a:defRPr>
            </a:lvl6pPr>
            <a:lvl7pPr lvl="6" algn="ctr" rtl="0">
              <a:buNone/>
              <a:defRPr sz="1300">
                <a:solidFill>
                  <a:srgbClr val="666666"/>
                </a:solidFill>
                <a:latin typeface="Oswald"/>
                <a:ea typeface="Oswald"/>
                <a:cs typeface="Oswald"/>
                <a:sym typeface="Oswald"/>
              </a:defRPr>
            </a:lvl7pPr>
            <a:lvl8pPr lvl="7" algn="ctr" rtl="0">
              <a:buNone/>
              <a:defRPr sz="1300">
                <a:solidFill>
                  <a:srgbClr val="666666"/>
                </a:solidFill>
                <a:latin typeface="Oswald"/>
                <a:ea typeface="Oswald"/>
                <a:cs typeface="Oswald"/>
                <a:sym typeface="Oswald"/>
              </a:defRPr>
            </a:lvl8pPr>
            <a:lvl9pPr lvl="8" algn="ctr" rtl="0">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CEPTS">
  <p:cSld name="CUSTOM_6_1">
    <p:spTree>
      <p:nvGrpSpPr>
        <p:cNvPr id="1" name="Shape 137"/>
        <p:cNvGrpSpPr/>
        <p:nvPr/>
      </p:nvGrpSpPr>
      <p:grpSpPr>
        <a:xfrm>
          <a:off x="0" y="0"/>
          <a:ext cx="0" cy="0"/>
          <a:chOff x="0" y="0"/>
          <a:chExt cx="0" cy="0"/>
        </a:xfrm>
      </p:grpSpPr>
      <p:sp>
        <p:nvSpPr>
          <p:cNvPr id="138" name="Google Shape;138;p16"/>
          <p:cNvSpPr txBox="1">
            <a:spLocks noGrp="1"/>
          </p:cNvSpPr>
          <p:nvPr>
            <p:ph type="title"/>
          </p:nvPr>
        </p:nvSpPr>
        <p:spPr>
          <a:xfrm>
            <a:off x="6782270" y="276166"/>
            <a:ext cx="1959900" cy="475500"/>
          </a:xfrm>
          <a:prstGeom prst="rect">
            <a:avLst/>
          </a:prstGeom>
        </p:spPr>
        <p:txBody>
          <a:bodyPr spcFirstLastPara="1" wrap="square" lIns="0" tIns="0" rIns="0" bIns="0" anchor="t" anchorCtr="0">
            <a:noAutofit/>
          </a:bodyPr>
          <a:lstStyle>
            <a:lvl1pPr lvl="0" algn="r" rtl="0">
              <a:spcBef>
                <a:spcPts val="0"/>
              </a:spcBef>
              <a:spcAft>
                <a:spcPts val="0"/>
              </a:spcAft>
              <a:buNone/>
              <a:defRPr sz="2700">
                <a:solidFill>
                  <a:srgbClr val="666666"/>
                </a:solidFill>
              </a:defRPr>
            </a:lvl1pPr>
            <a:lvl2pPr lvl="1" rtl="0">
              <a:spcBef>
                <a:spcPts val="0"/>
              </a:spcBef>
              <a:spcAft>
                <a:spcPts val="0"/>
              </a:spcAft>
              <a:buNone/>
              <a:defRPr sz="2700">
                <a:solidFill>
                  <a:srgbClr val="666666"/>
                </a:solidFill>
              </a:defRPr>
            </a:lvl2pPr>
            <a:lvl3pPr lvl="2" rtl="0">
              <a:spcBef>
                <a:spcPts val="0"/>
              </a:spcBef>
              <a:spcAft>
                <a:spcPts val="0"/>
              </a:spcAft>
              <a:buNone/>
              <a:defRPr sz="2700">
                <a:solidFill>
                  <a:srgbClr val="666666"/>
                </a:solidFill>
              </a:defRPr>
            </a:lvl3pPr>
            <a:lvl4pPr lvl="3" rtl="0">
              <a:spcBef>
                <a:spcPts val="0"/>
              </a:spcBef>
              <a:spcAft>
                <a:spcPts val="0"/>
              </a:spcAft>
              <a:buNone/>
              <a:defRPr sz="2700">
                <a:solidFill>
                  <a:srgbClr val="666666"/>
                </a:solidFill>
              </a:defRPr>
            </a:lvl4pPr>
            <a:lvl5pPr lvl="4" rtl="0">
              <a:spcBef>
                <a:spcPts val="0"/>
              </a:spcBef>
              <a:spcAft>
                <a:spcPts val="0"/>
              </a:spcAft>
              <a:buNone/>
              <a:defRPr sz="2700">
                <a:solidFill>
                  <a:srgbClr val="666666"/>
                </a:solidFill>
              </a:defRPr>
            </a:lvl5pPr>
            <a:lvl6pPr lvl="5" rtl="0">
              <a:spcBef>
                <a:spcPts val="0"/>
              </a:spcBef>
              <a:spcAft>
                <a:spcPts val="0"/>
              </a:spcAft>
              <a:buNone/>
              <a:defRPr sz="2700">
                <a:solidFill>
                  <a:srgbClr val="666666"/>
                </a:solidFill>
              </a:defRPr>
            </a:lvl6pPr>
            <a:lvl7pPr lvl="6" rtl="0">
              <a:spcBef>
                <a:spcPts val="0"/>
              </a:spcBef>
              <a:spcAft>
                <a:spcPts val="0"/>
              </a:spcAft>
              <a:buNone/>
              <a:defRPr sz="2700">
                <a:solidFill>
                  <a:srgbClr val="666666"/>
                </a:solidFill>
              </a:defRPr>
            </a:lvl7pPr>
            <a:lvl8pPr lvl="7" rtl="0">
              <a:spcBef>
                <a:spcPts val="0"/>
              </a:spcBef>
              <a:spcAft>
                <a:spcPts val="0"/>
              </a:spcAft>
              <a:buNone/>
              <a:defRPr sz="2700">
                <a:solidFill>
                  <a:srgbClr val="666666"/>
                </a:solidFill>
              </a:defRPr>
            </a:lvl8pPr>
            <a:lvl9pPr lvl="8" rtl="0">
              <a:spcBef>
                <a:spcPts val="0"/>
              </a:spcBef>
              <a:spcAft>
                <a:spcPts val="0"/>
              </a:spcAft>
              <a:buNone/>
              <a:defRPr sz="2700">
                <a:solidFill>
                  <a:srgbClr val="666666"/>
                </a:solidFill>
              </a:defRPr>
            </a:lvl9pPr>
          </a:lstStyle>
          <a:p>
            <a:endParaRPr/>
          </a:p>
        </p:txBody>
      </p:sp>
      <p:cxnSp>
        <p:nvCxnSpPr>
          <p:cNvPr id="139" name="Google Shape;139;p16"/>
          <p:cNvCxnSpPr/>
          <p:nvPr/>
        </p:nvCxnSpPr>
        <p:spPr>
          <a:xfrm>
            <a:off x="6725121" y="2311934"/>
            <a:ext cx="2447100" cy="0"/>
          </a:xfrm>
          <a:prstGeom prst="straightConnector1">
            <a:avLst/>
          </a:prstGeom>
          <a:noFill/>
          <a:ln w="38100" cap="flat" cmpd="sng">
            <a:solidFill>
              <a:srgbClr val="DAD2C0"/>
            </a:solidFill>
            <a:prstDash val="solid"/>
            <a:round/>
            <a:headEnd type="none" w="med" len="med"/>
            <a:tailEnd type="none" w="med" len="med"/>
          </a:ln>
        </p:spPr>
      </p:cxnSp>
      <p:sp>
        <p:nvSpPr>
          <p:cNvPr id="140" name="Google Shape;140;p16"/>
          <p:cNvSpPr/>
          <p:nvPr/>
        </p:nvSpPr>
        <p:spPr>
          <a:xfrm>
            <a:off x="8639431" y="3573710"/>
            <a:ext cx="0" cy="1570307"/>
          </a:xfrm>
          <a:custGeom>
            <a:avLst/>
            <a:gdLst/>
            <a:ahLst/>
            <a:cxnLst/>
            <a:rect l="l" t="t" r="r" b="b"/>
            <a:pathLst>
              <a:path w="120000" h="3451225" extrusionOk="0">
                <a:moveTo>
                  <a:pt x="0" y="0"/>
                </a:moveTo>
                <a:lnTo>
                  <a:pt x="0" y="3450805"/>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41" name="Google Shape;141;p16"/>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rtl="0">
              <a:buNone/>
              <a:defRPr sz="1300">
                <a:solidFill>
                  <a:srgbClr val="666666"/>
                </a:solidFill>
                <a:latin typeface="Oswald"/>
                <a:ea typeface="Oswald"/>
                <a:cs typeface="Oswald"/>
                <a:sym typeface="Oswald"/>
              </a:defRPr>
            </a:lvl1pPr>
            <a:lvl2pPr lvl="1" algn="ctr" rtl="0">
              <a:buNone/>
              <a:defRPr sz="1300">
                <a:solidFill>
                  <a:srgbClr val="666666"/>
                </a:solidFill>
                <a:latin typeface="Oswald"/>
                <a:ea typeface="Oswald"/>
                <a:cs typeface="Oswald"/>
                <a:sym typeface="Oswald"/>
              </a:defRPr>
            </a:lvl2pPr>
            <a:lvl3pPr lvl="2" algn="ctr" rtl="0">
              <a:buNone/>
              <a:defRPr sz="1300">
                <a:solidFill>
                  <a:srgbClr val="666666"/>
                </a:solidFill>
                <a:latin typeface="Oswald"/>
                <a:ea typeface="Oswald"/>
                <a:cs typeface="Oswald"/>
                <a:sym typeface="Oswald"/>
              </a:defRPr>
            </a:lvl3pPr>
            <a:lvl4pPr lvl="3" algn="ctr" rtl="0">
              <a:buNone/>
              <a:defRPr sz="1300">
                <a:solidFill>
                  <a:srgbClr val="666666"/>
                </a:solidFill>
                <a:latin typeface="Oswald"/>
                <a:ea typeface="Oswald"/>
                <a:cs typeface="Oswald"/>
                <a:sym typeface="Oswald"/>
              </a:defRPr>
            </a:lvl4pPr>
            <a:lvl5pPr lvl="4" algn="ctr" rtl="0">
              <a:buNone/>
              <a:defRPr sz="1300">
                <a:solidFill>
                  <a:srgbClr val="666666"/>
                </a:solidFill>
                <a:latin typeface="Oswald"/>
                <a:ea typeface="Oswald"/>
                <a:cs typeface="Oswald"/>
                <a:sym typeface="Oswald"/>
              </a:defRPr>
            </a:lvl5pPr>
            <a:lvl6pPr lvl="5" algn="ctr" rtl="0">
              <a:buNone/>
              <a:defRPr sz="1300">
                <a:solidFill>
                  <a:srgbClr val="666666"/>
                </a:solidFill>
                <a:latin typeface="Oswald"/>
                <a:ea typeface="Oswald"/>
                <a:cs typeface="Oswald"/>
                <a:sym typeface="Oswald"/>
              </a:defRPr>
            </a:lvl6pPr>
            <a:lvl7pPr lvl="6" algn="ctr" rtl="0">
              <a:buNone/>
              <a:defRPr sz="1300">
                <a:solidFill>
                  <a:srgbClr val="666666"/>
                </a:solidFill>
                <a:latin typeface="Oswald"/>
                <a:ea typeface="Oswald"/>
                <a:cs typeface="Oswald"/>
                <a:sym typeface="Oswald"/>
              </a:defRPr>
            </a:lvl7pPr>
            <a:lvl8pPr lvl="7" algn="ctr" rtl="0">
              <a:buNone/>
              <a:defRPr sz="1300">
                <a:solidFill>
                  <a:srgbClr val="666666"/>
                </a:solidFill>
                <a:latin typeface="Oswald"/>
                <a:ea typeface="Oswald"/>
                <a:cs typeface="Oswald"/>
                <a:sym typeface="Oswald"/>
              </a:defRPr>
            </a:lvl8pPr>
            <a:lvl9pPr lvl="8" algn="ctr" rtl="0">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LAST TITTLE ">
  <p:cSld name="Blank">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blip>
          <a:stretch>
            <a:fillRect/>
          </a:stretch>
        </p:blipFill>
        <p:spPr>
          <a:xfrm>
            <a:off x="-11" y="178"/>
            <a:ext cx="9143360" cy="5143151"/>
          </a:xfrm>
          <a:prstGeom prst="rect">
            <a:avLst/>
          </a:prstGeom>
          <a:noFill/>
          <a:ln>
            <a:noFill/>
          </a:ln>
        </p:spPr>
      </p:pic>
      <p:sp>
        <p:nvSpPr>
          <p:cNvPr id="19" name="Google Shape;19;p3"/>
          <p:cNvSpPr/>
          <p:nvPr/>
        </p:nvSpPr>
        <p:spPr>
          <a:xfrm>
            <a:off x="0" y="3759"/>
            <a:ext cx="9147366" cy="5140022"/>
          </a:xfrm>
          <a:custGeom>
            <a:avLst/>
            <a:gdLst/>
            <a:ahLst/>
            <a:cxnLst/>
            <a:rect l="l" t="t" r="r" b="b"/>
            <a:pathLst>
              <a:path w="20104100" h="5695315" extrusionOk="0">
                <a:moveTo>
                  <a:pt x="0" y="5695292"/>
                </a:moveTo>
                <a:lnTo>
                  <a:pt x="0" y="0"/>
                </a:lnTo>
                <a:lnTo>
                  <a:pt x="20104099" y="0"/>
                </a:lnTo>
                <a:lnTo>
                  <a:pt x="20104099" y="5695292"/>
                </a:lnTo>
                <a:lnTo>
                  <a:pt x="0" y="5695292"/>
                </a:lnTo>
                <a:close/>
              </a:path>
            </a:pathLst>
          </a:custGeom>
          <a:solidFill>
            <a:srgbClr val="FFFFFF">
              <a:alpha val="2692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cxnSp>
        <p:nvCxnSpPr>
          <p:cNvPr id="20" name="Google Shape;20;p3"/>
          <p:cNvCxnSpPr/>
          <p:nvPr/>
        </p:nvCxnSpPr>
        <p:spPr>
          <a:xfrm>
            <a:off x="0" y="2693261"/>
            <a:ext cx="4407300" cy="0"/>
          </a:xfrm>
          <a:prstGeom prst="straightConnector1">
            <a:avLst/>
          </a:prstGeom>
          <a:noFill/>
          <a:ln w="38100" cap="flat" cmpd="sng">
            <a:solidFill>
              <a:srgbClr val="DAD2C0"/>
            </a:solidFill>
            <a:prstDash val="solid"/>
            <a:round/>
            <a:headEnd type="none" w="med" len="med"/>
            <a:tailEnd type="none" w="med" len="med"/>
          </a:ln>
        </p:spPr>
      </p:cxnSp>
      <p:sp>
        <p:nvSpPr>
          <p:cNvPr id="21" name="Google Shape;21;p3"/>
          <p:cNvSpPr txBox="1">
            <a:spLocks noGrp="1"/>
          </p:cNvSpPr>
          <p:nvPr>
            <p:ph type="title"/>
          </p:nvPr>
        </p:nvSpPr>
        <p:spPr>
          <a:xfrm flipH="1">
            <a:off x="556922" y="1851677"/>
            <a:ext cx="8340000" cy="556800"/>
          </a:xfrm>
          <a:prstGeom prst="rect">
            <a:avLst/>
          </a:prstGeom>
        </p:spPr>
        <p:txBody>
          <a:bodyPr spcFirstLastPara="1" wrap="square" lIns="0" tIns="0" rIns="0" bIns="0" anchor="b" anchorCtr="0">
            <a:noAutofit/>
          </a:bodyPr>
          <a:lstStyle>
            <a:lvl1pPr lvl="0" rtl="0">
              <a:spcBef>
                <a:spcPts val="0"/>
              </a:spcBef>
              <a:spcAft>
                <a:spcPts val="0"/>
              </a:spcAft>
              <a:buNone/>
              <a:defRPr sz="4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2" name="Google Shape;22;p3"/>
          <p:cNvSpPr txBox="1">
            <a:spLocks noGrp="1"/>
          </p:cNvSpPr>
          <p:nvPr>
            <p:ph type="subTitle" idx="1"/>
          </p:nvPr>
        </p:nvSpPr>
        <p:spPr>
          <a:xfrm>
            <a:off x="556925" y="2881400"/>
            <a:ext cx="2030700" cy="694800"/>
          </a:xfrm>
          <a:prstGeom prst="rect">
            <a:avLst/>
          </a:prstGeom>
        </p:spPr>
        <p:txBody>
          <a:bodyPr spcFirstLastPara="1" wrap="square" lIns="0" tIns="0" rIns="0" bIns="0" anchor="t" anchorCtr="0">
            <a:noAutofit/>
          </a:bodyPr>
          <a:lstStyle>
            <a:lvl1pPr lvl="0" rtl="0">
              <a:spcBef>
                <a:spcPts val="0"/>
              </a:spcBef>
              <a:spcAft>
                <a:spcPts val="0"/>
              </a:spcAft>
              <a:buNone/>
              <a:defRPr sz="1200">
                <a:solidFill>
                  <a:srgbClr val="000000"/>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3" name="Google Shape;23;p3"/>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buNone/>
              <a:defRPr sz="1300">
                <a:solidFill>
                  <a:srgbClr val="666666"/>
                </a:solidFill>
                <a:latin typeface="Quattrocento"/>
                <a:ea typeface="Quattrocento"/>
                <a:cs typeface="Quattrocento"/>
                <a:sym typeface="Quattrocento"/>
              </a:defRPr>
            </a:lvl1pPr>
            <a:lvl2pPr lvl="1">
              <a:buNone/>
              <a:defRPr sz="1300">
                <a:solidFill>
                  <a:srgbClr val="666666"/>
                </a:solidFill>
                <a:latin typeface="Quattrocento"/>
                <a:ea typeface="Quattrocento"/>
                <a:cs typeface="Quattrocento"/>
                <a:sym typeface="Quattrocento"/>
              </a:defRPr>
            </a:lvl2pPr>
            <a:lvl3pPr lvl="2">
              <a:buNone/>
              <a:defRPr sz="1300">
                <a:solidFill>
                  <a:srgbClr val="666666"/>
                </a:solidFill>
                <a:latin typeface="Quattrocento"/>
                <a:ea typeface="Quattrocento"/>
                <a:cs typeface="Quattrocento"/>
                <a:sym typeface="Quattrocento"/>
              </a:defRPr>
            </a:lvl3pPr>
            <a:lvl4pPr lvl="3">
              <a:buNone/>
              <a:defRPr sz="1300">
                <a:solidFill>
                  <a:srgbClr val="666666"/>
                </a:solidFill>
                <a:latin typeface="Quattrocento"/>
                <a:ea typeface="Quattrocento"/>
                <a:cs typeface="Quattrocento"/>
                <a:sym typeface="Quattrocento"/>
              </a:defRPr>
            </a:lvl4pPr>
            <a:lvl5pPr lvl="4">
              <a:buNone/>
              <a:defRPr sz="1300">
                <a:solidFill>
                  <a:srgbClr val="666666"/>
                </a:solidFill>
                <a:latin typeface="Quattrocento"/>
                <a:ea typeface="Quattrocento"/>
                <a:cs typeface="Quattrocento"/>
                <a:sym typeface="Quattrocento"/>
              </a:defRPr>
            </a:lvl5pPr>
            <a:lvl6pPr lvl="5">
              <a:buNone/>
              <a:defRPr sz="1300">
                <a:solidFill>
                  <a:srgbClr val="666666"/>
                </a:solidFill>
                <a:latin typeface="Quattrocento"/>
                <a:ea typeface="Quattrocento"/>
                <a:cs typeface="Quattrocento"/>
                <a:sym typeface="Quattrocento"/>
              </a:defRPr>
            </a:lvl6pPr>
            <a:lvl7pPr lvl="6">
              <a:buNone/>
              <a:defRPr sz="1300">
                <a:solidFill>
                  <a:srgbClr val="666666"/>
                </a:solidFill>
                <a:latin typeface="Quattrocento"/>
                <a:ea typeface="Quattrocento"/>
                <a:cs typeface="Quattrocento"/>
                <a:sym typeface="Quattrocento"/>
              </a:defRPr>
            </a:lvl7pPr>
            <a:lvl8pPr lvl="7">
              <a:buNone/>
              <a:defRPr sz="1300">
                <a:solidFill>
                  <a:srgbClr val="666666"/>
                </a:solidFill>
                <a:latin typeface="Quattrocento"/>
                <a:ea typeface="Quattrocento"/>
                <a:cs typeface="Quattrocento"/>
                <a:sym typeface="Quattrocento"/>
              </a:defRPr>
            </a:lvl8pPr>
            <a:lvl9pPr lvl="8">
              <a:buNone/>
              <a:defRPr sz="1300">
                <a:solidFill>
                  <a:srgbClr val="666666"/>
                </a:solidFill>
                <a:latin typeface="Quattrocento"/>
                <a:ea typeface="Quattrocento"/>
                <a:cs typeface="Quattrocento"/>
                <a:sym typeface="Quattrocen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91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TLE &amp; SUBTITLE ">
  <p:cSld name="CUSTOM_1">
    <p:spTree>
      <p:nvGrpSpPr>
        <p:cNvPr id="1"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1031538" y="0"/>
            <a:ext cx="9143360" cy="5143134"/>
          </a:xfrm>
          <a:prstGeom prst="rect">
            <a:avLst/>
          </a:prstGeom>
          <a:noFill/>
          <a:ln>
            <a:noFill/>
          </a:ln>
        </p:spPr>
      </p:pic>
      <p:sp>
        <p:nvSpPr>
          <p:cNvPr id="26" name="Google Shape;26;p4"/>
          <p:cNvSpPr txBox="1">
            <a:spLocks noGrp="1"/>
          </p:cNvSpPr>
          <p:nvPr>
            <p:ph type="title"/>
          </p:nvPr>
        </p:nvSpPr>
        <p:spPr>
          <a:xfrm>
            <a:off x="4366943" y="1456983"/>
            <a:ext cx="4451400" cy="422400"/>
          </a:xfrm>
          <a:prstGeom prst="rect">
            <a:avLst/>
          </a:prstGeom>
        </p:spPr>
        <p:txBody>
          <a:bodyPr spcFirstLastPara="1" wrap="square" lIns="0" tIns="0" rIns="0" bIns="0" anchor="b" anchorCtr="0">
            <a:noAutofit/>
          </a:bodyPr>
          <a:lstStyle>
            <a:lvl1pPr lvl="0">
              <a:spcBef>
                <a:spcPts val="0"/>
              </a:spcBef>
              <a:spcAft>
                <a:spcPts val="0"/>
              </a:spcAft>
              <a:buNone/>
              <a:defRPr sz="3600">
                <a:solidFill>
                  <a:srgbClr val="666666"/>
                </a:solidFill>
              </a:defRPr>
            </a:lvl1pPr>
            <a:lvl2pPr lvl="1">
              <a:spcBef>
                <a:spcPts val="0"/>
              </a:spcBef>
              <a:spcAft>
                <a:spcPts val="0"/>
              </a:spcAft>
              <a:buNone/>
              <a:defRPr>
                <a:solidFill>
                  <a:srgbClr val="666666"/>
                </a:solidFill>
              </a:defRPr>
            </a:lvl2pPr>
            <a:lvl3pPr lvl="2">
              <a:spcBef>
                <a:spcPts val="0"/>
              </a:spcBef>
              <a:spcAft>
                <a:spcPts val="0"/>
              </a:spcAft>
              <a:buNone/>
              <a:defRPr>
                <a:solidFill>
                  <a:srgbClr val="666666"/>
                </a:solidFill>
              </a:defRPr>
            </a:lvl3pPr>
            <a:lvl4pPr lvl="3">
              <a:spcBef>
                <a:spcPts val="0"/>
              </a:spcBef>
              <a:spcAft>
                <a:spcPts val="0"/>
              </a:spcAft>
              <a:buNone/>
              <a:defRPr>
                <a:solidFill>
                  <a:srgbClr val="666666"/>
                </a:solidFill>
              </a:defRPr>
            </a:lvl4pPr>
            <a:lvl5pPr lvl="4">
              <a:spcBef>
                <a:spcPts val="0"/>
              </a:spcBef>
              <a:spcAft>
                <a:spcPts val="0"/>
              </a:spcAft>
              <a:buNone/>
              <a:defRPr>
                <a:solidFill>
                  <a:srgbClr val="666666"/>
                </a:solidFill>
              </a:defRPr>
            </a:lvl5pPr>
            <a:lvl6pPr lvl="5">
              <a:spcBef>
                <a:spcPts val="0"/>
              </a:spcBef>
              <a:spcAft>
                <a:spcPts val="0"/>
              </a:spcAft>
              <a:buNone/>
              <a:defRPr>
                <a:solidFill>
                  <a:srgbClr val="666666"/>
                </a:solidFill>
              </a:defRPr>
            </a:lvl6pPr>
            <a:lvl7pPr lvl="6">
              <a:spcBef>
                <a:spcPts val="0"/>
              </a:spcBef>
              <a:spcAft>
                <a:spcPts val="0"/>
              </a:spcAft>
              <a:buNone/>
              <a:defRPr>
                <a:solidFill>
                  <a:srgbClr val="666666"/>
                </a:solidFill>
              </a:defRPr>
            </a:lvl7pPr>
            <a:lvl8pPr lvl="7">
              <a:spcBef>
                <a:spcPts val="0"/>
              </a:spcBef>
              <a:spcAft>
                <a:spcPts val="0"/>
              </a:spcAft>
              <a:buNone/>
              <a:defRPr>
                <a:solidFill>
                  <a:srgbClr val="666666"/>
                </a:solidFill>
              </a:defRPr>
            </a:lvl8pPr>
            <a:lvl9pPr lvl="8">
              <a:spcBef>
                <a:spcPts val="0"/>
              </a:spcBef>
              <a:spcAft>
                <a:spcPts val="0"/>
              </a:spcAft>
              <a:buNone/>
              <a:defRPr>
                <a:solidFill>
                  <a:srgbClr val="666666"/>
                </a:solidFill>
              </a:defRPr>
            </a:lvl9pPr>
          </a:lstStyle>
          <a:p>
            <a:endParaRPr/>
          </a:p>
        </p:txBody>
      </p:sp>
      <p:sp>
        <p:nvSpPr>
          <p:cNvPr id="27" name="Google Shape;27;p4"/>
          <p:cNvSpPr/>
          <p:nvPr/>
        </p:nvSpPr>
        <p:spPr>
          <a:xfrm>
            <a:off x="548222" y="969126"/>
            <a:ext cx="1822250" cy="0"/>
          </a:xfrm>
          <a:custGeom>
            <a:avLst/>
            <a:gdLst/>
            <a:ahLst/>
            <a:cxnLst/>
            <a:rect l="l" t="t" r="r" b="b"/>
            <a:pathLst>
              <a:path w="4004945" h="120000" extrusionOk="0">
                <a:moveTo>
                  <a:pt x="0" y="0"/>
                </a:moveTo>
                <a:lnTo>
                  <a:pt x="4004883" y="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8" name="Google Shape;28;p4"/>
          <p:cNvSpPr/>
          <p:nvPr/>
        </p:nvSpPr>
        <p:spPr>
          <a:xfrm>
            <a:off x="960302" y="6478"/>
            <a:ext cx="1911817" cy="4614421"/>
          </a:xfrm>
          <a:custGeom>
            <a:avLst/>
            <a:gdLst/>
            <a:ahLst/>
            <a:cxnLst/>
            <a:rect l="l" t="t" r="r" b="b"/>
            <a:pathLst>
              <a:path w="4201795" h="10141585" extrusionOk="0">
                <a:moveTo>
                  <a:pt x="0" y="0"/>
                </a:moveTo>
                <a:lnTo>
                  <a:pt x="4201390" y="10141303"/>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29" name="Google Shape;29;p4"/>
          <p:cNvSpPr/>
          <p:nvPr/>
        </p:nvSpPr>
        <p:spPr>
          <a:xfrm>
            <a:off x="5963218" y="286511"/>
            <a:ext cx="3180775" cy="0"/>
          </a:xfrm>
          <a:custGeom>
            <a:avLst/>
            <a:gdLst/>
            <a:ahLst/>
            <a:cxnLst/>
            <a:rect l="l" t="t" r="r" b="b"/>
            <a:pathLst>
              <a:path w="6990715" h="120000" extrusionOk="0">
                <a:moveTo>
                  <a:pt x="0" y="0"/>
                </a:moveTo>
                <a:lnTo>
                  <a:pt x="6990258" y="0"/>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30" name="Google Shape;30;p4"/>
          <p:cNvSpPr/>
          <p:nvPr/>
        </p:nvSpPr>
        <p:spPr>
          <a:xfrm>
            <a:off x="8639431" y="3573710"/>
            <a:ext cx="0" cy="1570307"/>
          </a:xfrm>
          <a:custGeom>
            <a:avLst/>
            <a:gdLst/>
            <a:ahLst/>
            <a:cxnLst/>
            <a:rect l="l" t="t" r="r" b="b"/>
            <a:pathLst>
              <a:path w="120000" h="3451225" extrusionOk="0">
                <a:moveTo>
                  <a:pt x="0" y="0"/>
                </a:moveTo>
                <a:lnTo>
                  <a:pt x="0" y="3450805"/>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31" name="Google Shape;31;p4"/>
          <p:cNvSpPr txBox="1">
            <a:spLocks noGrp="1"/>
          </p:cNvSpPr>
          <p:nvPr>
            <p:ph type="subTitle" idx="1"/>
          </p:nvPr>
        </p:nvSpPr>
        <p:spPr>
          <a:xfrm>
            <a:off x="5155275" y="2316364"/>
            <a:ext cx="2030700" cy="694800"/>
          </a:xfrm>
          <a:prstGeom prst="rect">
            <a:avLst/>
          </a:prstGeom>
        </p:spPr>
        <p:txBody>
          <a:bodyPr spcFirstLastPara="1" wrap="square" lIns="0" tIns="0" rIns="0" bIns="0" anchor="t" anchorCtr="0">
            <a:noAutofit/>
          </a:bodyPr>
          <a:lstStyle>
            <a:lvl1pPr lvl="0" rtl="0">
              <a:spcBef>
                <a:spcPts val="0"/>
              </a:spcBef>
              <a:spcAft>
                <a:spcPts val="0"/>
              </a:spcAft>
              <a:buNone/>
              <a:defRPr sz="1000"/>
            </a:lvl1pPr>
            <a:lvl2pPr lvl="1" rtl="0">
              <a:spcBef>
                <a:spcPts val="0"/>
              </a:spcBef>
              <a:spcAft>
                <a:spcPts val="0"/>
              </a:spcAft>
              <a:buNone/>
              <a:defRPr sz="1100"/>
            </a:lvl2pPr>
            <a:lvl3pPr lvl="2" rtl="0">
              <a:spcBef>
                <a:spcPts val="0"/>
              </a:spcBef>
              <a:spcAft>
                <a:spcPts val="0"/>
              </a:spcAft>
              <a:buNone/>
              <a:defRPr sz="1100"/>
            </a:lvl3pPr>
            <a:lvl4pPr lvl="3" rtl="0">
              <a:spcBef>
                <a:spcPts val="0"/>
              </a:spcBef>
              <a:spcAft>
                <a:spcPts val="0"/>
              </a:spcAft>
              <a:buNone/>
              <a:defRPr sz="1100"/>
            </a:lvl4pPr>
            <a:lvl5pPr lvl="4" rtl="0">
              <a:spcBef>
                <a:spcPts val="0"/>
              </a:spcBef>
              <a:spcAft>
                <a:spcPts val="0"/>
              </a:spcAft>
              <a:buNone/>
              <a:defRPr sz="1100"/>
            </a:lvl5pPr>
            <a:lvl6pPr lvl="5" rtl="0">
              <a:spcBef>
                <a:spcPts val="0"/>
              </a:spcBef>
              <a:spcAft>
                <a:spcPts val="0"/>
              </a:spcAft>
              <a:buNone/>
              <a:defRPr sz="1100"/>
            </a:lvl6pPr>
            <a:lvl7pPr lvl="6" rtl="0">
              <a:spcBef>
                <a:spcPts val="0"/>
              </a:spcBef>
              <a:spcAft>
                <a:spcPts val="0"/>
              </a:spcAft>
              <a:buNone/>
              <a:defRPr sz="1100"/>
            </a:lvl7pPr>
            <a:lvl8pPr lvl="7" rtl="0">
              <a:spcBef>
                <a:spcPts val="0"/>
              </a:spcBef>
              <a:spcAft>
                <a:spcPts val="0"/>
              </a:spcAft>
              <a:buNone/>
              <a:defRPr sz="1100"/>
            </a:lvl8pPr>
            <a:lvl9pPr lvl="8" rtl="0">
              <a:spcBef>
                <a:spcPts val="0"/>
              </a:spcBef>
              <a:spcAft>
                <a:spcPts val="0"/>
              </a:spcAft>
              <a:buNone/>
              <a:defRPr sz="1100"/>
            </a:lvl9pPr>
          </a:lstStyle>
          <a:p>
            <a:endParaRPr/>
          </a:p>
        </p:txBody>
      </p:sp>
      <p:sp>
        <p:nvSpPr>
          <p:cNvPr id="32" name="Google Shape;32;p4"/>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a:buNone/>
              <a:defRPr sz="1300">
                <a:solidFill>
                  <a:srgbClr val="666666"/>
                </a:solidFill>
                <a:latin typeface="Oswald"/>
                <a:ea typeface="Oswald"/>
                <a:cs typeface="Oswald"/>
                <a:sym typeface="Oswald"/>
              </a:defRPr>
            </a:lvl1pPr>
            <a:lvl2pPr lvl="1" algn="ctr">
              <a:buNone/>
              <a:defRPr sz="1300">
                <a:solidFill>
                  <a:srgbClr val="666666"/>
                </a:solidFill>
                <a:latin typeface="Oswald"/>
                <a:ea typeface="Oswald"/>
                <a:cs typeface="Oswald"/>
                <a:sym typeface="Oswald"/>
              </a:defRPr>
            </a:lvl2pPr>
            <a:lvl3pPr lvl="2" algn="ctr">
              <a:buNone/>
              <a:defRPr sz="1300">
                <a:solidFill>
                  <a:srgbClr val="666666"/>
                </a:solidFill>
                <a:latin typeface="Oswald"/>
                <a:ea typeface="Oswald"/>
                <a:cs typeface="Oswald"/>
                <a:sym typeface="Oswald"/>
              </a:defRPr>
            </a:lvl3pPr>
            <a:lvl4pPr lvl="3" algn="ctr">
              <a:buNone/>
              <a:defRPr sz="1300">
                <a:solidFill>
                  <a:srgbClr val="666666"/>
                </a:solidFill>
                <a:latin typeface="Oswald"/>
                <a:ea typeface="Oswald"/>
                <a:cs typeface="Oswald"/>
                <a:sym typeface="Oswald"/>
              </a:defRPr>
            </a:lvl4pPr>
            <a:lvl5pPr lvl="4" algn="ctr">
              <a:buNone/>
              <a:defRPr sz="1300">
                <a:solidFill>
                  <a:srgbClr val="666666"/>
                </a:solidFill>
                <a:latin typeface="Oswald"/>
                <a:ea typeface="Oswald"/>
                <a:cs typeface="Oswald"/>
                <a:sym typeface="Oswald"/>
              </a:defRPr>
            </a:lvl5pPr>
            <a:lvl6pPr lvl="5" algn="ctr">
              <a:buNone/>
              <a:defRPr sz="1300">
                <a:solidFill>
                  <a:srgbClr val="666666"/>
                </a:solidFill>
                <a:latin typeface="Oswald"/>
                <a:ea typeface="Oswald"/>
                <a:cs typeface="Oswald"/>
                <a:sym typeface="Oswald"/>
              </a:defRPr>
            </a:lvl6pPr>
            <a:lvl7pPr lvl="6" algn="ctr">
              <a:buNone/>
              <a:defRPr sz="1300">
                <a:solidFill>
                  <a:srgbClr val="666666"/>
                </a:solidFill>
                <a:latin typeface="Oswald"/>
                <a:ea typeface="Oswald"/>
                <a:cs typeface="Oswald"/>
                <a:sym typeface="Oswald"/>
              </a:defRPr>
            </a:lvl7pPr>
            <a:lvl8pPr lvl="7" algn="ctr">
              <a:buNone/>
              <a:defRPr sz="1300">
                <a:solidFill>
                  <a:srgbClr val="666666"/>
                </a:solidFill>
                <a:latin typeface="Oswald"/>
                <a:ea typeface="Oswald"/>
                <a:cs typeface="Oswald"/>
                <a:sym typeface="Oswald"/>
              </a:defRPr>
            </a:lvl8pPr>
            <a:lvl9pPr lvl="8" algn="ctr">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113">
          <p15:clr>
            <a:srgbClr val="F9AD4C"/>
          </p15:clr>
        </p15:guide>
        <p15:guide id="2" orient="horz" pos="1539">
          <p15:clr>
            <a:srgbClr val="F9AD4C"/>
          </p15:clr>
        </p15:guide>
        <p15:guide id="3" pos="3247">
          <p15:clr>
            <a:srgbClr val="F9AD4C"/>
          </p15:clr>
        </p15:guide>
        <p15:guide id="4" pos="2751">
          <p15:clr>
            <a:srgbClr val="F9AD4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TLE &amp; SUBTITLE 2">
  <p:cSld name="CUSTOM_1_1">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r="14251"/>
          <a:stretch/>
        </p:blipFill>
        <p:spPr>
          <a:xfrm>
            <a:off x="1303876" y="0"/>
            <a:ext cx="7840120" cy="5143123"/>
          </a:xfrm>
          <a:prstGeom prst="rect">
            <a:avLst/>
          </a:prstGeom>
          <a:noFill/>
          <a:ln>
            <a:noFill/>
          </a:ln>
        </p:spPr>
      </p:pic>
      <p:sp>
        <p:nvSpPr>
          <p:cNvPr id="35" name="Google Shape;35;p5"/>
          <p:cNvSpPr txBox="1">
            <a:spLocks noGrp="1"/>
          </p:cNvSpPr>
          <p:nvPr>
            <p:ph type="title"/>
          </p:nvPr>
        </p:nvSpPr>
        <p:spPr>
          <a:xfrm flipH="1">
            <a:off x="546495" y="1345025"/>
            <a:ext cx="4233900" cy="422400"/>
          </a:xfrm>
          <a:prstGeom prst="rect">
            <a:avLst/>
          </a:prstGeom>
        </p:spPr>
        <p:txBody>
          <a:bodyPr spcFirstLastPara="1" wrap="square" lIns="0" tIns="0" rIns="0" bIns="0" anchor="b" anchorCtr="0">
            <a:noAutofit/>
          </a:bodyPr>
          <a:lstStyle>
            <a:lvl1pPr lvl="0" algn="r" rtl="0">
              <a:spcBef>
                <a:spcPts val="0"/>
              </a:spcBef>
              <a:spcAft>
                <a:spcPts val="0"/>
              </a:spcAft>
              <a:buNone/>
              <a:defRPr sz="3600">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
        <p:nvSpPr>
          <p:cNvPr id="36" name="Google Shape;36;p5"/>
          <p:cNvSpPr/>
          <p:nvPr/>
        </p:nvSpPr>
        <p:spPr>
          <a:xfrm flipH="1">
            <a:off x="6275321" y="-94650"/>
            <a:ext cx="1953835" cy="4715837"/>
          </a:xfrm>
          <a:custGeom>
            <a:avLst/>
            <a:gdLst/>
            <a:ahLst/>
            <a:cxnLst/>
            <a:rect l="l" t="t" r="r" b="b"/>
            <a:pathLst>
              <a:path w="4201795" h="10141585" extrusionOk="0">
                <a:moveTo>
                  <a:pt x="0" y="0"/>
                </a:moveTo>
                <a:lnTo>
                  <a:pt x="4201390" y="10141303"/>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37" name="Google Shape;37;p5"/>
          <p:cNvSpPr/>
          <p:nvPr/>
        </p:nvSpPr>
        <p:spPr>
          <a:xfrm rot="10800000">
            <a:off x="12" y="286511"/>
            <a:ext cx="3180775" cy="0"/>
          </a:xfrm>
          <a:custGeom>
            <a:avLst/>
            <a:gdLst/>
            <a:ahLst/>
            <a:cxnLst/>
            <a:rect l="l" t="t" r="r" b="b"/>
            <a:pathLst>
              <a:path w="6990715" h="120000" extrusionOk="0">
                <a:moveTo>
                  <a:pt x="0" y="0"/>
                </a:moveTo>
                <a:lnTo>
                  <a:pt x="6990258" y="0"/>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38" name="Google Shape;38;p5"/>
          <p:cNvSpPr/>
          <p:nvPr/>
        </p:nvSpPr>
        <p:spPr>
          <a:xfrm>
            <a:off x="507925" y="3572810"/>
            <a:ext cx="0" cy="1570307"/>
          </a:xfrm>
          <a:custGeom>
            <a:avLst/>
            <a:gdLst/>
            <a:ahLst/>
            <a:cxnLst/>
            <a:rect l="l" t="t" r="r" b="b"/>
            <a:pathLst>
              <a:path w="120000" h="3451225" extrusionOk="0">
                <a:moveTo>
                  <a:pt x="0" y="0"/>
                </a:moveTo>
                <a:lnTo>
                  <a:pt x="0" y="3450805"/>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39" name="Google Shape;39;p5"/>
          <p:cNvSpPr txBox="1">
            <a:spLocks noGrp="1"/>
          </p:cNvSpPr>
          <p:nvPr>
            <p:ph type="sldNum" idx="12"/>
          </p:nvPr>
        </p:nvSpPr>
        <p:spPr>
          <a:xfrm>
            <a:off x="233584" y="3136351"/>
            <a:ext cx="548700" cy="393600"/>
          </a:xfrm>
          <a:prstGeom prst="rect">
            <a:avLst/>
          </a:prstGeom>
        </p:spPr>
        <p:txBody>
          <a:bodyPr spcFirstLastPara="1" wrap="square" lIns="0" tIns="0" rIns="0" bIns="0" anchor="ctr" anchorCtr="0">
            <a:noAutofit/>
          </a:bodyPr>
          <a:lstStyle>
            <a:lvl1pPr lvl="0" algn="ctr" rtl="0">
              <a:buNone/>
              <a:defRPr sz="1300">
                <a:solidFill>
                  <a:srgbClr val="666666"/>
                </a:solidFill>
                <a:latin typeface="Oswald"/>
                <a:ea typeface="Oswald"/>
                <a:cs typeface="Oswald"/>
                <a:sym typeface="Oswald"/>
              </a:defRPr>
            </a:lvl1pPr>
            <a:lvl2pPr lvl="1" algn="ctr" rtl="0">
              <a:buNone/>
              <a:defRPr sz="1300">
                <a:solidFill>
                  <a:srgbClr val="666666"/>
                </a:solidFill>
                <a:latin typeface="Oswald"/>
                <a:ea typeface="Oswald"/>
                <a:cs typeface="Oswald"/>
                <a:sym typeface="Oswald"/>
              </a:defRPr>
            </a:lvl2pPr>
            <a:lvl3pPr lvl="2" algn="ctr" rtl="0">
              <a:buNone/>
              <a:defRPr sz="1300">
                <a:solidFill>
                  <a:srgbClr val="666666"/>
                </a:solidFill>
                <a:latin typeface="Oswald"/>
                <a:ea typeface="Oswald"/>
                <a:cs typeface="Oswald"/>
                <a:sym typeface="Oswald"/>
              </a:defRPr>
            </a:lvl3pPr>
            <a:lvl4pPr lvl="3" algn="ctr" rtl="0">
              <a:buNone/>
              <a:defRPr sz="1300">
                <a:solidFill>
                  <a:srgbClr val="666666"/>
                </a:solidFill>
                <a:latin typeface="Oswald"/>
                <a:ea typeface="Oswald"/>
                <a:cs typeface="Oswald"/>
                <a:sym typeface="Oswald"/>
              </a:defRPr>
            </a:lvl4pPr>
            <a:lvl5pPr lvl="4" algn="ctr" rtl="0">
              <a:buNone/>
              <a:defRPr sz="1300">
                <a:solidFill>
                  <a:srgbClr val="666666"/>
                </a:solidFill>
                <a:latin typeface="Oswald"/>
                <a:ea typeface="Oswald"/>
                <a:cs typeface="Oswald"/>
                <a:sym typeface="Oswald"/>
              </a:defRPr>
            </a:lvl5pPr>
            <a:lvl6pPr lvl="5" algn="ctr" rtl="0">
              <a:buNone/>
              <a:defRPr sz="1300">
                <a:solidFill>
                  <a:srgbClr val="666666"/>
                </a:solidFill>
                <a:latin typeface="Oswald"/>
                <a:ea typeface="Oswald"/>
                <a:cs typeface="Oswald"/>
                <a:sym typeface="Oswald"/>
              </a:defRPr>
            </a:lvl6pPr>
            <a:lvl7pPr lvl="6" algn="ctr" rtl="0">
              <a:buNone/>
              <a:defRPr sz="1300">
                <a:solidFill>
                  <a:srgbClr val="666666"/>
                </a:solidFill>
                <a:latin typeface="Oswald"/>
                <a:ea typeface="Oswald"/>
                <a:cs typeface="Oswald"/>
                <a:sym typeface="Oswald"/>
              </a:defRPr>
            </a:lvl7pPr>
            <a:lvl8pPr lvl="7" algn="ctr" rtl="0">
              <a:buNone/>
              <a:defRPr sz="1300">
                <a:solidFill>
                  <a:srgbClr val="666666"/>
                </a:solidFill>
                <a:latin typeface="Oswald"/>
                <a:ea typeface="Oswald"/>
                <a:cs typeface="Oswald"/>
                <a:sym typeface="Oswald"/>
              </a:defRPr>
            </a:lvl8pPr>
            <a:lvl9pPr lvl="8" algn="ctr" rtl="0">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
        <p:nvSpPr>
          <p:cNvPr id="40" name="Google Shape;40;p5"/>
          <p:cNvSpPr txBox="1">
            <a:spLocks noGrp="1"/>
          </p:cNvSpPr>
          <p:nvPr>
            <p:ph type="subTitle" idx="1"/>
          </p:nvPr>
        </p:nvSpPr>
        <p:spPr>
          <a:xfrm>
            <a:off x="1969800" y="2316364"/>
            <a:ext cx="2030700" cy="694800"/>
          </a:xfrm>
          <a:prstGeom prst="rect">
            <a:avLst/>
          </a:prstGeom>
        </p:spPr>
        <p:txBody>
          <a:bodyPr spcFirstLastPara="1" wrap="square" lIns="0" tIns="0" rIns="0" bIns="0" anchor="t" anchorCtr="0">
            <a:noAutofit/>
          </a:bodyPr>
          <a:lstStyle>
            <a:lvl1pPr lvl="0" algn="r" rtl="0">
              <a:spcBef>
                <a:spcPts val="0"/>
              </a:spcBef>
              <a:spcAft>
                <a:spcPts val="0"/>
              </a:spcAft>
              <a:buNone/>
              <a:defRPr sz="1000"/>
            </a:lvl1pPr>
            <a:lvl2pPr lvl="1" algn="r" rtl="0">
              <a:spcBef>
                <a:spcPts val="0"/>
              </a:spcBef>
              <a:spcAft>
                <a:spcPts val="0"/>
              </a:spcAft>
              <a:buNone/>
              <a:defRPr sz="1100"/>
            </a:lvl2pPr>
            <a:lvl3pPr lvl="2" algn="r" rtl="0">
              <a:spcBef>
                <a:spcPts val="0"/>
              </a:spcBef>
              <a:spcAft>
                <a:spcPts val="0"/>
              </a:spcAft>
              <a:buNone/>
              <a:defRPr sz="1100"/>
            </a:lvl3pPr>
            <a:lvl4pPr lvl="3" algn="r" rtl="0">
              <a:spcBef>
                <a:spcPts val="0"/>
              </a:spcBef>
              <a:spcAft>
                <a:spcPts val="0"/>
              </a:spcAft>
              <a:buNone/>
              <a:defRPr sz="1100"/>
            </a:lvl4pPr>
            <a:lvl5pPr lvl="4" algn="r" rtl="0">
              <a:spcBef>
                <a:spcPts val="0"/>
              </a:spcBef>
              <a:spcAft>
                <a:spcPts val="0"/>
              </a:spcAft>
              <a:buNone/>
              <a:defRPr sz="1100"/>
            </a:lvl5pPr>
            <a:lvl6pPr lvl="5" algn="r" rtl="0">
              <a:spcBef>
                <a:spcPts val="0"/>
              </a:spcBef>
              <a:spcAft>
                <a:spcPts val="0"/>
              </a:spcAft>
              <a:buNone/>
              <a:defRPr sz="1100"/>
            </a:lvl6pPr>
            <a:lvl7pPr lvl="6" algn="r" rtl="0">
              <a:spcBef>
                <a:spcPts val="0"/>
              </a:spcBef>
              <a:spcAft>
                <a:spcPts val="0"/>
              </a:spcAft>
              <a:buNone/>
              <a:defRPr sz="1100"/>
            </a:lvl7pPr>
            <a:lvl8pPr lvl="7" algn="r" rtl="0">
              <a:spcBef>
                <a:spcPts val="0"/>
              </a:spcBef>
              <a:spcAft>
                <a:spcPts val="0"/>
              </a:spcAft>
              <a:buNone/>
              <a:defRPr sz="1100"/>
            </a:lvl8pPr>
            <a:lvl9pPr lvl="8" algn="r" rtl="0">
              <a:spcBef>
                <a:spcPts val="0"/>
              </a:spcBef>
              <a:spcAft>
                <a:spcPts val="0"/>
              </a:spcAft>
              <a:buNone/>
              <a:defRPr sz="1100"/>
            </a:lvl9pPr>
          </a:lstStyle>
          <a:p>
            <a:endParaRPr/>
          </a:p>
        </p:txBody>
      </p:sp>
    </p:spTree>
  </p:cSld>
  <p:clrMapOvr>
    <a:masterClrMapping/>
  </p:clrMapOvr>
  <p:extLst>
    <p:ext uri="{DCECCB84-F9BA-43D5-87BE-67443E8EF086}">
      <p15:sldGuideLst xmlns:p15="http://schemas.microsoft.com/office/powerpoint/2012/main">
        <p15:guide id="1" orient="horz" pos="1113">
          <p15:clr>
            <a:srgbClr val="F9AD4C"/>
          </p15:clr>
        </p15:guide>
        <p15:guide id="2" orient="horz" pos="1539">
          <p15:clr>
            <a:srgbClr val="F9AD4C"/>
          </p15:clr>
        </p15:guide>
        <p15:guide id="3" pos="3340">
          <p15:clr>
            <a:srgbClr val="F9AD4C"/>
          </p15:clr>
        </p15:guide>
        <p15:guide id="4" pos="2520">
          <p15:clr>
            <a:srgbClr val="F9AD4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41"/>
        <p:cNvGrpSpPr/>
        <p:nvPr/>
      </p:nvGrpSpPr>
      <p:grpSpPr>
        <a:xfrm>
          <a:off x="0" y="0"/>
          <a:ext cx="0" cy="0"/>
          <a:chOff x="0" y="0"/>
          <a:chExt cx="0" cy="0"/>
        </a:xfrm>
      </p:grpSpPr>
      <p:sp>
        <p:nvSpPr>
          <p:cNvPr id="42" name="Google Shape;42;p6"/>
          <p:cNvSpPr/>
          <p:nvPr/>
        </p:nvSpPr>
        <p:spPr>
          <a:xfrm>
            <a:off x="0" y="0"/>
            <a:ext cx="9144000" cy="51432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43" name="Google Shape;43;p6"/>
          <p:cNvSpPr/>
          <p:nvPr/>
        </p:nvSpPr>
        <p:spPr>
          <a:xfrm>
            <a:off x="-12701" y="1371429"/>
            <a:ext cx="9170100" cy="2400300"/>
          </a:xfrm>
          <a:prstGeom prst="rect">
            <a:avLst/>
          </a:prstGeom>
          <a:solidFill>
            <a:srgbClr val="FFFFFF">
              <a:alpha val="92690"/>
            </a:srgbClr>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1028711" y="2986915"/>
            <a:ext cx="4809900" cy="307200"/>
          </a:xfrm>
          <a:prstGeom prst="rect">
            <a:avLst/>
          </a:prstGeom>
        </p:spPr>
        <p:txBody>
          <a:bodyPr spcFirstLastPara="1" wrap="square" lIns="0" tIns="0" rIns="0" bIns="0" anchor="t" anchorCtr="0">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
        <p:nvSpPr>
          <p:cNvPr id="45" name="Google Shape;45;p6"/>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lvl1pPr lvl="0">
              <a:buNone/>
              <a:defRPr sz="1300">
                <a:solidFill>
                  <a:srgbClr val="666666"/>
                </a:solidFill>
                <a:latin typeface="Quattrocento"/>
                <a:ea typeface="Quattrocento"/>
                <a:cs typeface="Quattrocento"/>
                <a:sym typeface="Quattrocento"/>
              </a:defRPr>
            </a:lvl1pPr>
            <a:lvl2pPr lvl="1">
              <a:buNone/>
              <a:defRPr sz="1300">
                <a:solidFill>
                  <a:srgbClr val="666666"/>
                </a:solidFill>
                <a:latin typeface="Quattrocento"/>
                <a:ea typeface="Quattrocento"/>
                <a:cs typeface="Quattrocento"/>
                <a:sym typeface="Quattrocento"/>
              </a:defRPr>
            </a:lvl2pPr>
            <a:lvl3pPr lvl="2">
              <a:buNone/>
              <a:defRPr sz="1300">
                <a:solidFill>
                  <a:srgbClr val="666666"/>
                </a:solidFill>
                <a:latin typeface="Quattrocento"/>
                <a:ea typeface="Quattrocento"/>
                <a:cs typeface="Quattrocento"/>
                <a:sym typeface="Quattrocento"/>
              </a:defRPr>
            </a:lvl3pPr>
            <a:lvl4pPr lvl="3">
              <a:buNone/>
              <a:defRPr sz="1300">
                <a:solidFill>
                  <a:srgbClr val="666666"/>
                </a:solidFill>
                <a:latin typeface="Quattrocento"/>
                <a:ea typeface="Quattrocento"/>
                <a:cs typeface="Quattrocento"/>
                <a:sym typeface="Quattrocento"/>
              </a:defRPr>
            </a:lvl4pPr>
            <a:lvl5pPr lvl="4">
              <a:buNone/>
              <a:defRPr sz="1300">
                <a:solidFill>
                  <a:srgbClr val="666666"/>
                </a:solidFill>
                <a:latin typeface="Quattrocento"/>
                <a:ea typeface="Quattrocento"/>
                <a:cs typeface="Quattrocento"/>
                <a:sym typeface="Quattrocento"/>
              </a:defRPr>
            </a:lvl5pPr>
            <a:lvl6pPr lvl="5">
              <a:buNone/>
              <a:defRPr sz="1300">
                <a:solidFill>
                  <a:srgbClr val="666666"/>
                </a:solidFill>
                <a:latin typeface="Quattrocento"/>
                <a:ea typeface="Quattrocento"/>
                <a:cs typeface="Quattrocento"/>
                <a:sym typeface="Quattrocento"/>
              </a:defRPr>
            </a:lvl6pPr>
            <a:lvl7pPr lvl="6">
              <a:buNone/>
              <a:defRPr sz="1300">
                <a:solidFill>
                  <a:srgbClr val="666666"/>
                </a:solidFill>
                <a:latin typeface="Quattrocento"/>
                <a:ea typeface="Quattrocento"/>
                <a:cs typeface="Quattrocento"/>
                <a:sym typeface="Quattrocento"/>
              </a:defRPr>
            </a:lvl7pPr>
            <a:lvl8pPr lvl="7">
              <a:buNone/>
              <a:defRPr sz="1300">
                <a:solidFill>
                  <a:srgbClr val="666666"/>
                </a:solidFill>
                <a:latin typeface="Quattrocento"/>
                <a:ea typeface="Quattrocento"/>
                <a:cs typeface="Quattrocento"/>
                <a:sym typeface="Quattrocento"/>
              </a:defRPr>
            </a:lvl8pPr>
            <a:lvl9pPr lvl="8">
              <a:buNone/>
              <a:defRPr sz="1300">
                <a:solidFill>
                  <a:srgbClr val="666666"/>
                </a:solidFill>
                <a:latin typeface="Quattrocento"/>
                <a:ea typeface="Quattrocento"/>
                <a:cs typeface="Quattrocento"/>
                <a:sym typeface="Quattrocento"/>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6"/>
          <p:cNvSpPr txBox="1">
            <a:spLocks noGrp="1"/>
          </p:cNvSpPr>
          <p:nvPr>
            <p:ph type="subTitle" idx="1"/>
          </p:nvPr>
        </p:nvSpPr>
        <p:spPr>
          <a:xfrm>
            <a:off x="1028700" y="1914632"/>
            <a:ext cx="4483200" cy="694800"/>
          </a:xfrm>
          <a:prstGeom prst="rect">
            <a:avLst/>
          </a:prstGeom>
        </p:spPr>
        <p:txBody>
          <a:bodyPr spcFirstLastPara="1" wrap="square" lIns="0" tIns="0" rIns="0" bIns="0" anchor="t" anchorCtr="0">
            <a:noAutofit/>
          </a:bodyPr>
          <a:lstStyle>
            <a:lvl1pPr lvl="0" rtl="0">
              <a:spcBef>
                <a:spcPts val="0"/>
              </a:spcBef>
              <a:spcAft>
                <a:spcPts val="0"/>
              </a:spcAft>
              <a:buNone/>
              <a:defRPr sz="14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Tree>
  </p:cSld>
  <p:clrMapOvr>
    <a:masterClrMapping/>
  </p:clrMapOvr>
  <p:extLst>
    <p:ext uri="{DCECCB84-F9BA-43D5-87BE-67443E8EF086}">
      <p15:sldGuideLst xmlns:p15="http://schemas.microsoft.com/office/powerpoint/2012/main">
        <p15:guide id="1" orient="horz" pos="1296">
          <p15:clr>
            <a:srgbClr val="FA7B17"/>
          </p15:clr>
        </p15:guide>
        <p15:guide id="2" pos="648">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LAND 1">
  <p:cSld name="Two Conte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1403488" y="1642126"/>
            <a:ext cx="2466000" cy="1539900"/>
          </a:xfrm>
          <a:prstGeom prst="rect">
            <a:avLst/>
          </a:prstGeom>
        </p:spPr>
        <p:txBody>
          <a:bodyPr spcFirstLastPara="1" wrap="square" lIns="0" tIns="0" rIns="0" bIns="0" anchor="t" anchorCtr="0">
            <a:noAutofit/>
          </a:bodyPr>
          <a:lstStyle>
            <a:lvl1pPr lvl="0" rtl="0">
              <a:spcBef>
                <a:spcPts val="0"/>
              </a:spcBef>
              <a:spcAft>
                <a:spcPts val="0"/>
              </a:spcAft>
              <a:buNone/>
              <a:defRPr sz="2700">
                <a:solidFill>
                  <a:srgbClr val="666666"/>
                </a:solidFill>
              </a:defRPr>
            </a:lvl1pPr>
            <a:lvl2pPr lvl="1" rtl="0">
              <a:spcBef>
                <a:spcPts val="0"/>
              </a:spcBef>
              <a:spcAft>
                <a:spcPts val="0"/>
              </a:spcAft>
              <a:buNone/>
              <a:defRPr sz="2700">
                <a:solidFill>
                  <a:srgbClr val="666666"/>
                </a:solidFill>
              </a:defRPr>
            </a:lvl2pPr>
            <a:lvl3pPr lvl="2" rtl="0">
              <a:spcBef>
                <a:spcPts val="0"/>
              </a:spcBef>
              <a:spcAft>
                <a:spcPts val="0"/>
              </a:spcAft>
              <a:buNone/>
              <a:defRPr sz="2700">
                <a:solidFill>
                  <a:srgbClr val="666666"/>
                </a:solidFill>
              </a:defRPr>
            </a:lvl3pPr>
            <a:lvl4pPr lvl="3" rtl="0">
              <a:spcBef>
                <a:spcPts val="0"/>
              </a:spcBef>
              <a:spcAft>
                <a:spcPts val="0"/>
              </a:spcAft>
              <a:buNone/>
              <a:defRPr sz="2700">
                <a:solidFill>
                  <a:srgbClr val="666666"/>
                </a:solidFill>
              </a:defRPr>
            </a:lvl4pPr>
            <a:lvl5pPr lvl="4" rtl="0">
              <a:spcBef>
                <a:spcPts val="0"/>
              </a:spcBef>
              <a:spcAft>
                <a:spcPts val="0"/>
              </a:spcAft>
              <a:buNone/>
              <a:defRPr sz="2700">
                <a:solidFill>
                  <a:srgbClr val="666666"/>
                </a:solidFill>
              </a:defRPr>
            </a:lvl5pPr>
            <a:lvl6pPr lvl="5" rtl="0">
              <a:spcBef>
                <a:spcPts val="0"/>
              </a:spcBef>
              <a:spcAft>
                <a:spcPts val="0"/>
              </a:spcAft>
              <a:buNone/>
              <a:defRPr sz="2700">
                <a:solidFill>
                  <a:srgbClr val="666666"/>
                </a:solidFill>
              </a:defRPr>
            </a:lvl6pPr>
            <a:lvl7pPr lvl="6" rtl="0">
              <a:spcBef>
                <a:spcPts val="0"/>
              </a:spcBef>
              <a:spcAft>
                <a:spcPts val="0"/>
              </a:spcAft>
              <a:buNone/>
              <a:defRPr sz="2700">
                <a:solidFill>
                  <a:srgbClr val="666666"/>
                </a:solidFill>
              </a:defRPr>
            </a:lvl7pPr>
            <a:lvl8pPr lvl="7" rtl="0">
              <a:spcBef>
                <a:spcPts val="0"/>
              </a:spcBef>
              <a:spcAft>
                <a:spcPts val="0"/>
              </a:spcAft>
              <a:buNone/>
              <a:defRPr sz="2700">
                <a:solidFill>
                  <a:srgbClr val="666666"/>
                </a:solidFill>
              </a:defRPr>
            </a:lvl8pPr>
            <a:lvl9pPr lvl="8" rtl="0">
              <a:spcBef>
                <a:spcPts val="0"/>
              </a:spcBef>
              <a:spcAft>
                <a:spcPts val="0"/>
              </a:spcAft>
              <a:buNone/>
              <a:defRPr sz="2700">
                <a:solidFill>
                  <a:srgbClr val="666666"/>
                </a:solidFill>
              </a:defRPr>
            </a:lvl9pPr>
          </a:lstStyle>
          <a:p>
            <a:endParaRPr/>
          </a:p>
        </p:txBody>
      </p:sp>
      <p:sp>
        <p:nvSpPr>
          <p:cNvPr id="64" name="Google Shape;64;p8"/>
          <p:cNvSpPr/>
          <p:nvPr/>
        </p:nvSpPr>
        <p:spPr>
          <a:xfrm>
            <a:off x="4105483" y="0"/>
            <a:ext cx="1612800" cy="51432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cxnSp>
        <p:nvCxnSpPr>
          <p:cNvPr id="65" name="Google Shape;65;p8"/>
          <p:cNvCxnSpPr/>
          <p:nvPr/>
        </p:nvCxnSpPr>
        <p:spPr>
          <a:xfrm rot="10800000">
            <a:off x="3877982" y="2978463"/>
            <a:ext cx="0" cy="2204400"/>
          </a:xfrm>
          <a:prstGeom prst="straightConnector1">
            <a:avLst/>
          </a:prstGeom>
          <a:noFill/>
          <a:ln w="38100" cap="flat" cmpd="sng">
            <a:solidFill>
              <a:srgbClr val="DAD2C0"/>
            </a:solidFill>
            <a:prstDash val="solid"/>
            <a:round/>
            <a:headEnd type="none" w="sm" len="sm"/>
            <a:tailEnd type="none" w="sm" len="sm"/>
          </a:ln>
        </p:spPr>
      </p:cxnSp>
      <p:cxnSp>
        <p:nvCxnSpPr>
          <p:cNvPr id="66" name="Google Shape;66;p8"/>
          <p:cNvCxnSpPr/>
          <p:nvPr/>
        </p:nvCxnSpPr>
        <p:spPr>
          <a:xfrm rot="10800000">
            <a:off x="1325734" y="-203360"/>
            <a:ext cx="0" cy="2177400"/>
          </a:xfrm>
          <a:prstGeom prst="straightConnector1">
            <a:avLst/>
          </a:prstGeom>
          <a:noFill/>
          <a:ln w="38100" cap="flat" cmpd="sng">
            <a:solidFill>
              <a:srgbClr val="DAD2C0"/>
            </a:solidFill>
            <a:prstDash val="solid"/>
            <a:round/>
            <a:headEnd type="none" w="med" len="med"/>
            <a:tailEnd type="none" w="med" len="med"/>
          </a:ln>
        </p:spPr>
      </p:cxnSp>
      <p:cxnSp>
        <p:nvCxnSpPr>
          <p:cNvPr id="67" name="Google Shape;67;p8"/>
          <p:cNvCxnSpPr/>
          <p:nvPr/>
        </p:nvCxnSpPr>
        <p:spPr>
          <a:xfrm rot="10800000">
            <a:off x="5964390" y="-210031"/>
            <a:ext cx="0" cy="2204400"/>
          </a:xfrm>
          <a:prstGeom prst="straightConnector1">
            <a:avLst/>
          </a:prstGeom>
          <a:noFill/>
          <a:ln w="38100" cap="flat" cmpd="sng">
            <a:solidFill>
              <a:srgbClr val="DAD2C0"/>
            </a:solidFill>
            <a:prstDash val="solid"/>
            <a:round/>
            <a:headEnd type="none" w="sm" len="sm"/>
            <a:tailEnd type="none" w="sm" len="sm"/>
          </a:ln>
        </p:spPr>
      </p:cxnSp>
      <p:sp>
        <p:nvSpPr>
          <p:cNvPr id="68" name="Google Shape;68;p8"/>
          <p:cNvSpPr txBox="1">
            <a:spLocks noGrp="1"/>
          </p:cNvSpPr>
          <p:nvPr>
            <p:ph type="subTitle" idx="1"/>
          </p:nvPr>
        </p:nvSpPr>
        <p:spPr>
          <a:xfrm>
            <a:off x="513575" y="3230450"/>
            <a:ext cx="3190200" cy="148500"/>
          </a:xfrm>
          <a:prstGeom prst="rect">
            <a:avLst/>
          </a:prstGeom>
        </p:spPr>
        <p:txBody>
          <a:bodyPr spcFirstLastPara="1" wrap="square" lIns="0" tIns="0" rIns="0" bIns="0" anchor="t" anchorCtr="0">
            <a:noAutofit/>
          </a:bodyPr>
          <a:lstStyle>
            <a:lvl1pPr lvl="0" algn="r">
              <a:spcBef>
                <a:spcPts val="0"/>
              </a:spcBef>
              <a:spcAft>
                <a:spcPts val="0"/>
              </a:spcAft>
              <a:buNone/>
              <a:defRPr sz="12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9" name="Google Shape;69;p8"/>
          <p:cNvSpPr/>
          <p:nvPr/>
        </p:nvSpPr>
        <p:spPr>
          <a:xfrm>
            <a:off x="8639431" y="3573710"/>
            <a:ext cx="0" cy="1570307"/>
          </a:xfrm>
          <a:custGeom>
            <a:avLst/>
            <a:gdLst/>
            <a:ahLst/>
            <a:cxnLst/>
            <a:rect l="l" t="t" r="r" b="b"/>
            <a:pathLst>
              <a:path w="120000" h="3451225" extrusionOk="0">
                <a:moveTo>
                  <a:pt x="0" y="0"/>
                </a:moveTo>
                <a:lnTo>
                  <a:pt x="0" y="3450805"/>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0" name="Google Shape;70;p8"/>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rtl="0">
              <a:buNone/>
              <a:defRPr sz="1300">
                <a:solidFill>
                  <a:srgbClr val="666666"/>
                </a:solidFill>
                <a:latin typeface="Oswald"/>
                <a:ea typeface="Oswald"/>
                <a:cs typeface="Oswald"/>
                <a:sym typeface="Oswald"/>
              </a:defRPr>
            </a:lvl1pPr>
            <a:lvl2pPr lvl="1" algn="ctr" rtl="0">
              <a:buNone/>
              <a:defRPr sz="1300">
                <a:solidFill>
                  <a:srgbClr val="666666"/>
                </a:solidFill>
                <a:latin typeface="Oswald"/>
                <a:ea typeface="Oswald"/>
                <a:cs typeface="Oswald"/>
                <a:sym typeface="Oswald"/>
              </a:defRPr>
            </a:lvl2pPr>
            <a:lvl3pPr lvl="2" algn="ctr" rtl="0">
              <a:buNone/>
              <a:defRPr sz="1300">
                <a:solidFill>
                  <a:srgbClr val="666666"/>
                </a:solidFill>
                <a:latin typeface="Oswald"/>
                <a:ea typeface="Oswald"/>
                <a:cs typeface="Oswald"/>
                <a:sym typeface="Oswald"/>
              </a:defRPr>
            </a:lvl3pPr>
            <a:lvl4pPr lvl="3" algn="ctr" rtl="0">
              <a:buNone/>
              <a:defRPr sz="1300">
                <a:solidFill>
                  <a:srgbClr val="666666"/>
                </a:solidFill>
                <a:latin typeface="Oswald"/>
                <a:ea typeface="Oswald"/>
                <a:cs typeface="Oswald"/>
                <a:sym typeface="Oswald"/>
              </a:defRPr>
            </a:lvl4pPr>
            <a:lvl5pPr lvl="4" algn="ctr" rtl="0">
              <a:buNone/>
              <a:defRPr sz="1300">
                <a:solidFill>
                  <a:srgbClr val="666666"/>
                </a:solidFill>
                <a:latin typeface="Oswald"/>
                <a:ea typeface="Oswald"/>
                <a:cs typeface="Oswald"/>
                <a:sym typeface="Oswald"/>
              </a:defRPr>
            </a:lvl5pPr>
            <a:lvl6pPr lvl="5" algn="ctr" rtl="0">
              <a:buNone/>
              <a:defRPr sz="1300">
                <a:solidFill>
                  <a:srgbClr val="666666"/>
                </a:solidFill>
                <a:latin typeface="Oswald"/>
                <a:ea typeface="Oswald"/>
                <a:cs typeface="Oswald"/>
                <a:sym typeface="Oswald"/>
              </a:defRPr>
            </a:lvl6pPr>
            <a:lvl7pPr lvl="6" algn="ctr" rtl="0">
              <a:buNone/>
              <a:defRPr sz="1300">
                <a:solidFill>
                  <a:srgbClr val="666666"/>
                </a:solidFill>
                <a:latin typeface="Oswald"/>
                <a:ea typeface="Oswald"/>
                <a:cs typeface="Oswald"/>
                <a:sym typeface="Oswald"/>
              </a:defRPr>
            </a:lvl7pPr>
            <a:lvl8pPr lvl="7" algn="ctr" rtl="0">
              <a:buNone/>
              <a:defRPr sz="1300">
                <a:solidFill>
                  <a:srgbClr val="666666"/>
                </a:solidFill>
                <a:latin typeface="Oswald"/>
                <a:ea typeface="Oswald"/>
                <a:cs typeface="Oswald"/>
                <a:sym typeface="Oswald"/>
              </a:defRPr>
            </a:lvl8pPr>
            <a:lvl9pPr lvl="8" algn="ctr" rtl="0">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
        <p:nvSpPr>
          <p:cNvPr id="71" name="Google Shape;71;p8"/>
          <p:cNvSpPr txBox="1">
            <a:spLocks noGrp="1"/>
          </p:cNvSpPr>
          <p:nvPr>
            <p:ph type="title" idx="2" hasCustomPrompt="1"/>
          </p:nvPr>
        </p:nvSpPr>
        <p:spPr>
          <a:xfrm>
            <a:off x="0" y="1599165"/>
            <a:ext cx="1230600" cy="454500"/>
          </a:xfrm>
          <a:prstGeom prst="rect">
            <a:avLst/>
          </a:prstGeom>
        </p:spPr>
        <p:txBody>
          <a:bodyPr spcFirstLastPara="1" wrap="square" lIns="0" tIns="0" rIns="0" bIns="0" anchor="b" anchorCtr="0">
            <a:noAutofit/>
          </a:bodyPr>
          <a:lstStyle>
            <a:lvl1pPr lvl="0" algn="r" rtl="0">
              <a:spcBef>
                <a:spcPts val="0"/>
              </a:spcBef>
              <a:spcAft>
                <a:spcPts val="0"/>
              </a:spcAft>
              <a:buClr>
                <a:srgbClr val="666666"/>
              </a:buClr>
              <a:buSzPts val="2700"/>
              <a:buNone/>
              <a:defRPr sz="2700">
                <a:solidFill>
                  <a:srgbClr val="666666"/>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r>
              <a:t>xx%</a:t>
            </a:r>
          </a:p>
        </p:txBody>
      </p:sp>
    </p:spTree>
  </p:cSld>
  <p:clrMapOvr>
    <a:masterClrMapping/>
  </p:clrMapOvr>
  <p:extLst>
    <p:ext uri="{DCECCB84-F9BA-43D5-87BE-67443E8EF086}">
      <p15:sldGuideLst xmlns:p15="http://schemas.microsoft.com/office/powerpoint/2012/main">
        <p15:guide id="1" orient="horz" pos="2128">
          <p15:clr>
            <a:srgbClr val="F9AD4C"/>
          </p15:clr>
        </p15:guide>
        <p15:guide id="2" orient="horz" pos="1256">
          <p15:clr>
            <a:srgbClr val="F9AD4C"/>
          </p15:clr>
        </p15:guide>
        <p15:guide id="3" pos="382">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AND 1 1">
  <p:cSld name="Two Content_1">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4658460" y="1642125"/>
            <a:ext cx="4485600" cy="1539900"/>
          </a:xfrm>
          <a:prstGeom prst="rect">
            <a:avLst/>
          </a:prstGeom>
        </p:spPr>
        <p:txBody>
          <a:bodyPr spcFirstLastPara="1" wrap="square" lIns="0" tIns="0" rIns="0" bIns="0" anchor="t" anchorCtr="0">
            <a:noAutofit/>
          </a:bodyPr>
          <a:lstStyle>
            <a:lvl1pPr lvl="0" rtl="0">
              <a:spcBef>
                <a:spcPts val="0"/>
              </a:spcBef>
              <a:spcAft>
                <a:spcPts val="0"/>
              </a:spcAft>
              <a:buNone/>
              <a:defRPr sz="2700">
                <a:solidFill>
                  <a:srgbClr val="666666"/>
                </a:solidFill>
              </a:defRPr>
            </a:lvl1pPr>
            <a:lvl2pPr lvl="1" rtl="0">
              <a:spcBef>
                <a:spcPts val="0"/>
              </a:spcBef>
              <a:spcAft>
                <a:spcPts val="0"/>
              </a:spcAft>
              <a:buNone/>
              <a:defRPr sz="2700">
                <a:solidFill>
                  <a:srgbClr val="666666"/>
                </a:solidFill>
              </a:defRPr>
            </a:lvl2pPr>
            <a:lvl3pPr lvl="2" rtl="0">
              <a:spcBef>
                <a:spcPts val="0"/>
              </a:spcBef>
              <a:spcAft>
                <a:spcPts val="0"/>
              </a:spcAft>
              <a:buNone/>
              <a:defRPr sz="2700">
                <a:solidFill>
                  <a:srgbClr val="666666"/>
                </a:solidFill>
              </a:defRPr>
            </a:lvl3pPr>
            <a:lvl4pPr lvl="3" rtl="0">
              <a:spcBef>
                <a:spcPts val="0"/>
              </a:spcBef>
              <a:spcAft>
                <a:spcPts val="0"/>
              </a:spcAft>
              <a:buNone/>
              <a:defRPr sz="2700">
                <a:solidFill>
                  <a:srgbClr val="666666"/>
                </a:solidFill>
              </a:defRPr>
            </a:lvl4pPr>
            <a:lvl5pPr lvl="4" rtl="0">
              <a:spcBef>
                <a:spcPts val="0"/>
              </a:spcBef>
              <a:spcAft>
                <a:spcPts val="0"/>
              </a:spcAft>
              <a:buNone/>
              <a:defRPr sz="2700">
                <a:solidFill>
                  <a:srgbClr val="666666"/>
                </a:solidFill>
              </a:defRPr>
            </a:lvl5pPr>
            <a:lvl6pPr lvl="5" rtl="0">
              <a:spcBef>
                <a:spcPts val="0"/>
              </a:spcBef>
              <a:spcAft>
                <a:spcPts val="0"/>
              </a:spcAft>
              <a:buNone/>
              <a:defRPr sz="2700">
                <a:solidFill>
                  <a:srgbClr val="666666"/>
                </a:solidFill>
              </a:defRPr>
            </a:lvl6pPr>
            <a:lvl7pPr lvl="6" rtl="0">
              <a:spcBef>
                <a:spcPts val="0"/>
              </a:spcBef>
              <a:spcAft>
                <a:spcPts val="0"/>
              </a:spcAft>
              <a:buNone/>
              <a:defRPr sz="2700">
                <a:solidFill>
                  <a:srgbClr val="666666"/>
                </a:solidFill>
              </a:defRPr>
            </a:lvl7pPr>
            <a:lvl8pPr lvl="7" rtl="0">
              <a:spcBef>
                <a:spcPts val="0"/>
              </a:spcBef>
              <a:spcAft>
                <a:spcPts val="0"/>
              </a:spcAft>
              <a:buNone/>
              <a:defRPr sz="2700">
                <a:solidFill>
                  <a:srgbClr val="666666"/>
                </a:solidFill>
              </a:defRPr>
            </a:lvl8pPr>
            <a:lvl9pPr lvl="8" rtl="0">
              <a:spcBef>
                <a:spcPts val="0"/>
              </a:spcBef>
              <a:spcAft>
                <a:spcPts val="0"/>
              </a:spcAft>
              <a:buNone/>
              <a:defRPr sz="2700">
                <a:solidFill>
                  <a:srgbClr val="666666"/>
                </a:solidFill>
              </a:defRPr>
            </a:lvl9pPr>
          </a:lstStyle>
          <a:p>
            <a:endParaRPr/>
          </a:p>
        </p:txBody>
      </p:sp>
      <p:sp>
        <p:nvSpPr>
          <p:cNvPr id="74" name="Google Shape;74;p9"/>
          <p:cNvSpPr/>
          <p:nvPr/>
        </p:nvSpPr>
        <p:spPr>
          <a:xfrm>
            <a:off x="392883" y="0"/>
            <a:ext cx="1612800" cy="51432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cxnSp>
        <p:nvCxnSpPr>
          <p:cNvPr id="75" name="Google Shape;75;p9"/>
          <p:cNvCxnSpPr/>
          <p:nvPr/>
        </p:nvCxnSpPr>
        <p:spPr>
          <a:xfrm rot="10800000">
            <a:off x="165382" y="2978463"/>
            <a:ext cx="0" cy="2204400"/>
          </a:xfrm>
          <a:prstGeom prst="straightConnector1">
            <a:avLst/>
          </a:prstGeom>
          <a:noFill/>
          <a:ln w="38100" cap="flat" cmpd="sng">
            <a:solidFill>
              <a:srgbClr val="DAD2C0"/>
            </a:solidFill>
            <a:prstDash val="solid"/>
            <a:round/>
            <a:headEnd type="none" w="sm" len="sm"/>
            <a:tailEnd type="none" w="sm" len="sm"/>
          </a:ln>
        </p:spPr>
      </p:cxnSp>
      <p:cxnSp>
        <p:nvCxnSpPr>
          <p:cNvPr id="76" name="Google Shape;76;p9"/>
          <p:cNvCxnSpPr/>
          <p:nvPr/>
        </p:nvCxnSpPr>
        <p:spPr>
          <a:xfrm rot="10800000">
            <a:off x="4580684" y="-203360"/>
            <a:ext cx="0" cy="2177400"/>
          </a:xfrm>
          <a:prstGeom prst="straightConnector1">
            <a:avLst/>
          </a:prstGeom>
          <a:noFill/>
          <a:ln w="38100" cap="flat" cmpd="sng">
            <a:solidFill>
              <a:srgbClr val="DAD2C0"/>
            </a:solidFill>
            <a:prstDash val="solid"/>
            <a:round/>
            <a:headEnd type="none" w="med" len="med"/>
            <a:tailEnd type="none" w="med" len="med"/>
          </a:ln>
        </p:spPr>
      </p:cxnSp>
      <p:cxnSp>
        <p:nvCxnSpPr>
          <p:cNvPr id="77" name="Google Shape;77;p9"/>
          <p:cNvCxnSpPr/>
          <p:nvPr/>
        </p:nvCxnSpPr>
        <p:spPr>
          <a:xfrm rot="10800000">
            <a:off x="2251790" y="-210031"/>
            <a:ext cx="0" cy="2204400"/>
          </a:xfrm>
          <a:prstGeom prst="straightConnector1">
            <a:avLst/>
          </a:prstGeom>
          <a:noFill/>
          <a:ln w="38100" cap="flat" cmpd="sng">
            <a:solidFill>
              <a:srgbClr val="DAD2C0"/>
            </a:solidFill>
            <a:prstDash val="solid"/>
            <a:round/>
            <a:headEnd type="none" w="sm" len="sm"/>
            <a:tailEnd type="none" w="sm" len="sm"/>
          </a:ln>
        </p:spPr>
      </p:cxnSp>
      <p:sp>
        <p:nvSpPr>
          <p:cNvPr id="78" name="Google Shape;78;p9"/>
          <p:cNvSpPr txBox="1">
            <a:spLocks noGrp="1"/>
          </p:cNvSpPr>
          <p:nvPr>
            <p:ph type="subTitle" idx="1"/>
          </p:nvPr>
        </p:nvSpPr>
        <p:spPr>
          <a:xfrm>
            <a:off x="4658450" y="2723825"/>
            <a:ext cx="2940900" cy="148500"/>
          </a:xfrm>
          <a:prstGeom prst="rect">
            <a:avLst/>
          </a:prstGeom>
        </p:spPr>
        <p:txBody>
          <a:bodyPr spcFirstLastPara="1" wrap="square" lIns="0" tIns="0" rIns="0" bIns="0" anchor="t" anchorCtr="0">
            <a:noAutofit/>
          </a:bodyPr>
          <a:lstStyle>
            <a:lvl1pPr lvl="0" rtl="0">
              <a:spcBef>
                <a:spcPts val="0"/>
              </a:spcBef>
              <a:spcAft>
                <a:spcPts val="0"/>
              </a:spcAft>
              <a:buNone/>
              <a:defRPr sz="1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9" name="Google Shape;79;p9"/>
          <p:cNvSpPr/>
          <p:nvPr/>
        </p:nvSpPr>
        <p:spPr>
          <a:xfrm>
            <a:off x="8639431" y="3573710"/>
            <a:ext cx="0" cy="1570307"/>
          </a:xfrm>
          <a:custGeom>
            <a:avLst/>
            <a:gdLst/>
            <a:ahLst/>
            <a:cxnLst/>
            <a:rect l="l" t="t" r="r" b="b"/>
            <a:pathLst>
              <a:path w="120000" h="3451225" extrusionOk="0">
                <a:moveTo>
                  <a:pt x="0" y="0"/>
                </a:moveTo>
                <a:lnTo>
                  <a:pt x="0" y="3450805"/>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80" name="Google Shape;80;p9"/>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rtl="0">
              <a:buNone/>
              <a:defRPr sz="1300">
                <a:solidFill>
                  <a:srgbClr val="666666"/>
                </a:solidFill>
                <a:latin typeface="Oswald"/>
                <a:ea typeface="Oswald"/>
                <a:cs typeface="Oswald"/>
                <a:sym typeface="Oswald"/>
              </a:defRPr>
            </a:lvl1pPr>
            <a:lvl2pPr lvl="1" algn="ctr" rtl="0">
              <a:buNone/>
              <a:defRPr sz="1300">
                <a:solidFill>
                  <a:srgbClr val="666666"/>
                </a:solidFill>
                <a:latin typeface="Oswald"/>
                <a:ea typeface="Oswald"/>
                <a:cs typeface="Oswald"/>
                <a:sym typeface="Oswald"/>
              </a:defRPr>
            </a:lvl2pPr>
            <a:lvl3pPr lvl="2" algn="ctr" rtl="0">
              <a:buNone/>
              <a:defRPr sz="1300">
                <a:solidFill>
                  <a:srgbClr val="666666"/>
                </a:solidFill>
                <a:latin typeface="Oswald"/>
                <a:ea typeface="Oswald"/>
                <a:cs typeface="Oswald"/>
                <a:sym typeface="Oswald"/>
              </a:defRPr>
            </a:lvl3pPr>
            <a:lvl4pPr lvl="3" algn="ctr" rtl="0">
              <a:buNone/>
              <a:defRPr sz="1300">
                <a:solidFill>
                  <a:srgbClr val="666666"/>
                </a:solidFill>
                <a:latin typeface="Oswald"/>
                <a:ea typeface="Oswald"/>
                <a:cs typeface="Oswald"/>
                <a:sym typeface="Oswald"/>
              </a:defRPr>
            </a:lvl4pPr>
            <a:lvl5pPr lvl="4" algn="ctr" rtl="0">
              <a:buNone/>
              <a:defRPr sz="1300">
                <a:solidFill>
                  <a:srgbClr val="666666"/>
                </a:solidFill>
                <a:latin typeface="Oswald"/>
                <a:ea typeface="Oswald"/>
                <a:cs typeface="Oswald"/>
                <a:sym typeface="Oswald"/>
              </a:defRPr>
            </a:lvl5pPr>
            <a:lvl6pPr lvl="5" algn="ctr" rtl="0">
              <a:buNone/>
              <a:defRPr sz="1300">
                <a:solidFill>
                  <a:srgbClr val="666666"/>
                </a:solidFill>
                <a:latin typeface="Oswald"/>
                <a:ea typeface="Oswald"/>
                <a:cs typeface="Oswald"/>
                <a:sym typeface="Oswald"/>
              </a:defRPr>
            </a:lvl6pPr>
            <a:lvl7pPr lvl="6" algn="ctr" rtl="0">
              <a:buNone/>
              <a:defRPr sz="1300">
                <a:solidFill>
                  <a:srgbClr val="666666"/>
                </a:solidFill>
                <a:latin typeface="Oswald"/>
                <a:ea typeface="Oswald"/>
                <a:cs typeface="Oswald"/>
                <a:sym typeface="Oswald"/>
              </a:defRPr>
            </a:lvl7pPr>
            <a:lvl8pPr lvl="7" algn="ctr" rtl="0">
              <a:buNone/>
              <a:defRPr sz="1300">
                <a:solidFill>
                  <a:srgbClr val="666666"/>
                </a:solidFill>
                <a:latin typeface="Oswald"/>
                <a:ea typeface="Oswald"/>
                <a:cs typeface="Oswald"/>
                <a:sym typeface="Oswald"/>
              </a:defRPr>
            </a:lvl8pPr>
            <a:lvl9pPr lvl="8" algn="ctr" rtl="0">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
        <p:nvSpPr>
          <p:cNvPr id="81" name="Google Shape;81;p9"/>
          <p:cNvSpPr txBox="1">
            <a:spLocks noGrp="1"/>
          </p:cNvSpPr>
          <p:nvPr>
            <p:ph type="title" idx="2" hasCustomPrompt="1"/>
          </p:nvPr>
        </p:nvSpPr>
        <p:spPr>
          <a:xfrm>
            <a:off x="3232785" y="1599165"/>
            <a:ext cx="1230600" cy="454500"/>
          </a:xfrm>
          <a:prstGeom prst="rect">
            <a:avLst/>
          </a:prstGeom>
        </p:spPr>
        <p:txBody>
          <a:bodyPr spcFirstLastPara="1" wrap="square" lIns="0" tIns="0" rIns="0" bIns="0" anchor="b" anchorCtr="0">
            <a:noAutofit/>
          </a:bodyPr>
          <a:lstStyle>
            <a:lvl1pPr lvl="0" algn="r" rtl="0">
              <a:spcBef>
                <a:spcPts val="0"/>
              </a:spcBef>
              <a:spcAft>
                <a:spcPts val="0"/>
              </a:spcAft>
              <a:buClr>
                <a:srgbClr val="666666"/>
              </a:buClr>
              <a:buSzPts val="2700"/>
              <a:buNone/>
              <a:defRPr sz="2700">
                <a:solidFill>
                  <a:srgbClr val="666666"/>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r>
              <a:t>xx%</a:t>
            </a:r>
          </a:p>
        </p:txBody>
      </p:sp>
    </p:spTree>
  </p:cSld>
  <p:clrMapOvr>
    <a:masterClrMapping/>
  </p:clrMapOvr>
  <p:extLst>
    <p:ext uri="{DCECCB84-F9BA-43D5-87BE-67443E8EF086}">
      <p15:sldGuideLst xmlns:p15="http://schemas.microsoft.com/office/powerpoint/2012/main">
        <p15:guide id="1" orient="horz" pos="2128">
          <p15:clr>
            <a:srgbClr val="F9AD4C"/>
          </p15:clr>
        </p15:guide>
        <p15:guide id="2" orient="horz" pos="1256">
          <p15:clr>
            <a:srgbClr val="F9AD4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TLE &amp; THREE COLUMNS">
  <p:cSld name="CUSTOM_4">
    <p:spTree>
      <p:nvGrpSpPr>
        <p:cNvPr id="1" name="Shape 92"/>
        <p:cNvGrpSpPr/>
        <p:nvPr/>
      </p:nvGrpSpPr>
      <p:grpSpPr>
        <a:xfrm>
          <a:off x="0" y="0"/>
          <a:ext cx="0" cy="0"/>
          <a:chOff x="0" y="0"/>
          <a:chExt cx="0" cy="0"/>
        </a:xfrm>
      </p:grpSpPr>
      <p:sp>
        <p:nvSpPr>
          <p:cNvPr id="93" name="Google Shape;93;p11"/>
          <p:cNvSpPr txBox="1">
            <a:spLocks noGrp="1"/>
          </p:cNvSpPr>
          <p:nvPr>
            <p:ph type="title"/>
          </p:nvPr>
        </p:nvSpPr>
        <p:spPr>
          <a:xfrm>
            <a:off x="-183707" y="276166"/>
            <a:ext cx="8925600" cy="475500"/>
          </a:xfrm>
          <a:prstGeom prst="rect">
            <a:avLst/>
          </a:prstGeom>
        </p:spPr>
        <p:txBody>
          <a:bodyPr spcFirstLastPara="1" wrap="square" lIns="0" tIns="0" rIns="0" bIns="0" anchor="t" anchorCtr="0">
            <a:noAutofit/>
          </a:bodyPr>
          <a:lstStyle>
            <a:lvl1pPr lvl="0" algn="r">
              <a:spcBef>
                <a:spcPts val="0"/>
              </a:spcBef>
              <a:spcAft>
                <a:spcPts val="0"/>
              </a:spcAft>
              <a:buNone/>
              <a:defRPr sz="2700">
                <a:solidFill>
                  <a:srgbClr val="666666"/>
                </a:solidFill>
              </a:defRPr>
            </a:lvl1pPr>
            <a:lvl2pPr lvl="1">
              <a:spcBef>
                <a:spcPts val="0"/>
              </a:spcBef>
              <a:spcAft>
                <a:spcPts val="0"/>
              </a:spcAft>
              <a:buNone/>
              <a:defRPr sz="2700">
                <a:solidFill>
                  <a:srgbClr val="666666"/>
                </a:solidFill>
              </a:defRPr>
            </a:lvl2pPr>
            <a:lvl3pPr lvl="2">
              <a:spcBef>
                <a:spcPts val="0"/>
              </a:spcBef>
              <a:spcAft>
                <a:spcPts val="0"/>
              </a:spcAft>
              <a:buNone/>
              <a:defRPr sz="2700">
                <a:solidFill>
                  <a:srgbClr val="666666"/>
                </a:solidFill>
              </a:defRPr>
            </a:lvl3pPr>
            <a:lvl4pPr lvl="3">
              <a:spcBef>
                <a:spcPts val="0"/>
              </a:spcBef>
              <a:spcAft>
                <a:spcPts val="0"/>
              </a:spcAft>
              <a:buNone/>
              <a:defRPr sz="2700">
                <a:solidFill>
                  <a:srgbClr val="666666"/>
                </a:solidFill>
              </a:defRPr>
            </a:lvl4pPr>
            <a:lvl5pPr lvl="4">
              <a:spcBef>
                <a:spcPts val="0"/>
              </a:spcBef>
              <a:spcAft>
                <a:spcPts val="0"/>
              </a:spcAft>
              <a:buNone/>
              <a:defRPr sz="2700">
                <a:solidFill>
                  <a:srgbClr val="666666"/>
                </a:solidFill>
              </a:defRPr>
            </a:lvl5pPr>
            <a:lvl6pPr lvl="5">
              <a:spcBef>
                <a:spcPts val="0"/>
              </a:spcBef>
              <a:spcAft>
                <a:spcPts val="0"/>
              </a:spcAft>
              <a:buNone/>
              <a:defRPr sz="2700">
                <a:solidFill>
                  <a:srgbClr val="666666"/>
                </a:solidFill>
              </a:defRPr>
            </a:lvl6pPr>
            <a:lvl7pPr lvl="6">
              <a:spcBef>
                <a:spcPts val="0"/>
              </a:spcBef>
              <a:spcAft>
                <a:spcPts val="0"/>
              </a:spcAft>
              <a:buNone/>
              <a:defRPr sz="2700">
                <a:solidFill>
                  <a:srgbClr val="666666"/>
                </a:solidFill>
              </a:defRPr>
            </a:lvl7pPr>
            <a:lvl8pPr lvl="7">
              <a:spcBef>
                <a:spcPts val="0"/>
              </a:spcBef>
              <a:spcAft>
                <a:spcPts val="0"/>
              </a:spcAft>
              <a:buNone/>
              <a:defRPr sz="2700">
                <a:solidFill>
                  <a:srgbClr val="666666"/>
                </a:solidFill>
              </a:defRPr>
            </a:lvl8pPr>
            <a:lvl9pPr lvl="8">
              <a:spcBef>
                <a:spcPts val="0"/>
              </a:spcBef>
              <a:spcAft>
                <a:spcPts val="0"/>
              </a:spcAft>
              <a:buNone/>
              <a:defRPr sz="2700">
                <a:solidFill>
                  <a:srgbClr val="666666"/>
                </a:solidFill>
              </a:defRPr>
            </a:lvl9pPr>
          </a:lstStyle>
          <a:p>
            <a:endParaRPr/>
          </a:p>
        </p:txBody>
      </p:sp>
      <p:sp>
        <p:nvSpPr>
          <p:cNvPr id="94" name="Google Shape;94;p11"/>
          <p:cNvSpPr/>
          <p:nvPr/>
        </p:nvSpPr>
        <p:spPr>
          <a:xfrm>
            <a:off x="0" y="1019360"/>
            <a:ext cx="9144000" cy="21306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95" name="Google Shape;95;p11"/>
          <p:cNvSpPr/>
          <p:nvPr/>
        </p:nvSpPr>
        <p:spPr>
          <a:xfrm>
            <a:off x="1456620" y="2770928"/>
            <a:ext cx="815924" cy="815924"/>
          </a:xfrm>
          <a:custGeom>
            <a:avLst/>
            <a:gdLst/>
            <a:ahLst/>
            <a:cxnLst/>
            <a:rect l="l" t="t" r="r" b="b"/>
            <a:pathLst>
              <a:path w="1793239" h="1793240" extrusionOk="0">
                <a:moveTo>
                  <a:pt x="1793233" y="1793233"/>
                </a:moveTo>
                <a:lnTo>
                  <a:pt x="0" y="1793233"/>
                </a:lnTo>
                <a:lnTo>
                  <a:pt x="0" y="0"/>
                </a:lnTo>
                <a:lnTo>
                  <a:pt x="1793233" y="0"/>
                </a:lnTo>
                <a:lnTo>
                  <a:pt x="1793233" y="1793233"/>
                </a:lnTo>
                <a:close/>
              </a:path>
            </a:pathLst>
          </a:custGeom>
          <a:solidFill>
            <a:srgbClr val="3333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2C2C2C"/>
              </a:solidFill>
              <a:latin typeface="Calibri"/>
              <a:ea typeface="Calibri"/>
              <a:cs typeface="Calibri"/>
              <a:sym typeface="Calibri"/>
            </a:endParaRPr>
          </a:p>
        </p:txBody>
      </p:sp>
      <p:sp>
        <p:nvSpPr>
          <p:cNvPr id="96" name="Google Shape;96;p11"/>
          <p:cNvSpPr/>
          <p:nvPr/>
        </p:nvSpPr>
        <p:spPr>
          <a:xfrm>
            <a:off x="4164190" y="2770928"/>
            <a:ext cx="815924" cy="815924"/>
          </a:xfrm>
          <a:custGeom>
            <a:avLst/>
            <a:gdLst/>
            <a:ahLst/>
            <a:cxnLst/>
            <a:rect l="l" t="t" r="r" b="b"/>
            <a:pathLst>
              <a:path w="1793240" h="1793240" extrusionOk="0">
                <a:moveTo>
                  <a:pt x="1793233" y="1793233"/>
                </a:moveTo>
                <a:lnTo>
                  <a:pt x="0" y="1793233"/>
                </a:lnTo>
                <a:lnTo>
                  <a:pt x="0" y="0"/>
                </a:lnTo>
                <a:lnTo>
                  <a:pt x="1793233" y="0"/>
                </a:lnTo>
                <a:lnTo>
                  <a:pt x="1793233" y="1793233"/>
                </a:lnTo>
                <a:close/>
              </a:path>
            </a:pathLst>
          </a:custGeom>
          <a:solidFill>
            <a:srgbClr val="66666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97" name="Google Shape;97;p11"/>
          <p:cNvSpPr/>
          <p:nvPr/>
        </p:nvSpPr>
        <p:spPr>
          <a:xfrm>
            <a:off x="6900567" y="2770928"/>
            <a:ext cx="815924" cy="815924"/>
          </a:xfrm>
          <a:custGeom>
            <a:avLst/>
            <a:gdLst/>
            <a:ahLst/>
            <a:cxnLst/>
            <a:rect l="l" t="t" r="r" b="b"/>
            <a:pathLst>
              <a:path w="1793240" h="1793240" extrusionOk="0">
                <a:moveTo>
                  <a:pt x="1793233" y="1793233"/>
                </a:moveTo>
                <a:lnTo>
                  <a:pt x="0" y="1793233"/>
                </a:lnTo>
                <a:lnTo>
                  <a:pt x="0" y="0"/>
                </a:lnTo>
                <a:lnTo>
                  <a:pt x="1793233" y="0"/>
                </a:lnTo>
                <a:lnTo>
                  <a:pt x="1793233" y="1793233"/>
                </a:lnTo>
                <a:close/>
              </a:path>
            </a:pathLst>
          </a:custGeom>
          <a:solidFill>
            <a:srgbClr val="8D8D8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cxnSp>
        <p:nvCxnSpPr>
          <p:cNvPr id="98" name="Google Shape;98;p11"/>
          <p:cNvCxnSpPr/>
          <p:nvPr/>
        </p:nvCxnSpPr>
        <p:spPr>
          <a:xfrm rot="10800000" flipH="1">
            <a:off x="4592729" y="806874"/>
            <a:ext cx="4579800" cy="13200"/>
          </a:xfrm>
          <a:prstGeom prst="straightConnector1">
            <a:avLst/>
          </a:prstGeom>
          <a:noFill/>
          <a:ln w="38100" cap="flat" cmpd="sng">
            <a:solidFill>
              <a:srgbClr val="DAD2C0"/>
            </a:solidFill>
            <a:prstDash val="solid"/>
            <a:round/>
            <a:headEnd type="none" w="med" len="med"/>
            <a:tailEnd type="none" w="med" len="med"/>
          </a:ln>
        </p:spPr>
      </p:cxnSp>
      <p:sp>
        <p:nvSpPr>
          <p:cNvPr id="99" name="Google Shape;99;p11"/>
          <p:cNvSpPr txBox="1">
            <a:spLocks noGrp="1"/>
          </p:cNvSpPr>
          <p:nvPr>
            <p:ph type="title" idx="2"/>
          </p:nvPr>
        </p:nvSpPr>
        <p:spPr>
          <a:xfrm>
            <a:off x="671424" y="3858831"/>
            <a:ext cx="2385900" cy="167400"/>
          </a:xfrm>
          <a:prstGeom prst="rect">
            <a:avLst/>
          </a:prstGeom>
        </p:spPr>
        <p:txBody>
          <a:bodyPr spcFirstLastPara="1" wrap="square" lIns="0" tIns="0" rIns="0" bIns="0" anchor="b" anchorCtr="0">
            <a:noAutofit/>
          </a:bodyPr>
          <a:lstStyle>
            <a:lvl1pPr lvl="0" algn="ctr" rtl="0">
              <a:spcBef>
                <a:spcPts val="0"/>
              </a:spcBef>
              <a:spcAft>
                <a:spcPts val="0"/>
              </a:spcAft>
              <a:buNone/>
              <a:defRPr sz="1400">
                <a:solidFill>
                  <a:srgbClr val="666666"/>
                </a:solidFill>
              </a:defRPr>
            </a:lvl1pPr>
            <a:lvl2pPr lvl="1" algn="ctr" rtl="0">
              <a:spcBef>
                <a:spcPts val="0"/>
              </a:spcBef>
              <a:spcAft>
                <a:spcPts val="0"/>
              </a:spcAft>
              <a:buNone/>
              <a:defRPr sz="1400">
                <a:solidFill>
                  <a:srgbClr val="666666"/>
                </a:solidFill>
              </a:defRPr>
            </a:lvl2pPr>
            <a:lvl3pPr lvl="2" algn="ctr" rtl="0">
              <a:spcBef>
                <a:spcPts val="0"/>
              </a:spcBef>
              <a:spcAft>
                <a:spcPts val="0"/>
              </a:spcAft>
              <a:buNone/>
              <a:defRPr sz="1400">
                <a:solidFill>
                  <a:srgbClr val="666666"/>
                </a:solidFill>
              </a:defRPr>
            </a:lvl3pPr>
            <a:lvl4pPr lvl="3" algn="ctr" rtl="0">
              <a:spcBef>
                <a:spcPts val="0"/>
              </a:spcBef>
              <a:spcAft>
                <a:spcPts val="0"/>
              </a:spcAft>
              <a:buNone/>
              <a:defRPr sz="1400">
                <a:solidFill>
                  <a:srgbClr val="666666"/>
                </a:solidFill>
              </a:defRPr>
            </a:lvl4pPr>
            <a:lvl5pPr lvl="4" algn="ctr" rtl="0">
              <a:spcBef>
                <a:spcPts val="0"/>
              </a:spcBef>
              <a:spcAft>
                <a:spcPts val="0"/>
              </a:spcAft>
              <a:buNone/>
              <a:defRPr sz="1400">
                <a:solidFill>
                  <a:srgbClr val="666666"/>
                </a:solidFill>
              </a:defRPr>
            </a:lvl5pPr>
            <a:lvl6pPr lvl="5" algn="ctr" rtl="0">
              <a:spcBef>
                <a:spcPts val="0"/>
              </a:spcBef>
              <a:spcAft>
                <a:spcPts val="0"/>
              </a:spcAft>
              <a:buNone/>
              <a:defRPr sz="1400">
                <a:solidFill>
                  <a:srgbClr val="666666"/>
                </a:solidFill>
              </a:defRPr>
            </a:lvl6pPr>
            <a:lvl7pPr lvl="6" algn="ctr" rtl="0">
              <a:spcBef>
                <a:spcPts val="0"/>
              </a:spcBef>
              <a:spcAft>
                <a:spcPts val="0"/>
              </a:spcAft>
              <a:buNone/>
              <a:defRPr sz="1400">
                <a:solidFill>
                  <a:srgbClr val="666666"/>
                </a:solidFill>
              </a:defRPr>
            </a:lvl7pPr>
            <a:lvl8pPr lvl="7" algn="ctr" rtl="0">
              <a:spcBef>
                <a:spcPts val="0"/>
              </a:spcBef>
              <a:spcAft>
                <a:spcPts val="0"/>
              </a:spcAft>
              <a:buNone/>
              <a:defRPr sz="1400">
                <a:solidFill>
                  <a:srgbClr val="666666"/>
                </a:solidFill>
              </a:defRPr>
            </a:lvl8pPr>
            <a:lvl9pPr lvl="8" algn="ctr" rtl="0">
              <a:spcBef>
                <a:spcPts val="0"/>
              </a:spcBef>
              <a:spcAft>
                <a:spcPts val="0"/>
              </a:spcAft>
              <a:buNone/>
              <a:defRPr sz="1400">
                <a:solidFill>
                  <a:srgbClr val="666666"/>
                </a:solidFill>
              </a:defRPr>
            </a:lvl9pPr>
          </a:lstStyle>
          <a:p>
            <a:endParaRPr/>
          </a:p>
        </p:txBody>
      </p:sp>
      <p:sp>
        <p:nvSpPr>
          <p:cNvPr id="100" name="Google Shape;100;p11"/>
          <p:cNvSpPr txBox="1">
            <a:spLocks noGrp="1"/>
          </p:cNvSpPr>
          <p:nvPr>
            <p:ph type="title" idx="3"/>
          </p:nvPr>
        </p:nvSpPr>
        <p:spPr>
          <a:xfrm>
            <a:off x="3379020" y="3858831"/>
            <a:ext cx="2385900" cy="167400"/>
          </a:xfrm>
          <a:prstGeom prst="rect">
            <a:avLst/>
          </a:prstGeom>
        </p:spPr>
        <p:txBody>
          <a:bodyPr spcFirstLastPara="1" wrap="square" lIns="0" tIns="0" rIns="0" bIns="0" anchor="b" anchorCtr="0">
            <a:noAutofit/>
          </a:bodyPr>
          <a:lstStyle>
            <a:lvl1pPr lvl="0" algn="ctr" rtl="0">
              <a:spcBef>
                <a:spcPts val="0"/>
              </a:spcBef>
              <a:spcAft>
                <a:spcPts val="0"/>
              </a:spcAft>
              <a:buNone/>
              <a:defRPr sz="1400">
                <a:solidFill>
                  <a:srgbClr val="666666"/>
                </a:solidFill>
              </a:defRPr>
            </a:lvl1pPr>
            <a:lvl2pPr lvl="1" algn="ctr" rtl="0">
              <a:spcBef>
                <a:spcPts val="0"/>
              </a:spcBef>
              <a:spcAft>
                <a:spcPts val="0"/>
              </a:spcAft>
              <a:buNone/>
              <a:defRPr sz="1400">
                <a:solidFill>
                  <a:srgbClr val="666666"/>
                </a:solidFill>
              </a:defRPr>
            </a:lvl2pPr>
            <a:lvl3pPr lvl="2" algn="ctr" rtl="0">
              <a:spcBef>
                <a:spcPts val="0"/>
              </a:spcBef>
              <a:spcAft>
                <a:spcPts val="0"/>
              </a:spcAft>
              <a:buNone/>
              <a:defRPr sz="1400">
                <a:solidFill>
                  <a:srgbClr val="666666"/>
                </a:solidFill>
              </a:defRPr>
            </a:lvl3pPr>
            <a:lvl4pPr lvl="3" algn="ctr" rtl="0">
              <a:spcBef>
                <a:spcPts val="0"/>
              </a:spcBef>
              <a:spcAft>
                <a:spcPts val="0"/>
              </a:spcAft>
              <a:buNone/>
              <a:defRPr sz="1400">
                <a:solidFill>
                  <a:srgbClr val="666666"/>
                </a:solidFill>
              </a:defRPr>
            </a:lvl4pPr>
            <a:lvl5pPr lvl="4" algn="ctr" rtl="0">
              <a:spcBef>
                <a:spcPts val="0"/>
              </a:spcBef>
              <a:spcAft>
                <a:spcPts val="0"/>
              </a:spcAft>
              <a:buNone/>
              <a:defRPr sz="1400">
                <a:solidFill>
                  <a:srgbClr val="666666"/>
                </a:solidFill>
              </a:defRPr>
            </a:lvl5pPr>
            <a:lvl6pPr lvl="5" algn="ctr" rtl="0">
              <a:spcBef>
                <a:spcPts val="0"/>
              </a:spcBef>
              <a:spcAft>
                <a:spcPts val="0"/>
              </a:spcAft>
              <a:buNone/>
              <a:defRPr sz="1400">
                <a:solidFill>
                  <a:srgbClr val="666666"/>
                </a:solidFill>
              </a:defRPr>
            </a:lvl6pPr>
            <a:lvl7pPr lvl="6" algn="ctr" rtl="0">
              <a:spcBef>
                <a:spcPts val="0"/>
              </a:spcBef>
              <a:spcAft>
                <a:spcPts val="0"/>
              </a:spcAft>
              <a:buNone/>
              <a:defRPr sz="1400">
                <a:solidFill>
                  <a:srgbClr val="666666"/>
                </a:solidFill>
              </a:defRPr>
            </a:lvl7pPr>
            <a:lvl8pPr lvl="7" algn="ctr" rtl="0">
              <a:spcBef>
                <a:spcPts val="0"/>
              </a:spcBef>
              <a:spcAft>
                <a:spcPts val="0"/>
              </a:spcAft>
              <a:buNone/>
              <a:defRPr sz="1400">
                <a:solidFill>
                  <a:srgbClr val="666666"/>
                </a:solidFill>
              </a:defRPr>
            </a:lvl8pPr>
            <a:lvl9pPr lvl="8" algn="ctr" rtl="0">
              <a:spcBef>
                <a:spcPts val="0"/>
              </a:spcBef>
              <a:spcAft>
                <a:spcPts val="0"/>
              </a:spcAft>
              <a:buNone/>
              <a:defRPr sz="1400">
                <a:solidFill>
                  <a:srgbClr val="666666"/>
                </a:solidFill>
              </a:defRPr>
            </a:lvl9pPr>
          </a:lstStyle>
          <a:p>
            <a:endParaRPr/>
          </a:p>
        </p:txBody>
      </p:sp>
      <p:sp>
        <p:nvSpPr>
          <p:cNvPr id="101" name="Google Shape;101;p11"/>
          <p:cNvSpPr txBox="1">
            <a:spLocks noGrp="1"/>
          </p:cNvSpPr>
          <p:nvPr>
            <p:ph type="title" idx="4"/>
          </p:nvPr>
        </p:nvSpPr>
        <p:spPr>
          <a:xfrm>
            <a:off x="6115395" y="3858831"/>
            <a:ext cx="2385900" cy="167400"/>
          </a:xfrm>
          <a:prstGeom prst="rect">
            <a:avLst/>
          </a:prstGeom>
        </p:spPr>
        <p:txBody>
          <a:bodyPr spcFirstLastPara="1" wrap="square" lIns="0" tIns="0" rIns="0" bIns="0" anchor="b" anchorCtr="0">
            <a:noAutofit/>
          </a:bodyPr>
          <a:lstStyle>
            <a:lvl1pPr lvl="0" algn="ctr" rtl="0">
              <a:spcBef>
                <a:spcPts val="0"/>
              </a:spcBef>
              <a:spcAft>
                <a:spcPts val="0"/>
              </a:spcAft>
              <a:buNone/>
              <a:defRPr sz="1400">
                <a:solidFill>
                  <a:srgbClr val="666666"/>
                </a:solidFill>
              </a:defRPr>
            </a:lvl1pPr>
            <a:lvl2pPr lvl="1" algn="ctr" rtl="0">
              <a:spcBef>
                <a:spcPts val="0"/>
              </a:spcBef>
              <a:spcAft>
                <a:spcPts val="0"/>
              </a:spcAft>
              <a:buNone/>
              <a:defRPr sz="1400">
                <a:solidFill>
                  <a:srgbClr val="666666"/>
                </a:solidFill>
              </a:defRPr>
            </a:lvl2pPr>
            <a:lvl3pPr lvl="2" algn="ctr" rtl="0">
              <a:spcBef>
                <a:spcPts val="0"/>
              </a:spcBef>
              <a:spcAft>
                <a:spcPts val="0"/>
              </a:spcAft>
              <a:buNone/>
              <a:defRPr sz="1400">
                <a:solidFill>
                  <a:srgbClr val="666666"/>
                </a:solidFill>
              </a:defRPr>
            </a:lvl3pPr>
            <a:lvl4pPr lvl="3" algn="ctr" rtl="0">
              <a:spcBef>
                <a:spcPts val="0"/>
              </a:spcBef>
              <a:spcAft>
                <a:spcPts val="0"/>
              </a:spcAft>
              <a:buNone/>
              <a:defRPr sz="1400">
                <a:solidFill>
                  <a:srgbClr val="666666"/>
                </a:solidFill>
              </a:defRPr>
            </a:lvl4pPr>
            <a:lvl5pPr lvl="4" algn="ctr" rtl="0">
              <a:spcBef>
                <a:spcPts val="0"/>
              </a:spcBef>
              <a:spcAft>
                <a:spcPts val="0"/>
              </a:spcAft>
              <a:buNone/>
              <a:defRPr sz="1400">
                <a:solidFill>
                  <a:srgbClr val="666666"/>
                </a:solidFill>
              </a:defRPr>
            </a:lvl5pPr>
            <a:lvl6pPr lvl="5" algn="ctr" rtl="0">
              <a:spcBef>
                <a:spcPts val="0"/>
              </a:spcBef>
              <a:spcAft>
                <a:spcPts val="0"/>
              </a:spcAft>
              <a:buNone/>
              <a:defRPr sz="1400">
                <a:solidFill>
                  <a:srgbClr val="666666"/>
                </a:solidFill>
              </a:defRPr>
            </a:lvl6pPr>
            <a:lvl7pPr lvl="6" algn="ctr" rtl="0">
              <a:spcBef>
                <a:spcPts val="0"/>
              </a:spcBef>
              <a:spcAft>
                <a:spcPts val="0"/>
              </a:spcAft>
              <a:buNone/>
              <a:defRPr sz="1400">
                <a:solidFill>
                  <a:srgbClr val="666666"/>
                </a:solidFill>
              </a:defRPr>
            </a:lvl7pPr>
            <a:lvl8pPr lvl="7" algn="ctr" rtl="0">
              <a:spcBef>
                <a:spcPts val="0"/>
              </a:spcBef>
              <a:spcAft>
                <a:spcPts val="0"/>
              </a:spcAft>
              <a:buNone/>
              <a:defRPr sz="1400">
                <a:solidFill>
                  <a:srgbClr val="666666"/>
                </a:solidFill>
              </a:defRPr>
            </a:lvl8pPr>
            <a:lvl9pPr lvl="8" algn="ctr" rtl="0">
              <a:spcBef>
                <a:spcPts val="0"/>
              </a:spcBef>
              <a:spcAft>
                <a:spcPts val="0"/>
              </a:spcAft>
              <a:buNone/>
              <a:defRPr sz="1400">
                <a:solidFill>
                  <a:srgbClr val="666666"/>
                </a:solidFill>
              </a:defRPr>
            </a:lvl9pPr>
          </a:lstStyle>
          <a:p>
            <a:endParaRPr/>
          </a:p>
        </p:txBody>
      </p:sp>
      <p:sp>
        <p:nvSpPr>
          <p:cNvPr id="102" name="Google Shape;102;p11"/>
          <p:cNvSpPr/>
          <p:nvPr/>
        </p:nvSpPr>
        <p:spPr>
          <a:xfrm>
            <a:off x="8639431" y="3573710"/>
            <a:ext cx="0" cy="1570307"/>
          </a:xfrm>
          <a:custGeom>
            <a:avLst/>
            <a:gdLst/>
            <a:ahLst/>
            <a:cxnLst/>
            <a:rect l="l" t="t" r="r" b="b"/>
            <a:pathLst>
              <a:path w="120000" h="3451225" extrusionOk="0">
                <a:moveTo>
                  <a:pt x="0" y="0"/>
                </a:moveTo>
                <a:lnTo>
                  <a:pt x="0" y="3450805"/>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03" name="Google Shape;103;p11"/>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rtl="0">
              <a:buNone/>
              <a:defRPr sz="1300">
                <a:solidFill>
                  <a:srgbClr val="666666"/>
                </a:solidFill>
                <a:latin typeface="Oswald"/>
                <a:ea typeface="Oswald"/>
                <a:cs typeface="Oswald"/>
                <a:sym typeface="Oswald"/>
              </a:defRPr>
            </a:lvl1pPr>
            <a:lvl2pPr lvl="1" algn="ctr" rtl="0">
              <a:buNone/>
              <a:defRPr sz="1300">
                <a:solidFill>
                  <a:srgbClr val="666666"/>
                </a:solidFill>
                <a:latin typeface="Oswald"/>
                <a:ea typeface="Oswald"/>
                <a:cs typeface="Oswald"/>
                <a:sym typeface="Oswald"/>
              </a:defRPr>
            </a:lvl2pPr>
            <a:lvl3pPr lvl="2" algn="ctr" rtl="0">
              <a:buNone/>
              <a:defRPr sz="1300">
                <a:solidFill>
                  <a:srgbClr val="666666"/>
                </a:solidFill>
                <a:latin typeface="Oswald"/>
                <a:ea typeface="Oswald"/>
                <a:cs typeface="Oswald"/>
                <a:sym typeface="Oswald"/>
              </a:defRPr>
            </a:lvl3pPr>
            <a:lvl4pPr lvl="3" algn="ctr" rtl="0">
              <a:buNone/>
              <a:defRPr sz="1300">
                <a:solidFill>
                  <a:srgbClr val="666666"/>
                </a:solidFill>
                <a:latin typeface="Oswald"/>
                <a:ea typeface="Oswald"/>
                <a:cs typeface="Oswald"/>
                <a:sym typeface="Oswald"/>
              </a:defRPr>
            </a:lvl4pPr>
            <a:lvl5pPr lvl="4" algn="ctr" rtl="0">
              <a:buNone/>
              <a:defRPr sz="1300">
                <a:solidFill>
                  <a:srgbClr val="666666"/>
                </a:solidFill>
                <a:latin typeface="Oswald"/>
                <a:ea typeface="Oswald"/>
                <a:cs typeface="Oswald"/>
                <a:sym typeface="Oswald"/>
              </a:defRPr>
            </a:lvl5pPr>
            <a:lvl6pPr lvl="5" algn="ctr" rtl="0">
              <a:buNone/>
              <a:defRPr sz="1300">
                <a:solidFill>
                  <a:srgbClr val="666666"/>
                </a:solidFill>
                <a:latin typeface="Oswald"/>
                <a:ea typeface="Oswald"/>
                <a:cs typeface="Oswald"/>
                <a:sym typeface="Oswald"/>
              </a:defRPr>
            </a:lvl6pPr>
            <a:lvl7pPr lvl="6" algn="ctr" rtl="0">
              <a:buNone/>
              <a:defRPr sz="1300">
                <a:solidFill>
                  <a:srgbClr val="666666"/>
                </a:solidFill>
                <a:latin typeface="Oswald"/>
                <a:ea typeface="Oswald"/>
                <a:cs typeface="Oswald"/>
                <a:sym typeface="Oswald"/>
              </a:defRPr>
            </a:lvl7pPr>
            <a:lvl8pPr lvl="7" algn="ctr" rtl="0">
              <a:buNone/>
              <a:defRPr sz="1300">
                <a:solidFill>
                  <a:srgbClr val="666666"/>
                </a:solidFill>
                <a:latin typeface="Oswald"/>
                <a:ea typeface="Oswald"/>
                <a:cs typeface="Oswald"/>
                <a:sym typeface="Oswald"/>
              </a:defRPr>
            </a:lvl8pPr>
            <a:lvl9pPr lvl="8" algn="ctr" rtl="0">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
        <p:nvSpPr>
          <p:cNvPr id="104" name="Google Shape;104;p11"/>
          <p:cNvSpPr txBox="1">
            <a:spLocks noGrp="1"/>
          </p:cNvSpPr>
          <p:nvPr>
            <p:ph type="subTitle" idx="1"/>
          </p:nvPr>
        </p:nvSpPr>
        <p:spPr>
          <a:xfrm>
            <a:off x="806788" y="4133173"/>
            <a:ext cx="2115600" cy="148500"/>
          </a:xfrm>
          <a:prstGeom prst="rect">
            <a:avLst/>
          </a:prstGeom>
        </p:spPr>
        <p:txBody>
          <a:bodyPr spcFirstLastPara="1" wrap="square" lIns="0" tIns="0" rIns="0" bIns="0" anchor="t" anchorCtr="0">
            <a:noAutofit/>
          </a:bodyPr>
          <a:lstStyle>
            <a:lvl1pPr lvl="0" algn="ctr" rtl="0">
              <a:spcBef>
                <a:spcPts val="0"/>
              </a:spcBef>
              <a:spcAft>
                <a:spcPts val="0"/>
              </a:spcAft>
              <a:buNone/>
              <a:defRPr sz="10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5" name="Google Shape;105;p11"/>
          <p:cNvSpPr txBox="1">
            <a:spLocks noGrp="1"/>
          </p:cNvSpPr>
          <p:nvPr>
            <p:ph type="subTitle" idx="5"/>
          </p:nvPr>
        </p:nvSpPr>
        <p:spPr>
          <a:xfrm>
            <a:off x="3514350" y="4133173"/>
            <a:ext cx="2115600" cy="148500"/>
          </a:xfrm>
          <a:prstGeom prst="rect">
            <a:avLst/>
          </a:prstGeom>
        </p:spPr>
        <p:txBody>
          <a:bodyPr spcFirstLastPara="1" wrap="square" lIns="0" tIns="0" rIns="0" bIns="0" anchor="t" anchorCtr="0">
            <a:noAutofit/>
          </a:bodyPr>
          <a:lstStyle>
            <a:lvl1pPr lvl="0" algn="ctr" rtl="0">
              <a:spcBef>
                <a:spcPts val="0"/>
              </a:spcBef>
              <a:spcAft>
                <a:spcPts val="0"/>
              </a:spcAft>
              <a:buNone/>
              <a:defRPr sz="10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6" name="Google Shape;106;p11"/>
          <p:cNvSpPr txBox="1">
            <a:spLocks noGrp="1"/>
          </p:cNvSpPr>
          <p:nvPr>
            <p:ph type="subTitle" idx="6"/>
          </p:nvPr>
        </p:nvSpPr>
        <p:spPr>
          <a:xfrm>
            <a:off x="6250738" y="4133173"/>
            <a:ext cx="2115600" cy="148500"/>
          </a:xfrm>
          <a:prstGeom prst="rect">
            <a:avLst/>
          </a:prstGeom>
        </p:spPr>
        <p:txBody>
          <a:bodyPr spcFirstLastPara="1" wrap="square" lIns="0" tIns="0" rIns="0" bIns="0" anchor="t" anchorCtr="0">
            <a:noAutofit/>
          </a:bodyPr>
          <a:lstStyle>
            <a:lvl1pPr lvl="0" algn="ctr" rtl="0">
              <a:spcBef>
                <a:spcPts val="0"/>
              </a:spcBef>
              <a:spcAft>
                <a:spcPts val="0"/>
              </a:spcAft>
              <a:buNone/>
              <a:defRPr sz="10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TLE &amp; TWO COLUMNS">
  <p:cSld name="Title Slide">
    <p:spTree>
      <p:nvGrpSpPr>
        <p:cNvPr id="1" name="Shape 107"/>
        <p:cNvGrpSpPr/>
        <p:nvPr/>
      </p:nvGrpSpPr>
      <p:grpSpPr>
        <a:xfrm>
          <a:off x="0" y="0"/>
          <a:ext cx="0" cy="0"/>
          <a:chOff x="0" y="0"/>
          <a:chExt cx="0" cy="0"/>
        </a:xfrm>
      </p:grpSpPr>
      <p:sp>
        <p:nvSpPr>
          <p:cNvPr id="108" name="Google Shape;108;p12"/>
          <p:cNvSpPr/>
          <p:nvPr/>
        </p:nvSpPr>
        <p:spPr>
          <a:xfrm>
            <a:off x="0" y="1019360"/>
            <a:ext cx="9144000" cy="21306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09" name="Google Shape;109;p12"/>
          <p:cNvSpPr/>
          <p:nvPr/>
        </p:nvSpPr>
        <p:spPr>
          <a:xfrm>
            <a:off x="4591527" y="3480978"/>
            <a:ext cx="0" cy="1303052"/>
          </a:xfrm>
          <a:custGeom>
            <a:avLst/>
            <a:gdLst/>
            <a:ahLst/>
            <a:cxnLst/>
            <a:rect l="l" t="t" r="r" b="b"/>
            <a:pathLst>
              <a:path w="120000" h="2863850" extrusionOk="0">
                <a:moveTo>
                  <a:pt x="0" y="0"/>
                </a:moveTo>
                <a:lnTo>
                  <a:pt x="0" y="2863630"/>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10" name="Google Shape;110;p12"/>
          <p:cNvSpPr/>
          <p:nvPr/>
        </p:nvSpPr>
        <p:spPr>
          <a:xfrm>
            <a:off x="1181042" y="2685312"/>
            <a:ext cx="2695670" cy="815924"/>
          </a:xfrm>
          <a:custGeom>
            <a:avLst/>
            <a:gdLst/>
            <a:ahLst/>
            <a:cxnLst/>
            <a:rect l="l" t="t" r="r" b="b"/>
            <a:pathLst>
              <a:path w="5924550" h="1793240" extrusionOk="0">
                <a:moveTo>
                  <a:pt x="5924186" y="1793233"/>
                </a:moveTo>
                <a:lnTo>
                  <a:pt x="0" y="1793233"/>
                </a:lnTo>
                <a:lnTo>
                  <a:pt x="0" y="0"/>
                </a:lnTo>
                <a:lnTo>
                  <a:pt x="5924186" y="0"/>
                </a:lnTo>
                <a:lnTo>
                  <a:pt x="5924186" y="1793233"/>
                </a:lnTo>
                <a:close/>
              </a:path>
            </a:pathLst>
          </a:custGeom>
          <a:solidFill>
            <a:srgbClr val="C0C0C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11" name="Google Shape;111;p12"/>
          <p:cNvSpPr/>
          <p:nvPr/>
        </p:nvSpPr>
        <p:spPr>
          <a:xfrm>
            <a:off x="5307501" y="2685312"/>
            <a:ext cx="2695670" cy="815924"/>
          </a:xfrm>
          <a:custGeom>
            <a:avLst/>
            <a:gdLst/>
            <a:ahLst/>
            <a:cxnLst/>
            <a:rect l="l" t="t" r="r" b="b"/>
            <a:pathLst>
              <a:path w="5924550" h="1793240" extrusionOk="0">
                <a:moveTo>
                  <a:pt x="5924175" y="1793233"/>
                </a:moveTo>
                <a:lnTo>
                  <a:pt x="0" y="1793233"/>
                </a:lnTo>
                <a:lnTo>
                  <a:pt x="0" y="0"/>
                </a:lnTo>
                <a:lnTo>
                  <a:pt x="5924175" y="0"/>
                </a:lnTo>
                <a:lnTo>
                  <a:pt x="5924175" y="1793233"/>
                </a:lnTo>
                <a:close/>
              </a:path>
            </a:pathLst>
          </a:custGeom>
          <a:solidFill>
            <a:srgbClr val="DADAD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rgbClr val="DAC9BA"/>
              </a:solidFill>
              <a:latin typeface="Calibri"/>
              <a:ea typeface="Calibri"/>
              <a:cs typeface="Calibri"/>
              <a:sym typeface="Calibri"/>
            </a:endParaRPr>
          </a:p>
        </p:txBody>
      </p:sp>
      <p:sp>
        <p:nvSpPr>
          <p:cNvPr id="112" name="Google Shape;112;p12"/>
          <p:cNvSpPr txBox="1">
            <a:spLocks noGrp="1"/>
          </p:cNvSpPr>
          <p:nvPr>
            <p:ph type="title"/>
          </p:nvPr>
        </p:nvSpPr>
        <p:spPr>
          <a:xfrm>
            <a:off x="-183707" y="276166"/>
            <a:ext cx="8925600" cy="475500"/>
          </a:xfrm>
          <a:prstGeom prst="rect">
            <a:avLst/>
          </a:prstGeom>
        </p:spPr>
        <p:txBody>
          <a:bodyPr spcFirstLastPara="1" wrap="square" lIns="0" tIns="0" rIns="0" bIns="0" anchor="t" anchorCtr="0">
            <a:noAutofit/>
          </a:bodyPr>
          <a:lstStyle>
            <a:lvl1pPr lvl="0" algn="r" rtl="0">
              <a:spcBef>
                <a:spcPts val="0"/>
              </a:spcBef>
              <a:spcAft>
                <a:spcPts val="0"/>
              </a:spcAft>
              <a:buNone/>
              <a:defRPr sz="2700">
                <a:solidFill>
                  <a:srgbClr val="666666"/>
                </a:solidFill>
              </a:defRPr>
            </a:lvl1pPr>
            <a:lvl2pPr lvl="1" rtl="0">
              <a:spcBef>
                <a:spcPts val="0"/>
              </a:spcBef>
              <a:spcAft>
                <a:spcPts val="0"/>
              </a:spcAft>
              <a:buNone/>
              <a:defRPr sz="2700">
                <a:solidFill>
                  <a:srgbClr val="666666"/>
                </a:solidFill>
              </a:defRPr>
            </a:lvl2pPr>
            <a:lvl3pPr lvl="2" rtl="0">
              <a:spcBef>
                <a:spcPts val="0"/>
              </a:spcBef>
              <a:spcAft>
                <a:spcPts val="0"/>
              </a:spcAft>
              <a:buNone/>
              <a:defRPr sz="2700">
                <a:solidFill>
                  <a:srgbClr val="666666"/>
                </a:solidFill>
              </a:defRPr>
            </a:lvl3pPr>
            <a:lvl4pPr lvl="3" rtl="0">
              <a:spcBef>
                <a:spcPts val="0"/>
              </a:spcBef>
              <a:spcAft>
                <a:spcPts val="0"/>
              </a:spcAft>
              <a:buNone/>
              <a:defRPr sz="2700">
                <a:solidFill>
                  <a:srgbClr val="666666"/>
                </a:solidFill>
              </a:defRPr>
            </a:lvl4pPr>
            <a:lvl5pPr lvl="4" rtl="0">
              <a:spcBef>
                <a:spcPts val="0"/>
              </a:spcBef>
              <a:spcAft>
                <a:spcPts val="0"/>
              </a:spcAft>
              <a:buNone/>
              <a:defRPr sz="2700">
                <a:solidFill>
                  <a:srgbClr val="666666"/>
                </a:solidFill>
              </a:defRPr>
            </a:lvl5pPr>
            <a:lvl6pPr lvl="5" rtl="0">
              <a:spcBef>
                <a:spcPts val="0"/>
              </a:spcBef>
              <a:spcAft>
                <a:spcPts val="0"/>
              </a:spcAft>
              <a:buNone/>
              <a:defRPr sz="2700">
                <a:solidFill>
                  <a:srgbClr val="666666"/>
                </a:solidFill>
              </a:defRPr>
            </a:lvl6pPr>
            <a:lvl7pPr lvl="6" rtl="0">
              <a:spcBef>
                <a:spcPts val="0"/>
              </a:spcBef>
              <a:spcAft>
                <a:spcPts val="0"/>
              </a:spcAft>
              <a:buNone/>
              <a:defRPr sz="2700">
                <a:solidFill>
                  <a:srgbClr val="666666"/>
                </a:solidFill>
              </a:defRPr>
            </a:lvl7pPr>
            <a:lvl8pPr lvl="7" rtl="0">
              <a:spcBef>
                <a:spcPts val="0"/>
              </a:spcBef>
              <a:spcAft>
                <a:spcPts val="0"/>
              </a:spcAft>
              <a:buNone/>
              <a:defRPr sz="2700">
                <a:solidFill>
                  <a:srgbClr val="666666"/>
                </a:solidFill>
              </a:defRPr>
            </a:lvl8pPr>
            <a:lvl9pPr lvl="8" rtl="0">
              <a:spcBef>
                <a:spcPts val="0"/>
              </a:spcBef>
              <a:spcAft>
                <a:spcPts val="0"/>
              </a:spcAft>
              <a:buNone/>
              <a:defRPr sz="2700">
                <a:solidFill>
                  <a:srgbClr val="666666"/>
                </a:solidFill>
              </a:defRPr>
            </a:lvl9pPr>
          </a:lstStyle>
          <a:p>
            <a:endParaRPr/>
          </a:p>
        </p:txBody>
      </p:sp>
      <p:cxnSp>
        <p:nvCxnSpPr>
          <p:cNvPr id="113" name="Google Shape;113;p12"/>
          <p:cNvCxnSpPr/>
          <p:nvPr/>
        </p:nvCxnSpPr>
        <p:spPr>
          <a:xfrm rot="10800000" flipH="1">
            <a:off x="4592729" y="806874"/>
            <a:ext cx="4579800" cy="13200"/>
          </a:xfrm>
          <a:prstGeom prst="straightConnector1">
            <a:avLst/>
          </a:prstGeom>
          <a:noFill/>
          <a:ln w="38100" cap="flat" cmpd="sng">
            <a:solidFill>
              <a:srgbClr val="DAD2C0"/>
            </a:solidFill>
            <a:prstDash val="solid"/>
            <a:round/>
            <a:headEnd type="none" w="med" len="med"/>
            <a:tailEnd type="none" w="med" len="med"/>
          </a:ln>
        </p:spPr>
      </p:cxnSp>
      <p:sp>
        <p:nvSpPr>
          <p:cNvPr id="114" name="Google Shape;114;p12"/>
          <p:cNvSpPr txBox="1">
            <a:spLocks noGrp="1"/>
          </p:cNvSpPr>
          <p:nvPr>
            <p:ph type="title" idx="2"/>
          </p:nvPr>
        </p:nvSpPr>
        <p:spPr>
          <a:xfrm>
            <a:off x="1335377" y="3733693"/>
            <a:ext cx="2385900" cy="167400"/>
          </a:xfrm>
          <a:prstGeom prst="rect">
            <a:avLst/>
          </a:prstGeom>
        </p:spPr>
        <p:txBody>
          <a:bodyPr spcFirstLastPara="1" wrap="square" lIns="0" tIns="0" rIns="0" bIns="0" anchor="b" anchorCtr="0">
            <a:noAutofit/>
          </a:bodyPr>
          <a:lstStyle>
            <a:lvl1pPr lvl="0" algn="ctr" rtl="0">
              <a:spcBef>
                <a:spcPts val="0"/>
              </a:spcBef>
              <a:spcAft>
                <a:spcPts val="0"/>
              </a:spcAft>
              <a:buNone/>
              <a:defRPr sz="1400">
                <a:solidFill>
                  <a:srgbClr val="666666"/>
                </a:solidFill>
              </a:defRPr>
            </a:lvl1pPr>
            <a:lvl2pPr lvl="1" algn="ctr" rtl="0">
              <a:spcBef>
                <a:spcPts val="0"/>
              </a:spcBef>
              <a:spcAft>
                <a:spcPts val="0"/>
              </a:spcAft>
              <a:buNone/>
              <a:defRPr sz="1400">
                <a:solidFill>
                  <a:srgbClr val="666666"/>
                </a:solidFill>
              </a:defRPr>
            </a:lvl2pPr>
            <a:lvl3pPr lvl="2" algn="ctr" rtl="0">
              <a:spcBef>
                <a:spcPts val="0"/>
              </a:spcBef>
              <a:spcAft>
                <a:spcPts val="0"/>
              </a:spcAft>
              <a:buNone/>
              <a:defRPr sz="1400">
                <a:solidFill>
                  <a:srgbClr val="666666"/>
                </a:solidFill>
              </a:defRPr>
            </a:lvl3pPr>
            <a:lvl4pPr lvl="3" algn="ctr" rtl="0">
              <a:spcBef>
                <a:spcPts val="0"/>
              </a:spcBef>
              <a:spcAft>
                <a:spcPts val="0"/>
              </a:spcAft>
              <a:buNone/>
              <a:defRPr sz="1400">
                <a:solidFill>
                  <a:srgbClr val="666666"/>
                </a:solidFill>
              </a:defRPr>
            </a:lvl4pPr>
            <a:lvl5pPr lvl="4" algn="ctr" rtl="0">
              <a:spcBef>
                <a:spcPts val="0"/>
              </a:spcBef>
              <a:spcAft>
                <a:spcPts val="0"/>
              </a:spcAft>
              <a:buNone/>
              <a:defRPr sz="1400">
                <a:solidFill>
                  <a:srgbClr val="666666"/>
                </a:solidFill>
              </a:defRPr>
            </a:lvl5pPr>
            <a:lvl6pPr lvl="5" algn="ctr" rtl="0">
              <a:spcBef>
                <a:spcPts val="0"/>
              </a:spcBef>
              <a:spcAft>
                <a:spcPts val="0"/>
              </a:spcAft>
              <a:buNone/>
              <a:defRPr sz="1400">
                <a:solidFill>
                  <a:srgbClr val="666666"/>
                </a:solidFill>
              </a:defRPr>
            </a:lvl6pPr>
            <a:lvl7pPr lvl="6" algn="ctr" rtl="0">
              <a:spcBef>
                <a:spcPts val="0"/>
              </a:spcBef>
              <a:spcAft>
                <a:spcPts val="0"/>
              </a:spcAft>
              <a:buNone/>
              <a:defRPr sz="1400">
                <a:solidFill>
                  <a:srgbClr val="666666"/>
                </a:solidFill>
              </a:defRPr>
            </a:lvl7pPr>
            <a:lvl8pPr lvl="7" algn="ctr" rtl="0">
              <a:spcBef>
                <a:spcPts val="0"/>
              </a:spcBef>
              <a:spcAft>
                <a:spcPts val="0"/>
              </a:spcAft>
              <a:buNone/>
              <a:defRPr sz="1400">
                <a:solidFill>
                  <a:srgbClr val="666666"/>
                </a:solidFill>
              </a:defRPr>
            </a:lvl8pPr>
            <a:lvl9pPr lvl="8" algn="ctr" rtl="0">
              <a:spcBef>
                <a:spcPts val="0"/>
              </a:spcBef>
              <a:spcAft>
                <a:spcPts val="0"/>
              </a:spcAft>
              <a:buNone/>
              <a:defRPr sz="1400">
                <a:solidFill>
                  <a:srgbClr val="666666"/>
                </a:solidFill>
              </a:defRPr>
            </a:lvl9pPr>
          </a:lstStyle>
          <a:p>
            <a:endParaRPr/>
          </a:p>
        </p:txBody>
      </p:sp>
      <p:sp>
        <p:nvSpPr>
          <p:cNvPr id="115" name="Google Shape;115;p12"/>
          <p:cNvSpPr txBox="1">
            <a:spLocks noGrp="1"/>
          </p:cNvSpPr>
          <p:nvPr>
            <p:ph type="title" idx="3"/>
          </p:nvPr>
        </p:nvSpPr>
        <p:spPr>
          <a:xfrm>
            <a:off x="5461664" y="3733693"/>
            <a:ext cx="2385900" cy="167400"/>
          </a:xfrm>
          <a:prstGeom prst="rect">
            <a:avLst/>
          </a:prstGeom>
        </p:spPr>
        <p:txBody>
          <a:bodyPr spcFirstLastPara="1" wrap="square" lIns="0" tIns="0" rIns="0" bIns="0" anchor="b" anchorCtr="0">
            <a:noAutofit/>
          </a:bodyPr>
          <a:lstStyle>
            <a:lvl1pPr lvl="0" algn="ctr" rtl="0">
              <a:spcBef>
                <a:spcPts val="0"/>
              </a:spcBef>
              <a:spcAft>
                <a:spcPts val="0"/>
              </a:spcAft>
              <a:buNone/>
              <a:defRPr sz="1400">
                <a:solidFill>
                  <a:srgbClr val="666666"/>
                </a:solidFill>
              </a:defRPr>
            </a:lvl1pPr>
            <a:lvl2pPr lvl="1" algn="ctr" rtl="0">
              <a:spcBef>
                <a:spcPts val="0"/>
              </a:spcBef>
              <a:spcAft>
                <a:spcPts val="0"/>
              </a:spcAft>
              <a:buNone/>
              <a:defRPr sz="1400">
                <a:solidFill>
                  <a:srgbClr val="666666"/>
                </a:solidFill>
              </a:defRPr>
            </a:lvl2pPr>
            <a:lvl3pPr lvl="2" algn="ctr" rtl="0">
              <a:spcBef>
                <a:spcPts val="0"/>
              </a:spcBef>
              <a:spcAft>
                <a:spcPts val="0"/>
              </a:spcAft>
              <a:buNone/>
              <a:defRPr sz="1400">
                <a:solidFill>
                  <a:srgbClr val="666666"/>
                </a:solidFill>
              </a:defRPr>
            </a:lvl3pPr>
            <a:lvl4pPr lvl="3" algn="ctr" rtl="0">
              <a:spcBef>
                <a:spcPts val="0"/>
              </a:spcBef>
              <a:spcAft>
                <a:spcPts val="0"/>
              </a:spcAft>
              <a:buNone/>
              <a:defRPr sz="1400">
                <a:solidFill>
                  <a:srgbClr val="666666"/>
                </a:solidFill>
              </a:defRPr>
            </a:lvl4pPr>
            <a:lvl5pPr lvl="4" algn="ctr" rtl="0">
              <a:spcBef>
                <a:spcPts val="0"/>
              </a:spcBef>
              <a:spcAft>
                <a:spcPts val="0"/>
              </a:spcAft>
              <a:buNone/>
              <a:defRPr sz="1400">
                <a:solidFill>
                  <a:srgbClr val="666666"/>
                </a:solidFill>
              </a:defRPr>
            </a:lvl5pPr>
            <a:lvl6pPr lvl="5" algn="ctr" rtl="0">
              <a:spcBef>
                <a:spcPts val="0"/>
              </a:spcBef>
              <a:spcAft>
                <a:spcPts val="0"/>
              </a:spcAft>
              <a:buNone/>
              <a:defRPr sz="1400">
                <a:solidFill>
                  <a:srgbClr val="666666"/>
                </a:solidFill>
              </a:defRPr>
            </a:lvl6pPr>
            <a:lvl7pPr lvl="6" algn="ctr" rtl="0">
              <a:spcBef>
                <a:spcPts val="0"/>
              </a:spcBef>
              <a:spcAft>
                <a:spcPts val="0"/>
              </a:spcAft>
              <a:buNone/>
              <a:defRPr sz="1400">
                <a:solidFill>
                  <a:srgbClr val="666666"/>
                </a:solidFill>
              </a:defRPr>
            </a:lvl7pPr>
            <a:lvl8pPr lvl="7" algn="ctr" rtl="0">
              <a:spcBef>
                <a:spcPts val="0"/>
              </a:spcBef>
              <a:spcAft>
                <a:spcPts val="0"/>
              </a:spcAft>
              <a:buNone/>
              <a:defRPr sz="1400">
                <a:solidFill>
                  <a:srgbClr val="666666"/>
                </a:solidFill>
              </a:defRPr>
            </a:lvl8pPr>
            <a:lvl9pPr lvl="8" algn="ctr" rtl="0">
              <a:spcBef>
                <a:spcPts val="0"/>
              </a:spcBef>
              <a:spcAft>
                <a:spcPts val="0"/>
              </a:spcAft>
              <a:buNone/>
              <a:defRPr sz="1400">
                <a:solidFill>
                  <a:srgbClr val="666666"/>
                </a:solidFill>
              </a:defRPr>
            </a:lvl9pPr>
          </a:lstStyle>
          <a:p>
            <a:endParaRPr/>
          </a:p>
        </p:txBody>
      </p:sp>
      <p:sp>
        <p:nvSpPr>
          <p:cNvPr id="116" name="Google Shape;116;p12"/>
          <p:cNvSpPr/>
          <p:nvPr/>
        </p:nvSpPr>
        <p:spPr>
          <a:xfrm>
            <a:off x="8639431" y="3573710"/>
            <a:ext cx="0" cy="1570307"/>
          </a:xfrm>
          <a:custGeom>
            <a:avLst/>
            <a:gdLst/>
            <a:ahLst/>
            <a:cxnLst/>
            <a:rect l="l" t="t" r="r" b="b"/>
            <a:pathLst>
              <a:path w="120000" h="3451225" extrusionOk="0">
                <a:moveTo>
                  <a:pt x="0" y="0"/>
                </a:moveTo>
                <a:lnTo>
                  <a:pt x="0" y="3450805"/>
                </a:lnTo>
              </a:path>
            </a:pathLst>
          </a:custGeom>
          <a:noFill/>
          <a:ln w="381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17" name="Google Shape;117;p12"/>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lvl1pPr lvl="0" algn="ctr" rtl="0">
              <a:buNone/>
              <a:defRPr sz="1300">
                <a:solidFill>
                  <a:srgbClr val="666666"/>
                </a:solidFill>
                <a:latin typeface="Oswald"/>
                <a:ea typeface="Oswald"/>
                <a:cs typeface="Oswald"/>
                <a:sym typeface="Oswald"/>
              </a:defRPr>
            </a:lvl1pPr>
            <a:lvl2pPr lvl="1" algn="ctr" rtl="0">
              <a:buNone/>
              <a:defRPr sz="1300">
                <a:solidFill>
                  <a:srgbClr val="666666"/>
                </a:solidFill>
                <a:latin typeface="Oswald"/>
                <a:ea typeface="Oswald"/>
                <a:cs typeface="Oswald"/>
                <a:sym typeface="Oswald"/>
              </a:defRPr>
            </a:lvl2pPr>
            <a:lvl3pPr lvl="2" algn="ctr" rtl="0">
              <a:buNone/>
              <a:defRPr sz="1300">
                <a:solidFill>
                  <a:srgbClr val="666666"/>
                </a:solidFill>
                <a:latin typeface="Oswald"/>
                <a:ea typeface="Oswald"/>
                <a:cs typeface="Oswald"/>
                <a:sym typeface="Oswald"/>
              </a:defRPr>
            </a:lvl3pPr>
            <a:lvl4pPr lvl="3" algn="ctr" rtl="0">
              <a:buNone/>
              <a:defRPr sz="1300">
                <a:solidFill>
                  <a:srgbClr val="666666"/>
                </a:solidFill>
                <a:latin typeface="Oswald"/>
                <a:ea typeface="Oswald"/>
                <a:cs typeface="Oswald"/>
                <a:sym typeface="Oswald"/>
              </a:defRPr>
            </a:lvl4pPr>
            <a:lvl5pPr lvl="4" algn="ctr" rtl="0">
              <a:buNone/>
              <a:defRPr sz="1300">
                <a:solidFill>
                  <a:srgbClr val="666666"/>
                </a:solidFill>
                <a:latin typeface="Oswald"/>
                <a:ea typeface="Oswald"/>
                <a:cs typeface="Oswald"/>
                <a:sym typeface="Oswald"/>
              </a:defRPr>
            </a:lvl5pPr>
            <a:lvl6pPr lvl="5" algn="ctr" rtl="0">
              <a:buNone/>
              <a:defRPr sz="1300">
                <a:solidFill>
                  <a:srgbClr val="666666"/>
                </a:solidFill>
                <a:latin typeface="Oswald"/>
                <a:ea typeface="Oswald"/>
                <a:cs typeface="Oswald"/>
                <a:sym typeface="Oswald"/>
              </a:defRPr>
            </a:lvl6pPr>
            <a:lvl7pPr lvl="6" algn="ctr" rtl="0">
              <a:buNone/>
              <a:defRPr sz="1300">
                <a:solidFill>
                  <a:srgbClr val="666666"/>
                </a:solidFill>
                <a:latin typeface="Oswald"/>
                <a:ea typeface="Oswald"/>
                <a:cs typeface="Oswald"/>
                <a:sym typeface="Oswald"/>
              </a:defRPr>
            </a:lvl7pPr>
            <a:lvl8pPr lvl="7" algn="ctr" rtl="0">
              <a:buNone/>
              <a:defRPr sz="1300">
                <a:solidFill>
                  <a:srgbClr val="666666"/>
                </a:solidFill>
                <a:latin typeface="Oswald"/>
                <a:ea typeface="Oswald"/>
                <a:cs typeface="Oswald"/>
                <a:sym typeface="Oswald"/>
              </a:defRPr>
            </a:lvl8pPr>
            <a:lvl9pPr lvl="8" algn="ctr" rtl="0">
              <a:buNone/>
              <a:defRPr sz="1300">
                <a:solidFill>
                  <a:srgbClr val="666666"/>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US"/>
              <a:t>‹#›</a:t>
            </a:fld>
            <a:endParaRPr/>
          </a:p>
        </p:txBody>
      </p:sp>
      <p:sp>
        <p:nvSpPr>
          <p:cNvPr id="118" name="Google Shape;118;p12"/>
          <p:cNvSpPr txBox="1">
            <a:spLocks noGrp="1"/>
          </p:cNvSpPr>
          <p:nvPr>
            <p:ph type="subTitle" idx="1"/>
          </p:nvPr>
        </p:nvSpPr>
        <p:spPr>
          <a:xfrm>
            <a:off x="1020650" y="3972635"/>
            <a:ext cx="3016500" cy="148500"/>
          </a:xfrm>
          <a:prstGeom prst="rect">
            <a:avLst/>
          </a:prstGeom>
        </p:spPr>
        <p:txBody>
          <a:bodyPr spcFirstLastPara="1" wrap="square" lIns="0" tIns="0" rIns="0" bIns="0" anchor="t" anchorCtr="0">
            <a:noAutofit/>
          </a:bodyPr>
          <a:lstStyle>
            <a:lvl1pPr lvl="0" algn="ctr" rtl="0">
              <a:spcBef>
                <a:spcPts val="0"/>
              </a:spcBef>
              <a:spcAft>
                <a:spcPts val="0"/>
              </a:spcAft>
              <a:buNone/>
              <a:defRPr sz="1000"/>
            </a:lvl1pPr>
            <a:lvl2pPr lvl="1" algn="ctr" rtl="0">
              <a:spcBef>
                <a:spcPts val="0"/>
              </a:spcBef>
              <a:spcAft>
                <a:spcPts val="0"/>
              </a:spcAft>
              <a:buNone/>
              <a:defRPr sz="1000"/>
            </a:lvl2pPr>
            <a:lvl3pPr lvl="2" algn="ctr" rtl="0">
              <a:spcBef>
                <a:spcPts val="0"/>
              </a:spcBef>
              <a:spcAft>
                <a:spcPts val="0"/>
              </a:spcAft>
              <a:buNone/>
              <a:defRPr sz="1000"/>
            </a:lvl3pPr>
            <a:lvl4pPr lvl="3" algn="ctr" rtl="0">
              <a:spcBef>
                <a:spcPts val="0"/>
              </a:spcBef>
              <a:spcAft>
                <a:spcPts val="0"/>
              </a:spcAft>
              <a:buNone/>
              <a:defRPr sz="1000"/>
            </a:lvl4pPr>
            <a:lvl5pPr lvl="4" algn="ctr" rtl="0">
              <a:spcBef>
                <a:spcPts val="0"/>
              </a:spcBef>
              <a:spcAft>
                <a:spcPts val="0"/>
              </a:spcAft>
              <a:buNone/>
              <a:defRPr sz="1000"/>
            </a:lvl5pPr>
            <a:lvl6pPr lvl="5" algn="ctr" rtl="0">
              <a:spcBef>
                <a:spcPts val="0"/>
              </a:spcBef>
              <a:spcAft>
                <a:spcPts val="0"/>
              </a:spcAft>
              <a:buNone/>
              <a:defRPr sz="1000"/>
            </a:lvl6pPr>
            <a:lvl7pPr lvl="6" algn="ctr" rtl="0">
              <a:spcBef>
                <a:spcPts val="0"/>
              </a:spcBef>
              <a:spcAft>
                <a:spcPts val="0"/>
              </a:spcAft>
              <a:buNone/>
              <a:defRPr sz="1000"/>
            </a:lvl7pPr>
            <a:lvl8pPr lvl="7" algn="ctr" rtl="0">
              <a:spcBef>
                <a:spcPts val="0"/>
              </a:spcBef>
              <a:spcAft>
                <a:spcPts val="0"/>
              </a:spcAft>
              <a:buNone/>
              <a:defRPr sz="1000"/>
            </a:lvl8pPr>
            <a:lvl9pPr lvl="8" algn="ctr" rtl="0">
              <a:spcBef>
                <a:spcPts val="0"/>
              </a:spcBef>
              <a:spcAft>
                <a:spcPts val="0"/>
              </a:spcAft>
              <a:buNone/>
              <a:defRPr sz="1000"/>
            </a:lvl9pPr>
          </a:lstStyle>
          <a:p>
            <a:endParaRPr/>
          </a:p>
        </p:txBody>
      </p:sp>
      <p:sp>
        <p:nvSpPr>
          <p:cNvPr id="119" name="Google Shape;119;p12"/>
          <p:cNvSpPr txBox="1">
            <a:spLocks noGrp="1"/>
          </p:cNvSpPr>
          <p:nvPr>
            <p:ph type="subTitle" idx="4"/>
          </p:nvPr>
        </p:nvSpPr>
        <p:spPr>
          <a:xfrm>
            <a:off x="5145925" y="3972635"/>
            <a:ext cx="3016500" cy="148500"/>
          </a:xfrm>
          <a:prstGeom prst="rect">
            <a:avLst/>
          </a:prstGeom>
        </p:spPr>
        <p:txBody>
          <a:bodyPr spcFirstLastPara="1" wrap="square" lIns="0" tIns="0" rIns="0" bIns="0" anchor="t" anchorCtr="0">
            <a:noAutofit/>
          </a:bodyPr>
          <a:lstStyle>
            <a:lvl1pPr lvl="0" algn="ctr" rtl="0">
              <a:spcBef>
                <a:spcPts val="0"/>
              </a:spcBef>
              <a:spcAft>
                <a:spcPts val="0"/>
              </a:spcAft>
              <a:buNone/>
              <a:defRPr sz="1000"/>
            </a:lvl1pPr>
            <a:lvl2pPr lvl="1" algn="ctr" rtl="0">
              <a:spcBef>
                <a:spcPts val="0"/>
              </a:spcBef>
              <a:spcAft>
                <a:spcPts val="0"/>
              </a:spcAft>
              <a:buNone/>
              <a:defRPr sz="1000"/>
            </a:lvl2pPr>
            <a:lvl3pPr lvl="2" algn="ctr" rtl="0">
              <a:spcBef>
                <a:spcPts val="0"/>
              </a:spcBef>
              <a:spcAft>
                <a:spcPts val="0"/>
              </a:spcAft>
              <a:buNone/>
              <a:defRPr sz="1000"/>
            </a:lvl3pPr>
            <a:lvl4pPr lvl="3" algn="ctr" rtl="0">
              <a:spcBef>
                <a:spcPts val="0"/>
              </a:spcBef>
              <a:spcAft>
                <a:spcPts val="0"/>
              </a:spcAft>
              <a:buNone/>
              <a:defRPr sz="1000"/>
            </a:lvl4pPr>
            <a:lvl5pPr lvl="4" algn="ctr" rtl="0">
              <a:spcBef>
                <a:spcPts val="0"/>
              </a:spcBef>
              <a:spcAft>
                <a:spcPts val="0"/>
              </a:spcAft>
              <a:buNone/>
              <a:defRPr sz="1000"/>
            </a:lvl5pPr>
            <a:lvl6pPr lvl="5" algn="ctr" rtl="0">
              <a:spcBef>
                <a:spcPts val="0"/>
              </a:spcBef>
              <a:spcAft>
                <a:spcPts val="0"/>
              </a:spcAft>
              <a:buNone/>
              <a:defRPr sz="1000"/>
            </a:lvl6pPr>
            <a:lvl7pPr lvl="6" algn="ctr" rtl="0">
              <a:spcBef>
                <a:spcPts val="0"/>
              </a:spcBef>
              <a:spcAft>
                <a:spcPts val="0"/>
              </a:spcAft>
              <a:buNone/>
              <a:defRPr sz="1000"/>
            </a:lvl7pPr>
            <a:lvl8pPr lvl="7" algn="ctr" rtl="0">
              <a:spcBef>
                <a:spcPts val="0"/>
              </a:spcBef>
              <a:spcAft>
                <a:spcPts val="0"/>
              </a:spcAft>
              <a:buNone/>
              <a:defRPr sz="1000"/>
            </a:lvl8pPr>
            <a:lvl9pPr lvl="8" algn="ctr" rtl="0">
              <a:spcBef>
                <a:spcPts val="0"/>
              </a:spcBef>
              <a:spcAft>
                <a:spcPts val="0"/>
              </a:spcAft>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01941" y="276170"/>
            <a:ext cx="8340000" cy="4755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434343"/>
              </a:buClr>
              <a:buSzPts val="600"/>
              <a:buFont typeface="Oswald"/>
              <a:buNone/>
              <a:defRPr sz="3000" i="0" u="none" strike="noStrike" cap="none">
                <a:solidFill>
                  <a:srgbClr val="434343"/>
                </a:solidFill>
                <a:latin typeface="Oswald"/>
                <a:ea typeface="Oswald"/>
                <a:cs typeface="Oswald"/>
                <a:sym typeface="Oswald"/>
              </a:defRPr>
            </a:lvl1pPr>
            <a:lvl2pPr lvl="1">
              <a:spcBef>
                <a:spcPts val="0"/>
              </a:spcBef>
              <a:spcAft>
                <a:spcPts val="0"/>
              </a:spcAft>
              <a:buClr>
                <a:srgbClr val="666666"/>
              </a:buClr>
              <a:buSzPts val="600"/>
              <a:buFont typeface="Oswald"/>
              <a:buNone/>
              <a:defRPr sz="800">
                <a:solidFill>
                  <a:srgbClr val="666666"/>
                </a:solidFill>
                <a:latin typeface="Oswald"/>
                <a:ea typeface="Oswald"/>
                <a:cs typeface="Oswald"/>
                <a:sym typeface="Oswald"/>
              </a:defRPr>
            </a:lvl2pPr>
            <a:lvl3pPr lvl="2">
              <a:spcBef>
                <a:spcPts val="0"/>
              </a:spcBef>
              <a:spcAft>
                <a:spcPts val="0"/>
              </a:spcAft>
              <a:buClr>
                <a:srgbClr val="666666"/>
              </a:buClr>
              <a:buSzPts val="600"/>
              <a:buFont typeface="Oswald"/>
              <a:buNone/>
              <a:defRPr sz="800">
                <a:solidFill>
                  <a:srgbClr val="666666"/>
                </a:solidFill>
                <a:latin typeface="Oswald"/>
                <a:ea typeface="Oswald"/>
                <a:cs typeface="Oswald"/>
                <a:sym typeface="Oswald"/>
              </a:defRPr>
            </a:lvl3pPr>
            <a:lvl4pPr lvl="3">
              <a:spcBef>
                <a:spcPts val="0"/>
              </a:spcBef>
              <a:spcAft>
                <a:spcPts val="0"/>
              </a:spcAft>
              <a:buClr>
                <a:srgbClr val="666666"/>
              </a:buClr>
              <a:buSzPts val="600"/>
              <a:buFont typeface="Oswald"/>
              <a:buNone/>
              <a:defRPr sz="800">
                <a:solidFill>
                  <a:srgbClr val="666666"/>
                </a:solidFill>
                <a:latin typeface="Oswald"/>
                <a:ea typeface="Oswald"/>
                <a:cs typeface="Oswald"/>
                <a:sym typeface="Oswald"/>
              </a:defRPr>
            </a:lvl4pPr>
            <a:lvl5pPr lvl="4">
              <a:spcBef>
                <a:spcPts val="0"/>
              </a:spcBef>
              <a:spcAft>
                <a:spcPts val="0"/>
              </a:spcAft>
              <a:buClr>
                <a:srgbClr val="666666"/>
              </a:buClr>
              <a:buSzPts val="600"/>
              <a:buFont typeface="Oswald"/>
              <a:buNone/>
              <a:defRPr sz="800">
                <a:solidFill>
                  <a:srgbClr val="666666"/>
                </a:solidFill>
                <a:latin typeface="Oswald"/>
                <a:ea typeface="Oswald"/>
                <a:cs typeface="Oswald"/>
                <a:sym typeface="Oswald"/>
              </a:defRPr>
            </a:lvl5pPr>
            <a:lvl6pPr lvl="5">
              <a:spcBef>
                <a:spcPts val="0"/>
              </a:spcBef>
              <a:spcAft>
                <a:spcPts val="0"/>
              </a:spcAft>
              <a:buClr>
                <a:srgbClr val="666666"/>
              </a:buClr>
              <a:buSzPts val="600"/>
              <a:buFont typeface="Oswald"/>
              <a:buNone/>
              <a:defRPr sz="800">
                <a:solidFill>
                  <a:srgbClr val="666666"/>
                </a:solidFill>
                <a:latin typeface="Oswald"/>
                <a:ea typeface="Oswald"/>
                <a:cs typeface="Oswald"/>
                <a:sym typeface="Oswald"/>
              </a:defRPr>
            </a:lvl6pPr>
            <a:lvl7pPr lvl="6">
              <a:spcBef>
                <a:spcPts val="0"/>
              </a:spcBef>
              <a:spcAft>
                <a:spcPts val="0"/>
              </a:spcAft>
              <a:buClr>
                <a:srgbClr val="666666"/>
              </a:buClr>
              <a:buSzPts val="600"/>
              <a:buFont typeface="Oswald"/>
              <a:buNone/>
              <a:defRPr sz="800">
                <a:solidFill>
                  <a:srgbClr val="666666"/>
                </a:solidFill>
                <a:latin typeface="Oswald"/>
                <a:ea typeface="Oswald"/>
                <a:cs typeface="Oswald"/>
                <a:sym typeface="Oswald"/>
              </a:defRPr>
            </a:lvl7pPr>
            <a:lvl8pPr lvl="7">
              <a:spcBef>
                <a:spcPts val="0"/>
              </a:spcBef>
              <a:spcAft>
                <a:spcPts val="0"/>
              </a:spcAft>
              <a:buClr>
                <a:srgbClr val="666666"/>
              </a:buClr>
              <a:buSzPts val="600"/>
              <a:buFont typeface="Oswald"/>
              <a:buNone/>
              <a:defRPr sz="800">
                <a:solidFill>
                  <a:srgbClr val="666666"/>
                </a:solidFill>
                <a:latin typeface="Oswald"/>
                <a:ea typeface="Oswald"/>
                <a:cs typeface="Oswald"/>
                <a:sym typeface="Oswald"/>
              </a:defRPr>
            </a:lvl8pPr>
            <a:lvl9pPr lvl="8">
              <a:spcBef>
                <a:spcPts val="0"/>
              </a:spcBef>
              <a:spcAft>
                <a:spcPts val="0"/>
              </a:spcAft>
              <a:buClr>
                <a:srgbClr val="666666"/>
              </a:buClr>
              <a:buSzPts val="600"/>
              <a:buFont typeface="Oswald"/>
              <a:buNone/>
              <a:defRPr sz="800">
                <a:solidFill>
                  <a:srgbClr val="666666"/>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457200" y="1183005"/>
            <a:ext cx="8229600" cy="33948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666666"/>
              </a:buClr>
              <a:buSzPts val="600"/>
              <a:buFont typeface="Quattrocento"/>
              <a:buNone/>
              <a:defRPr sz="800" i="0" u="none" strike="noStrike" cap="none">
                <a:solidFill>
                  <a:srgbClr val="666666"/>
                </a:solidFill>
                <a:latin typeface="Quattrocento"/>
                <a:ea typeface="Quattrocento"/>
                <a:cs typeface="Quattrocento"/>
                <a:sym typeface="Quattrocento"/>
              </a:defRPr>
            </a:lvl1pPr>
            <a:lvl2pPr marL="914400" marR="0" lvl="1" indent="-228600" algn="l" rtl="0">
              <a:spcBef>
                <a:spcPts val="0"/>
              </a:spcBef>
              <a:spcAft>
                <a:spcPts val="0"/>
              </a:spcAft>
              <a:buClr>
                <a:srgbClr val="666666"/>
              </a:buClr>
              <a:buSzPts val="600"/>
              <a:buFont typeface="Quattrocento"/>
              <a:buNone/>
              <a:defRPr sz="800" i="0" u="none" strike="noStrike" cap="none">
                <a:solidFill>
                  <a:srgbClr val="666666"/>
                </a:solidFill>
                <a:latin typeface="Quattrocento"/>
                <a:ea typeface="Quattrocento"/>
                <a:cs typeface="Quattrocento"/>
                <a:sym typeface="Quattrocento"/>
              </a:defRPr>
            </a:lvl2pPr>
            <a:lvl3pPr marL="1371600" marR="0" lvl="2" indent="-228600" algn="l" rtl="0">
              <a:spcBef>
                <a:spcPts val="0"/>
              </a:spcBef>
              <a:spcAft>
                <a:spcPts val="0"/>
              </a:spcAft>
              <a:buClr>
                <a:srgbClr val="666666"/>
              </a:buClr>
              <a:buSzPts val="600"/>
              <a:buFont typeface="Quattrocento"/>
              <a:buNone/>
              <a:defRPr sz="800" i="0" u="none" strike="noStrike" cap="none">
                <a:solidFill>
                  <a:srgbClr val="666666"/>
                </a:solidFill>
                <a:latin typeface="Quattrocento"/>
                <a:ea typeface="Quattrocento"/>
                <a:cs typeface="Quattrocento"/>
                <a:sym typeface="Quattrocento"/>
              </a:defRPr>
            </a:lvl3pPr>
            <a:lvl4pPr marL="1828800" marR="0" lvl="3" indent="-228600" algn="l" rtl="0">
              <a:spcBef>
                <a:spcPts val="0"/>
              </a:spcBef>
              <a:spcAft>
                <a:spcPts val="0"/>
              </a:spcAft>
              <a:buClr>
                <a:srgbClr val="666666"/>
              </a:buClr>
              <a:buSzPts val="600"/>
              <a:buFont typeface="Quattrocento"/>
              <a:buNone/>
              <a:defRPr sz="800" i="0" u="none" strike="noStrike" cap="none">
                <a:solidFill>
                  <a:srgbClr val="666666"/>
                </a:solidFill>
                <a:latin typeface="Quattrocento"/>
                <a:ea typeface="Quattrocento"/>
                <a:cs typeface="Quattrocento"/>
                <a:sym typeface="Quattrocento"/>
              </a:defRPr>
            </a:lvl4pPr>
            <a:lvl5pPr marL="2286000" marR="0" lvl="4" indent="-228600" algn="l" rtl="0">
              <a:spcBef>
                <a:spcPts val="0"/>
              </a:spcBef>
              <a:spcAft>
                <a:spcPts val="0"/>
              </a:spcAft>
              <a:buClr>
                <a:srgbClr val="666666"/>
              </a:buClr>
              <a:buSzPts val="600"/>
              <a:buFont typeface="Quattrocento"/>
              <a:buNone/>
              <a:defRPr sz="800" i="0" u="none" strike="noStrike" cap="none">
                <a:solidFill>
                  <a:srgbClr val="666666"/>
                </a:solidFill>
                <a:latin typeface="Quattrocento"/>
                <a:ea typeface="Quattrocento"/>
                <a:cs typeface="Quattrocento"/>
                <a:sym typeface="Quattrocento"/>
              </a:defRPr>
            </a:lvl5pPr>
            <a:lvl6pPr marL="2743200" marR="0" lvl="5" indent="-228600" algn="l" rtl="0">
              <a:spcBef>
                <a:spcPts val="0"/>
              </a:spcBef>
              <a:spcAft>
                <a:spcPts val="0"/>
              </a:spcAft>
              <a:buClr>
                <a:srgbClr val="666666"/>
              </a:buClr>
              <a:buSzPts val="600"/>
              <a:buFont typeface="Quattrocento"/>
              <a:buNone/>
              <a:defRPr sz="800" i="0" u="none" strike="noStrike" cap="none">
                <a:solidFill>
                  <a:srgbClr val="666666"/>
                </a:solidFill>
                <a:latin typeface="Quattrocento"/>
                <a:ea typeface="Quattrocento"/>
                <a:cs typeface="Quattrocento"/>
                <a:sym typeface="Quattrocento"/>
              </a:defRPr>
            </a:lvl6pPr>
            <a:lvl7pPr marL="3200400" marR="0" lvl="6" indent="-228600" algn="l" rtl="0">
              <a:spcBef>
                <a:spcPts val="0"/>
              </a:spcBef>
              <a:spcAft>
                <a:spcPts val="0"/>
              </a:spcAft>
              <a:buClr>
                <a:srgbClr val="666666"/>
              </a:buClr>
              <a:buSzPts val="600"/>
              <a:buFont typeface="Quattrocento"/>
              <a:buNone/>
              <a:defRPr sz="800" i="0" u="none" strike="noStrike" cap="none">
                <a:solidFill>
                  <a:srgbClr val="666666"/>
                </a:solidFill>
                <a:latin typeface="Quattrocento"/>
                <a:ea typeface="Quattrocento"/>
                <a:cs typeface="Quattrocento"/>
                <a:sym typeface="Quattrocento"/>
              </a:defRPr>
            </a:lvl7pPr>
            <a:lvl8pPr marL="3657600" marR="0" lvl="7" indent="-228600" algn="l" rtl="0">
              <a:spcBef>
                <a:spcPts val="0"/>
              </a:spcBef>
              <a:spcAft>
                <a:spcPts val="0"/>
              </a:spcAft>
              <a:buClr>
                <a:srgbClr val="666666"/>
              </a:buClr>
              <a:buSzPts val="600"/>
              <a:buFont typeface="Quattrocento"/>
              <a:buNone/>
              <a:defRPr sz="800" i="0" u="none" strike="noStrike" cap="none">
                <a:solidFill>
                  <a:srgbClr val="666666"/>
                </a:solidFill>
                <a:latin typeface="Quattrocento"/>
                <a:ea typeface="Quattrocento"/>
                <a:cs typeface="Quattrocento"/>
                <a:sym typeface="Quattrocento"/>
              </a:defRPr>
            </a:lvl8pPr>
            <a:lvl9pPr marL="4114800" marR="0" lvl="8" indent="-228600" algn="l" rtl="0">
              <a:spcBef>
                <a:spcPts val="0"/>
              </a:spcBef>
              <a:spcAft>
                <a:spcPts val="0"/>
              </a:spcAft>
              <a:buClr>
                <a:srgbClr val="666666"/>
              </a:buClr>
              <a:buSzPts val="600"/>
              <a:buFont typeface="Quattrocento"/>
              <a:buNone/>
              <a:defRPr sz="800" i="0" u="none" strike="noStrike" cap="none">
                <a:solidFill>
                  <a:srgbClr val="666666"/>
                </a:solidFill>
                <a:latin typeface="Quattrocento"/>
                <a:ea typeface="Quattrocento"/>
                <a:cs typeface="Quattrocento"/>
                <a:sym typeface="Quattrocento"/>
              </a:defRPr>
            </a:lvl9pPr>
          </a:lstStyle>
          <a:p>
            <a:endParaRPr/>
          </a:p>
        </p:txBody>
      </p:sp>
      <p:sp>
        <p:nvSpPr>
          <p:cNvPr id="8" name="Google Shape;8;p1"/>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6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600"/>
              <a:buNone/>
              <a:defRPr sz="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600"/>
              <a:buNone/>
              <a:defRPr sz="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600"/>
              <a:buNone/>
              <a:defRPr sz="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600"/>
              <a:buNone/>
              <a:defRPr sz="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600"/>
              <a:buNone/>
              <a:defRPr sz="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600"/>
              <a:buNone/>
              <a:defRPr sz="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600"/>
              <a:buNone/>
              <a:defRPr sz="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600"/>
              <a:buNone/>
              <a:defRPr sz="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6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600"/>
              <a:buNone/>
              <a:defRPr sz="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600"/>
              <a:buNone/>
              <a:defRPr sz="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600"/>
              <a:buNone/>
              <a:defRPr sz="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600"/>
              <a:buNone/>
              <a:defRPr sz="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600"/>
              <a:buNone/>
              <a:defRPr sz="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600"/>
              <a:buNone/>
              <a:defRPr sz="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600"/>
              <a:buNone/>
              <a:defRPr sz="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600"/>
              <a:buNone/>
              <a:defRPr sz="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hyperlink" Target="mailto:Naomi.clark@coloradosprings.gov"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hyperlink" Target="http://www.coloradosprings.gov/community-deevelopment" TargetMode="External"/><Relationship Id="rId4" Type="http://schemas.openxmlformats.org/officeDocument/2006/relationships/notesSlide" Target="../notesSlides/notesSlide10.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fedgov.dnb.com/webform/" TargetMode="External"/><Relationship Id="rId5" Type="http://schemas.openxmlformats.org/officeDocument/2006/relationships/hyperlink" Target="https://portal.neighborlysoftware.com/coloradospringsco/Participant"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hyperlink" Target="http://www.coloradosprings.gov/community-development"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13.xml"/><Relationship Id="rId7" Type="http://schemas.openxmlformats.org/officeDocument/2006/relationships/image" Target="../media/image20.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11.png"/><Relationship Id="rId4" Type="http://schemas.openxmlformats.org/officeDocument/2006/relationships/notesSlide" Target="../notesSlides/notesSlide16.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hyperlink" Target="mailto:catherine.duarte@coloradosprings.gov" TargetMode="External"/><Relationship Id="rId3" Type="http://schemas.openxmlformats.org/officeDocument/2006/relationships/slideLayout" Target="../slideLayouts/slideLayout12.xml"/><Relationship Id="rId7" Type="http://schemas.openxmlformats.org/officeDocument/2006/relationships/hyperlink" Target="mailto:naomi.clark@coloradosprings.gov" TargetMode="External"/><Relationship Id="rId12"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Rose.lyda@coloradosprings.gov" TargetMode="External"/><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notesSlide" Target="../notesSlides/notesSlide17.xml"/><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mailto:Naomi.clark@coloradosprings.gov"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lidesgo.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hyperlink" Target="http://www.coloradosprings.gov/community-development"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coloradosprings.gov/community-development" TargetMode="External"/><Relationship Id="rId5" Type="http://schemas.openxmlformats.org/officeDocument/2006/relationships/image" Target="../media/image1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hyperlink" Target="https://hud.maps.arcgis.com/home/item.html?id=ffd0597e8af24f88b501b7e7f326bedd"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hudexchange.info/programs/acs-low-mod-summary-data/" TargetMode="External"/><Relationship Id="rId5" Type="http://schemas.openxmlformats.org/officeDocument/2006/relationships/hyperlink" Target="https://www.huduser.gov/portal/datasets/il.html"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https://files.hudexchange.info/resources/documents/Making-Davis-Bacon-Work-Contractors-Guide-Prevailing-Wage-Requirements.pdf" TargetMode="External"/><Relationship Id="rId3" Type="http://schemas.openxmlformats.org/officeDocument/2006/relationships/slideLayout" Target="../slideLayouts/slideLayout6.xml"/><Relationship Id="rId7" Type="http://schemas.openxmlformats.org/officeDocument/2006/relationships/hyperlink" Target="https://www.hudexchange.info/programs/relocation/"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hyperlink" Target="https://www.hud.gov/sites/documents/CFR200.PDF" TargetMode="External"/><Relationship Id="rId10" Type="http://schemas.openxmlformats.org/officeDocument/2006/relationships/hyperlink" Target="https://coloradosprings.gov/community-development/page/community-development-annual-plans?mlid=31096" TargetMode="External"/><Relationship Id="rId4" Type="http://schemas.openxmlformats.org/officeDocument/2006/relationships/notesSlide" Target="../notesSlides/notesSlide9.xml"/><Relationship Id="rId9" Type="http://schemas.openxmlformats.org/officeDocument/2006/relationships/hyperlink" Target="https://www.hud.gov/section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subTitle" idx="1"/>
          </p:nvPr>
        </p:nvSpPr>
        <p:spPr>
          <a:xfrm>
            <a:off x="5141905" y="2881400"/>
            <a:ext cx="3461420" cy="142266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US" sz="1600" dirty="0" smtClean="0">
                <a:solidFill>
                  <a:schemeClr val="tx1">
                    <a:lumMod val="75000"/>
                    <a:lumOff val="25000"/>
                  </a:schemeClr>
                </a:solidFill>
                <a:latin typeface="Oswald Regular" panose="020B0604020202020204" charset="0"/>
              </a:rPr>
              <a:t>September 25</a:t>
            </a:r>
            <a:r>
              <a:rPr lang="en-US" sz="1600" baseline="30000" dirty="0" smtClean="0">
                <a:solidFill>
                  <a:schemeClr val="tx1">
                    <a:lumMod val="75000"/>
                    <a:lumOff val="25000"/>
                  </a:schemeClr>
                </a:solidFill>
                <a:latin typeface="Oswald Regular" panose="020B0604020202020204" charset="0"/>
              </a:rPr>
              <a:t>th</a:t>
            </a:r>
            <a:r>
              <a:rPr lang="en-US" sz="1600" dirty="0" smtClean="0">
                <a:solidFill>
                  <a:schemeClr val="tx1">
                    <a:lumMod val="75000"/>
                    <a:lumOff val="25000"/>
                  </a:schemeClr>
                </a:solidFill>
                <a:latin typeface="Oswald Regular" panose="020B0604020202020204" charset="0"/>
              </a:rPr>
              <a:t> 2020</a:t>
            </a:r>
          </a:p>
          <a:p>
            <a:pPr marL="0" lvl="0" indent="0" algn="r" rtl="0">
              <a:spcBef>
                <a:spcPts val="0"/>
              </a:spcBef>
              <a:spcAft>
                <a:spcPts val="0"/>
              </a:spcAft>
              <a:buClr>
                <a:schemeClr val="dk1"/>
              </a:buClr>
              <a:buSzPts val="1100"/>
              <a:buFont typeface="Arial"/>
              <a:buNone/>
            </a:pPr>
            <a:r>
              <a:rPr lang="en-US" sz="1600" dirty="0" smtClean="0">
                <a:solidFill>
                  <a:schemeClr val="tx1">
                    <a:lumMod val="75000"/>
                    <a:lumOff val="25000"/>
                  </a:schemeClr>
                </a:solidFill>
                <a:latin typeface="Oswald Regular" panose="020B0604020202020204" charset="0"/>
              </a:rPr>
              <a:t>City of Colorado Springs</a:t>
            </a:r>
          </a:p>
          <a:p>
            <a:pPr marL="0" lvl="0" indent="0" algn="r" rtl="0">
              <a:spcBef>
                <a:spcPts val="0"/>
              </a:spcBef>
              <a:spcAft>
                <a:spcPts val="0"/>
              </a:spcAft>
              <a:buClr>
                <a:schemeClr val="dk1"/>
              </a:buClr>
              <a:buSzPts val="1100"/>
              <a:buFont typeface="Arial"/>
              <a:buNone/>
            </a:pPr>
            <a:r>
              <a:rPr lang="en-US" sz="1600" dirty="0" smtClean="0">
                <a:solidFill>
                  <a:schemeClr val="tx1">
                    <a:lumMod val="75000"/>
                    <a:lumOff val="25000"/>
                  </a:schemeClr>
                </a:solidFill>
                <a:latin typeface="Oswald Regular" panose="020B0604020202020204" charset="0"/>
              </a:rPr>
              <a:t>Community Development Division</a:t>
            </a:r>
          </a:p>
          <a:p>
            <a:pPr marL="0" lvl="0" indent="0" algn="r" rtl="0">
              <a:spcBef>
                <a:spcPts val="0"/>
              </a:spcBef>
              <a:spcAft>
                <a:spcPts val="0"/>
              </a:spcAft>
              <a:buClr>
                <a:schemeClr val="dk1"/>
              </a:buClr>
              <a:buSzPts val="1100"/>
              <a:buFont typeface="Arial"/>
              <a:buNone/>
            </a:pPr>
            <a:r>
              <a:rPr lang="en-US" sz="1600" dirty="0" smtClean="0">
                <a:solidFill>
                  <a:schemeClr val="tx1">
                    <a:lumMod val="75000"/>
                    <a:lumOff val="25000"/>
                  </a:schemeClr>
                </a:solidFill>
                <a:latin typeface="Oswald Regular" panose="020B0604020202020204" charset="0"/>
              </a:rPr>
              <a:t>Presented by: Naomi Clark</a:t>
            </a:r>
          </a:p>
          <a:p>
            <a:pPr marL="0" lvl="0" indent="0" algn="r" rtl="0">
              <a:spcBef>
                <a:spcPts val="0"/>
              </a:spcBef>
              <a:spcAft>
                <a:spcPts val="0"/>
              </a:spcAft>
              <a:buClr>
                <a:schemeClr val="dk1"/>
              </a:buClr>
              <a:buSzPts val="1100"/>
              <a:buFont typeface="Arial"/>
              <a:buNone/>
            </a:pPr>
            <a:r>
              <a:rPr lang="en-US" sz="1600" dirty="0" smtClean="0">
                <a:latin typeface="Oswald Regular" panose="020B0604020202020204" charset="0"/>
                <a:hlinkClick r:id="rId5"/>
              </a:rPr>
              <a:t>Naomi.clark@coloradosprings.gov</a:t>
            </a:r>
            <a:r>
              <a:rPr lang="en-US" sz="1600" dirty="0" smtClean="0">
                <a:latin typeface="Oswald Regular" panose="020B0604020202020204" charset="0"/>
              </a:rPr>
              <a:t> </a:t>
            </a:r>
          </a:p>
          <a:p>
            <a:pPr marL="0" lvl="0" indent="0" algn="r" rtl="0">
              <a:spcBef>
                <a:spcPts val="0"/>
              </a:spcBef>
              <a:spcAft>
                <a:spcPts val="0"/>
              </a:spcAft>
              <a:buClr>
                <a:schemeClr val="dk1"/>
              </a:buClr>
              <a:buSzPts val="1100"/>
              <a:buFont typeface="Arial"/>
              <a:buNone/>
            </a:pPr>
            <a:r>
              <a:rPr lang="en-US" sz="1600" dirty="0" smtClean="0">
                <a:solidFill>
                  <a:schemeClr val="tx1">
                    <a:lumMod val="75000"/>
                    <a:lumOff val="25000"/>
                  </a:schemeClr>
                </a:solidFill>
                <a:latin typeface="Oswald Regular" panose="020B0604020202020204" charset="0"/>
              </a:rPr>
              <a:t>Phone: 719-385-6609</a:t>
            </a:r>
          </a:p>
          <a:p>
            <a:pPr marL="0" lvl="0" indent="0" algn="r" rtl="0">
              <a:spcBef>
                <a:spcPts val="0"/>
              </a:spcBef>
              <a:spcAft>
                <a:spcPts val="0"/>
              </a:spcAft>
              <a:buClr>
                <a:schemeClr val="dk1"/>
              </a:buClr>
              <a:buSzPts val="1100"/>
              <a:buFont typeface="Arial"/>
              <a:buNone/>
            </a:pPr>
            <a:r>
              <a:rPr lang="en-US" dirty="0" smtClean="0"/>
              <a:t> </a:t>
            </a:r>
            <a:endParaRPr dirty="0"/>
          </a:p>
          <a:p>
            <a:pPr marL="0" lvl="0" indent="0" algn="r" rtl="0">
              <a:spcBef>
                <a:spcPts val="0"/>
              </a:spcBef>
              <a:spcAft>
                <a:spcPts val="0"/>
              </a:spcAft>
              <a:buClr>
                <a:schemeClr val="dk1"/>
              </a:buClr>
              <a:buSzPts val="1100"/>
              <a:buFont typeface="Arial"/>
              <a:buNone/>
            </a:pPr>
            <a:endParaRPr dirty="0"/>
          </a:p>
          <a:p>
            <a:pPr marL="0" lvl="0" indent="0" algn="r" rtl="0">
              <a:spcBef>
                <a:spcPts val="0"/>
              </a:spcBef>
              <a:spcAft>
                <a:spcPts val="0"/>
              </a:spcAft>
              <a:buNone/>
            </a:pPr>
            <a:endParaRPr dirty="0"/>
          </a:p>
        </p:txBody>
      </p:sp>
      <p:sp>
        <p:nvSpPr>
          <p:cNvPr id="191" name="Google Shape;191;p24"/>
          <p:cNvSpPr txBox="1">
            <a:spLocks noGrp="1"/>
          </p:cNvSpPr>
          <p:nvPr>
            <p:ph type="title"/>
          </p:nvPr>
        </p:nvSpPr>
        <p:spPr>
          <a:xfrm>
            <a:off x="263314" y="1178712"/>
            <a:ext cx="8340000" cy="11970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US" dirty="0" smtClean="0">
                <a:solidFill>
                  <a:schemeClr val="tx1"/>
                </a:solidFill>
              </a:rPr>
              <a:t>CDBG Public Facilities and Infrastructure</a:t>
            </a:r>
            <a:br>
              <a:rPr lang="en-US" dirty="0" smtClean="0">
                <a:solidFill>
                  <a:schemeClr val="tx1"/>
                </a:solidFill>
              </a:rPr>
            </a:br>
            <a:r>
              <a:rPr lang="en-US" dirty="0" smtClean="0">
                <a:solidFill>
                  <a:schemeClr val="tx1"/>
                </a:solidFill>
              </a:rPr>
              <a:t>Applicant Presentation </a:t>
            </a:r>
            <a:endParaRPr dirty="0">
              <a:solidFill>
                <a:schemeClr val="tx1"/>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314" y="4027613"/>
            <a:ext cx="1610344" cy="889342"/>
          </a:xfrm>
          <a:prstGeom prst="rect">
            <a:avLst/>
          </a:prstGeom>
        </p:spPr>
      </p:pic>
      <p:pic>
        <p:nvPicPr>
          <p:cNvPr id="3"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21386676">
            <a:off x="7836310" y="447228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2" name="Rectangle 21"/>
          <p:cNvSpPr/>
          <p:nvPr/>
        </p:nvSpPr>
        <p:spPr>
          <a:xfrm>
            <a:off x="8552212" y="3075758"/>
            <a:ext cx="174443" cy="1277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18118" y="3844151"/>
            <a:ext cx="7795666" cy="1179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18118" y="2450516"/>
            <a:ext cx="7894077" cy="1277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3296" y="766672"/>
            <a:ext cx="4275437" cy="138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Google Shape;328;p37"/>
          <p:cNvSpPr txBox="1">
            <a:spLocks noGrp="1"/>
          </p:cNvSpPr>
          <p:nvPr>
            <p:ph type="sldNum" idx="12"/>
          </p:nvPr>
        </p:nvSpPr>
        <p:spPr>
          <a:xfrm>
            <a:off x="8672828" y="4816902"/>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10</a:t>
            </a:fld>
            <a:endParaRPr dirty="0"/>
          </a:p>
        </p:txBody>
      </p:sp>
      <p:sp>
        <p:nvSpPr>
          <p:cNvPr id="9" name="Google Shape;329;p37"/>
          <p:cNvSpPr txBox="1">
            <a:spLocks noGrp="1"/>
          </p:cNvSpPr>
          <p:nvPr>
            <p:ph type="title" idx="2"/>
          </p:nvPr>
        </p:nvSpPr>
        <p:spPr>
          <a:xfrm>
            <a:off x="2267348" y="198783"/>
            <a:ext cx="2304651" cy="772602"/>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dirty="0" smtClean="0">
                <a:ln w="0"/>
                <a:solidFill>
                  <a:schemeClr val="tx2">
                    <a:lumMod val="50000"/>
                  </a:schemeClr>
                </a:solidFill>
                <a:effectLst>
                  <a:outerShdw blurRad="38100" dist="19050" dir="2700000" algn="tl" rotWithShape="0">
                    <a:schemeClr val="dk1">
                      <a:alpha val="40000"/>
                    </a:schemeClr>
                  </a:outerShdw>
                </a:effectLst>
              </a:rPr>
              <a:t>ENVIRONMENTAL REVIEWS</a:t>
            </a:r>
            <a:endParaRPr sz="2400" dirty="0"/>
          </a:p>
        </p:txBody>
      </p:sp>
      <p:sp>
        <p:nvSpPr>
          <p:cNvPr id="10" name="Rectangle 9"/>
          <p:cNvSpPr/>
          <p:nvPr/>
        </p:nvSpPr>
        <p:spPr>
          <a:xfrm>
            <a:off x="743296" y="804693"/>
            <a:ext cx="3828703" cy="1261884"/>
          </a:xfrm>
          <a:prstGeom prst="rect">
            <a:avLst/>
          </a:prstGeom>
        </p:spPr>
        <p:txBody>
          <a:bodyPr wrap="square">
            <a:spAutoFit/>
          </a:bodyPr>
          <a:lstStyle/>
          <a:p>
            <a:r>
              <a:rPr lang="en-US" sz="2000" dirty="0" smtClean="0">
                <a:ln w="0"/>
                <a:solidFill>
                  <a:srgbClr val="FF0000"/>
                </a:solidFill>
                <a:effectLst>
                  <a:outerShdw blurRad="38100" dist="19050" dir="2700000" algn="tl" rotWithShape="0">
                    <a:schemeClr val="dk1">
                      <a:alpha val="40000"/>
                    </a:schemeClr>
                  </a:outerShdw>
                </a:effectLst>
                <a:latin typeface="Oswald Regular" panose="020B0604020202020204" charset="0"/>
              </a:rPr>
              <a:t>VERY IMPORTANT:</a:t>
            </a:r>
            <a:endParaRPr lang="en-US" sz="2000" dirty="0">
              <a:ln w="0"/>
              <a:solidFill>
                <a:srgbClr val="FF0000"/>
              </a:solidFill>
              <a:effectLst>
                <a:outerShdw blurRad="38100" dist="19050" dir="2700000" algn="tl" rotWithShape="0">
                  <a:schemeClr val="dk1">
                    <a:alpha val="40000"/>
                  </a:schemeClr>
                </a:outerShdw>
              </a:effectLst>
              <a:latin typeface="Oswald Regular" panose="020B0604020202020204" charset="0"/>
            </a:endParaRPr>
          </a:p>
          <a:p>
            <a:r>
              <a:rPr lang="en-US" dirty="0" smtClean="0">
                <a:latin typeface="Oswald Regular" panose="020B0604020202020204" charset="0"/>
              </a:rPr>
              <a:t>If you are thinking about applying for public facilities funds, </a:t>
            </a:r>
            <a:r>
              <a:rPr lang="en-US" u="sng" dirty="0" smtClean="0">
                <a:latin typeface="Oswald Regular" panose="020B0604020202020204" charset="0"/>
              </a:rPr>
              <a:t>DO NOT</a:t>
            </a:r>
            <a:r>
              <a:rPr lang="en-US" dirty="0" smtClean="0">
                <a:latin typeface="Oswald Regular" panose="020B0604020202020204" charset="0"/>
              </a:rPr>
              <a:t> demolish anything, start digging on your site, or start construction without taking to staff. This could disqualify you for HUD funds.</a:t>
            </a:r>
            <a:endParaRPr lang="en-US" dirty="0">
              <a:latin typeface="Oswald Regular" panose="020B0604020202020204" charset="0"/>
            </a:endParaRPr>
          </a:p>
        </p:txBody>
      </p:sp>
      <p:sp>
        <p:nvSpPr>
          <p:cNvPr id="13" name="Rectangle 12"/>
          <p:cNvSpPr/>
          <p:nvPr/>
        </p:nvSpPr>
        <p:spPr>
          <a:xfrm>
            <a:off x="1194486" y="2504377"/>
            <a:ext cx="3529914" cy="1169551"/>
          </a:xfrm>
          <a:prstGeom prst="rect">
            <a:avLst/>
          </a:prstGeom>
        </p:spPr>
        <p:txBody>
          <a:bodyPr wrap="square">
            <a:spAutoFit/>
          </a:bodyPr>
          <a:lstStyle/>
          <a:p>
            <a:pPr lvl="0">
              <a:buClr>
                <a:schemeClr val="dk1"/>
              </a:buClr>
              <a:buSzPts val="1100"/>
            </a:pPr>
            <a:r>
              <a:rPr lang="en-US"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What is </a:t>
            </a:r>
            <a:r>
              <a:rPr lang="en-US"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an environmental review? </a:t>
            </a:r>
            <a:endParaRPr lang="en-US"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endParaRPr>
          </a:p>
          <a:p>
            <a:pPr lvl="0">
              <a:buClr>
                <a:schemeClr val="dk1"/>
              </a:buClr>
              <a:buSzPts val="1100"/>
            </a:pPr>
            <a:r>
              <a:rPr lang="en-US" dirty="0" smtClean="0">
                <a:latin typeface="Oswald Regular" panose="020B0604020202020204" charset="0"/>
              </a:rPr>
              <a:t>An </a:t>
            </a:r>
            <a:r>
              <a:rPr lang="en-US" dirty="0">
                <a:latin typeface="Oswald Regular" panose="020B0604020202020204" charset="0"/>
              </a:rPr>
              <a:t>environmental review considers the potential impact a proposed project could have on the surrounding area, and the impact the surrounding area could have on the proposed </a:t>
            </a:r>
            <a:r>
              <a:rPr lang="en-US" dirty="0" smtClean="0">
                <a:latin typeface="Oswald Regular" panose="020B0604020202020204" charset="0"/>
              </a:rPr>
              <a:t>project.</a:t>
            </a:r>
            <a:endParaRPr lang="en-US" dirty="0">
              <a:solidFill>
                <a:schemeClr val="tx1">
                  <a:lumMod val="75000"/>
                  <a:lumOff val="25000"/>
                </a:schemeClr>
              </a:solidFill>
              <a:latin typeface="Oswald Regular" panose="020B0604020202020204" charset="0"/>
            </a:endParaRPr>
          </a:p>
        </p:txBody>
      </p:sp>
      <p:sp>
        <p:nvSpPr>
          <p:cNvPr id="17" name="Rectangle 16"/>
          <p:cNvSpPr/>
          <p:nvPr/>
        </p:nvSpPr>
        <p:spPr>
          <a:xfrm>
            <a:off x="1194486" y="3853947"/>
            <a:ext cx="3529914" cy="1169551"/>
          </a:xfrm>
          <a:prstGeom prst="rect">
            <a:avLst/>
          </a:prstGeom>
        </p:spPr>
        <p:txBody>
          <a:bodyPr wrap="square">
            <a:spAutoFit/>
          </a:bodyPr>
          <a:lstStyle/>
          <a:p>
            <a:pPr lvl="0">
              <a:buClr>
                <a:schemeClr val="dk1"/>
              </a:buClr>
              <a:buSzPts val="1100"/>
            </a:pPr>
            <a:r>
              <a:rPr lang="en-US"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What is </a:t>
            </a:r>
            <a:r>
              <a:rPr lang="en-US"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the purpose of this review? </a:t>
            </a:r>
          </a:p>
          <a:p>
            <a:pPr lvl="0">
              <a:buClr>
                <a:schemeClr val="dk1"/>
              </a:buClr>
              <a:buSzPts val="1100"/>
            </a:pPr>
            <a:r>
              <a:rPr lang="en-US" dirty="0" smtClean="0">
                <a:latin typeface="Oswald Regular" panose="020B0604020202020204" charset="0"/>
              </a:rPr>
              <a:t>This </a:t>
            </a:r>
            <a:r>
              <a:rPr lang="en-US" dirty="0">
                <a:latin typeface="Oswald Regular" panose="020B0604020202020204" charset="0"/>
              </a:rPr>
              <a:t>review ensures that HUD-funded projects are in compliance with the National Environmental Policy Act (NEPA) and related federal, state, and local laws. </a:t>
            </a:r>
          </a:p>
        </p:txBody>
      </p:sp>
      <p:sp>
        <p:nvSpPr>
          <p:cNvPr id="14" name="Rectangle 13"/>
          <p:cNvSpPr/>
          <p:nvPr/>
        </p:nvSpPr>
        <p:spPr>
          <a:xfrm>
            <a:off x="4724400" y="2452842"/>
            <a:ext cx="4572000" cy="1169551"/>
          </a:xfrm>
          <a:prstGeom prst="rect">
            <a:avLst/>
          </a:prstGeom>
        </p:spPr>
        <p:txBody>
          <a:bodyPr>
            <a:spAutoFit/>
          </a:bodyPr>
          <a:lstStyle/>
          <a:p>
            <a:r>
              <a:rPr lang="en-US"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How do I know if our organization needs to complete an environmental review?</a:t>
            </a:r>
            <a:endParaRPr lang="en-US"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endParaRPr>
          </a:p>
          <a:p>
            <a:r>
              <a:rPr lang="en-US" dirty="0" smtClean="0">
                <a:latin typeface="Oswald Regular" panose="020B0604020202020204" charset="0"/>
              </a:rPr>
              <a:t>All HUD-funded activities are subject to some level of environmental review. The more digging and heavy construction activity proposed, the more in depth the environmental review. </a:t>
            </a:r>
            <a:endParaRPr lang="en-US" dirty="0">
              <a:latin typeface="Oswald Regular" panose="020B0604020202020204" charset="0"/>
            </a:endParaRPr>
          </a:p>
        </p:txBody>
      </p:sp>
      <p:sp>
        <p:nvSpPr>
          <p:cNvPr id="21" name="Rectangle 20"/>
          <p:cNvSpPr/>
          <p:nvPr/>
        </p:nvSpPr>
        <p:spPr>
          <a:xfrm>
            <a:off x="4724400" y="3790289"/>
            <a:ext cx="4572000" cy="1384995"/>
          </a:xfrm>
          <a:prstGeom prst="rect">
            <a:avLst/>
          </a:prstGeom>
        </p:spPr>
        <p:txBody>
          <a:bodyPr>
            <a:spAutoFit/>
          </a:bodyPr>
          <a:lstStyle/>
          <a:p>
            <a:r>
              <a:rPr lang="en-US"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What type of environmental review will our project need?</a:t>
            </a:r>
            <a:endParaRPr lang="en-US"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endParaRPr>
          </a:p>
          <a:p>
            <a:r>
              <a:rPr lang="en-US" dirty="0">
                <a:latin typeface="Oswald Regular" panose="020B0604020202020204" charset="0"/>
              </a:rPr>
              <a:t>The type and scope of the project will determine the level of environmental review required</a:t>
            </a:r>
            <a:r>
              <a:rPr lang="en-US" dirty="0" smtClean="0">
                <a:latin typeface="Oswald Regular" panose="020B0604020202020204" charset="0"/>
              </a:rPr>
              <a:t>. Review the </a:t>
            </a:r>
            <a:r>
              <a:rPr lang="en-US" i="1" dirty="0" smtClean="0">
                <a:latin typeface="Oswald Regular" panose="020B0604020202020204" charset="0"/>
              </a:rPr>
              <a:t>Environmental Review Overview</a:t>
            </a:r>
            <a:r>
              <a:rPr lang="en-US" dirty="0" smtClean="0">
                <a:latin typeface="Oswald Regular" panose="020B0604020202020204" charset="0"/>
              </a:rPr>
              <a:t> for more information on environmental review levels. The </a:t>
            </a:r>
            <a:r>
              <a:rPr lang="en-US" i="1" dirty="0" smtClean="0">
                <a:latin typeface="Oswald Regular" panose="020B0604020202020204" charset="0"/>
              </a:rPr>
              <a:t>Environmental Review Overview </a:t>
            </a:r>
            <a:r>
              <a:rPr lang="en-US" dirty="0" smtClean="0">
                <a:latin typeface="Oswald Regular" panose="020B0604020202020204" charset="0"/>
              </a:rPr>
              <a:t>can be found at  </a:t>
            </a:r>
            <a:r>
              <a:rPr lang="en-US" sz="1200" dirty="0" smtClean="0">
                <a:latin typeface="Oswald Regular" panose="020B0604020202020204" charset="0"/>
                <a:hlinkClick r:id="rId5"/>
              </a:rPr>
              <a:t>www.coloradosprings.gov/community-deevelopment</a:t>
            </a:r>
            <a:endParaRPr lang="en-US" sz="1200" dirty="0">
              <a:latin typeface="Oswald Regular" panose="020B0604020202020204" charset="0"/>
            </a:endParaRPr>
          </a:p>
        </p:txBody>
      </p:sp>
      <p:pic>
        <p:nvPicPr>
          <p:cNvPr id="15" name="Picture 14"/>
          <p:cNvPicPr>
            <a:picLocks noChangeAspect="1"/>
          </p:cNvPicPr>
          <p:nvPr/>
        </p:nvPicPr>
        <p:blipFill>
          <a:blip r:embed="rId6"/>
          <a:stretch>
            <a:fillRect/>
          </a:stretch>
        </p:blipFill>
        <p:spPr>
          <a:xfrm>
            <a:off x="4739056" y="584570"/>
            <a:ext cx="1321016" cy="1475521"/>
          </a:xfrm>
          <a:prstGeom prst="rect">
            <a:avLst/>
          </a:prstGeom>
        </p:spPr>
      </p:pic>
      <p:pic>
        <p:nvPicPr>
          <p:cNvPr id="16" name="Picture 15"/>
          <p:cNvPicPr>
            <a:picLocks noChangeAspect="1"/>
          </p:cNvPicPr>
          <p:nvPr/>
        </p:nvPicPr>
        <p:blipFill>
          <a:blip r:embed="rId7"/>
          <a:stretch>
            <a:fillRect/>
          </a:stretch>
        </p:blipFill>
        <p:spPr>
          <a:xfrm>
            <a:off x="6096051" y="610219"/>
            <a:ext cx="1431392" cy="1456358"/>
          </a:xfrm>
          <a:prstGeom prst="rect">
            <a:avLst/>
          </a:prstGeom>
        </p:spPr>
      </p:pic>
      <p:pic>
        <p:nvPicPr>
          <p:cNvPr id="18" name="Picture 17"/>
          <p:cNvPicPr>
            <a:picLocks noChangeAspect="1"/>
          </p:cNvPicPr>
          <p:nvPr/>
        </p:nvPicPr>
        <p:blipFill>
          <a:blip r:embed="rId8"/>
          <a:stretch>
            <a:fillRect/>
          </a:stretch>
        </p:blipFill>
        <p:spPr>
          <a:xfrm>
            <a:off x="7489026" y="561228"/>
            <a:ext cx="1424758" cy="1544521"/>
          </a:xfrm>
          <a:prstGeom prst="rect">
            <a:avLst/>
          </a:prstGeom>
        </p:spPr>
      </p:pic>
      <p:pic>
        <p:nvPicPr>
          <p:cNvPr id="3" name="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8172" y="0"/>
            <a:ext cx="609600" cy="609600"/>
          </a:xfrm>
          <a:prstGeom prst="rect">
            <a:avLst/>
          </a:prstGeom>
        </p:spPr>
      </p:pic>
    </p:spTree>
    <p:extLst>
      <p:ext uri="{BB962C8B-B14F-4D97-AF65-F5344CB8AC3E}">
        <p14:creationId xmlns:p14="http://schemas.microsoft.com/office/powerpoint/2010/main" val="4524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8"/>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11</a:t>
            </a:fld>
            <a:endParaRPr/>
          </a:p>
        </p:txBody>
      </p:sp>
      <p:sp>
        <p:nvSpPr>
          <p:cNvPr id="335" name="Google Shape;335;p38"/>
          <p:cNvSpPr txBox="1">
            <a:spLocks noGrp="1"/>
          </p:cNvSpPr>
          <p:nvPr>
            <p:ph type="title"/>
          </p:nvPr>
        </p:nvSpPr>
        <p:spPr>
          <a:xfrm>
            <a:off x="-183707" y="276166"/>
            <a:ext cx="8925600" cy="4755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US" sz="3200" dirty="0" smtClean="0">
                <a:ln w="0"/>
                <a:solidFill>
                  <a:schemeClr val="tx2">
                    <a:lumMod val="50000"/>
                  </a:schemeClr>
                </a:solidFill>
                <a:effectLst>
                  <a:outerShdw blurRad="38100" dist="19050" dir="2700000" algn="tl" rotWithShape="0">
                    <a:schemeClr val="dk1">
                      <a:alpha val="40000"/>
                    </a:schemeClr>
                  </a:outerShdw>
                </a:effectLst>
              </a:rPr>
              <a:t>Record Keeping and Reporting </a:t>
            </a:r>
            <a:endParaRPr sz="3200" dirty="0">
              <a:ln w="0"/>
              <a:solidFill>
                <a:schemeClr val="tx2">
                  <a:lumMod val="50000"/>
                </a:schemeClr>
              </a:solidFill>
              <a:effectLst>
                <a:outerShdw blurRad="38100" dist="19050" dir="2700000" algn="tl" rotWithShape="0">
                  <a:schemeClr val="dk1">
                    <a:alpha val="40000"/>
                  </a:schemeClr>
                </a:outerShdw>
              </a:effectLst>
            </a:endParaRPr>
          </a:p>
        </p:txBody>
      </p:sp>
      <p:grpSp>
        <p:nvGrpSpPr>
          <p:cNvPr id="340" name="Google Shape;340;p38"/>
          <p:cNvGrpSpPr/>
          <p:nvPr/>
        </p:nvGrpSpPr>
        <p:grpSpPr>
          <a:xfrm>
            <a:off x="6032511" y="2040982"/>
            <a:ext cx="1879552" cy="3102509"/>
            <a:chOff x="13292150" y="4487650"/>
            <a:chExt cx="4132700" cy="6821700"/>
          </a:xfrm>
        </p:grpSpPr>
        <p:sp>
          <p:nvSpPr>
            <p:cNvPr id="341" name="Google Shape;341;p38"/>
            <p:cNvSpPr/>
            <p:nvPr/>
          </p:nvSpPr>
          <p:spPr>
            <a:xfrm rot="-5400000">
              <a:off x="13172800" y="7057300"/>
              <a:ext cx="6821700" cy="1682400"/>
            </a:xfrm>
            <a:prstGeom prst="homePlate">
              <a:avLst>
                <a:gd name="adj" fmla="val 50000"/>
              </a:avLst>
            </a:prstGeom>
            <a:solidFill>
              <a:srgbClr val="C0C0C0">
                <a:alpha val="75770"/>
              </a:srgbClr>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p>
          </p:txBody>
        </p:sp>
        <p:sp>
          <p:nvSpPr>
            <p:cNvPr id="342" name="Google Shape;342;p38"/>
            <p:cNvSpPr/>
            <p:nvPr/>
          </p:nvSpPr>
          <p:spPr>
            <a:xfrm rot="-5400000">
              <a:off x="13148975" y="7857250"/>
              <a:ext cx="5221800" cy="1682400"/>
            </a:xfrm>
            <a:prstGeom prst="homePlate">
              <a:avLst>
                <a:gd name="adj" fmla="val 50000"/>
              </a:avLst>
            </a:prstGeom>
            <a:solidFill>
              <a:srgbClr val="DADAD3">
                <a:alpha val="68850"/>
              </a:srgbClr>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p>
          </p:txBody>
        </p:sp>
        <p:sp>
          <p:nvSpPr>
            <p:cNvPr id="343" name="Google Shape;343;p38"/>
            <p:cNvSpPr/>
            <p:nvPr/>
          </p:nvSpPr>
          <p:spPr>
            <a:xfrm rot="-5400000">
              <a:off x="13162950" y="8674000"/>
              <a:ext cx="3588300" cy="1682400"/>
            </a:xfrm>
            <a:prstGeom prst="homePlate">
              <a:avLst>
                <a:gd name="adj" fmla="val 50000"/>
              </a:avLst>
            </a:prstGeom>
            <a:solidFill>
              <a:srgbClr val="666666">
                <a:alpha val="68080"/>
              </a:srgbClr>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p>
          </p:txBody>
        </p:sp>
        <p:sp>
          <p:nvSpPr>
            <p:cNvPr id="344" name="Google Shape;344;p38"/>
            <p:cNvSpPr/>
            <p:nvPr/>
          </p:nvSpPr>
          <p:spPr>
            <a:xfrm rot="-5400000">
              <a:off x="13058300" y="9393100"/>
              <a:ext cx="2150100" cy="1682400"/>
            </a:xfrm>
            <a:prstGeom prst="homePlate">
              <a:avLst>
                <a:gd name="adj" fmla="val 50000"/>
              </a:avLst>
            </a:prstGeom>
            <a:solidFill>
              <a:srgbClr val="000000">
                <a:alpha val="63460"/>
              </a:srgbClr>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p>
          </p:txBody>
        </p:sp>
        <p:grpSp>
          <p:nvGrpSpPr>
            <p:cNvPr id="345" name="Google Shape;345;p38"/>
            <p:cNvGrpSpPr/>
            <p:nvPr/>
          </p:nvGrpSpPr>
          <p:grpSpPr>
            <a:xfrm>
              <a:off x="13811470" y="5578256"/>
              <a:ext cx="3093239" cy="5243035"/>
              <a:chOff x="13811470" y="5578256"/>
              <a:chExt cx="3093239" cy="5243035"/>
            </a:xfrm>
          </p:grpSpPr>
          <p:grpSp>
            <p:nvGrpSpPr>
              <p:cNvPr id="346" name="Google Shape;346;p38"/>
              <p:cNvGrpSpPr/>
              <p:nvPr/>
            </p:nvGrpSpPr>
            <p:grpSpPr>
              <a:xfrm>
                <a:off x="14654251" y="8741016"/>
                <a:ext cx="643749" cy="632599"/>
                <a:chOff x="-60988625" y="2310475"/>
                <a:chExt cx="316650" cy="311150"/>
              </a:xfrm>
            </p:grpSpPr>
            <p:sp>
              <p:nvSpPr>
                <p:cNvPr id="347" name="Google Shape;347;p38"/>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48" name="Google Shape;348;p38"/>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49" name="Google Shape;349;p38"/>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50" name="Google Shape;350;p38"/>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51" name="Google Shape;351;p38"/>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52" name="Google Shape;352;p38"/>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grpSp>
          <p:grpSp>
            <p:nvGrpSpPr>
              <p:cNvPr id="353" name="Google Shape;353;p38"/>
              <p:cNvGrpSpPr/>
              <p:nvPr/>
            </p:nvGrpSpPr>
            <p:grpSpPr>
              <a:xfrm>
                <a:off x="13811470" y="10176697"/>
                <a:ext cx="643749" cy="644594"/>
                <a:chOff x="-61784125" y="1931250"/>
                <a:chExt cx="316650" cy="317050"/>
              </a:xfrm>
            </p:grpSpPr>
            <p:sp>
              <p:nvSpPr>
                <p:cNvPr id="354" name="Google Shape;354;p38"/>
                <p:cNvSpPr/>
                <p:nvPr/>
              </p:nvSpPr>
              <p:spPr>
                <a:xfrm>
                  <a:off x="-61688025" y="1931250"/>
                  <a:ext cx="124450" cy="134300"/>
                </a:xfrm>
                <a:custGeom>
                  <a:avLst/>
                  <a:gdLst/>
                  <a:ahLst/>
                  <a:cxnLst/>
                  <a:rect l="l" t="t" r="r" b="b"/>
                  <a:pathLst>
                    <a:path w="4978" h="5372" extrusionOk="0">
                      <a:moveTo>
                        <a:pt x="2497" y="845"/>
                      </a:moveTo>
                      <a:cubicBezTo>
                        <a:pt x="2709" y="845"/>
                        <a:pt x="2922" y="922"/>
                        <a:pt x="3088" y="1087"/>
                      </a:cubicBezTo>
                      <a:cubicBezTo>
                        <a:pt x="3277" y="1276"/>
                        <a:pt x="3340" y="1591"/>
                        <a:pt x="3277" y="1906"/>
                      </a:cubicBezTo>
                      <a:cubicBezTo>
                        <a:pt x="3182" y="2190"/>
                        <a:pt x="2993" y="2410"/>
                        <a:pt x="2709" y="2442"/>
                      </a:cubicBezTo>
                      <a:cubicBezTo>
                        <a:pt x="2625" y="2467"/>
                        <a:pt x="2545" y="2479"/>
                        <a:pt x="2469" y="2479"/>
                      </a:cubicBezTo>
                      <a:cubicBezTo>
                        <a:pt x="2259" y="2479"/>
                        <a:pt x="2075" y="2391"/>
                        <a:pt x="1890" y="2253"/>
                      </a:cubicBezTo>
                      <a:cubicBezTo>
                        <a:pt x="1701" y="2032"/>
                        <a:pt x="1607" y="1717"/>
                        <a:pt x="1701" y="1434"/>
                      </a:cubicBezTo>
                      <a:cubicBezTo>
                        <a:pt x="1800" y="1059"/>
                        <a:pt x="2145" y="845"/>
                        <a:pt x="2497" y="845"/>
                      </a:cubicBezTo>
                      <a:close/>
                      <a:moveTo>
                        <a:pt x="2520" y="3324"/>
                      </a:moveTo>
                      <a:cubicBezTo>
                        <a:pt x="3277" y="3324"/>
                        <a:pt x="3907" y="3828"/>
                        <a:pt x="4096" y="4553"/>
                      </a:cubicBezTo>
                      <a:lnTo>
                        <a:pt x="914" y="4553"/>
                      </a:lnTo>
                      <a:cubicBezTo>
                        <a:pt x="1103" y="3828"/>
                        <a:pt x="1733" y="3324"/>
                        <a:pt x="2520" y="3324"/>
                      </a:cubicBezTo>
                      <a:close/>
                      <a:moveTo>
                        <a:pt x="2510" y="1"/>
                      </a:moveTo>
                      <a:cubicBezTo>
                        <a:pt x="1805" y="1"/>
                        <a:pt x="1113" y="455"/>
                        <a:pt x="914" y="1213"/>
                      </a:cubicBezTo>
                      <a:cubicBezTo>
                        <a:pt x="756" y="1780"/>
                        <a:pt x="914" y="2347"/>
                        <a:pt x="1292" y="2789"/>
                      </a:cubicBezTo>
                      <a:cubicBezTo>
                        <a:pt x="567" y="3198"/>
                        <a:pt x="0" y="3986"/>
                        <a:pt x="0" y="4931"/>
                      </a:cubicBezTo>
                      <a:cubicBezTo>
                        <a:pt x="0" y="5183"/>
                        <a:pt x="189" y="5372"/>
                        <a:pt x="441" y="5372"/>
                      </a:cubicBezTo>
                      <a:lnTo>
                        <a:pt x="4568" y="5372"/>
                      </a:lnTo>
                      <a:cubicBezTo>
                        <a:pt x="4820" y="5372"/>
                        <a:pt x="4978" y="5183"/>
                        <a:pt x="4978" y="4931"/>
                      </a:cubicBezTo>
                      <a:cubicBezTo>
                        <a:pt x="4978" y="3986"/>
                        <a:pt x="4442" y="3198"/>
                        <a:pt x="3718" y="2789"/>
                      </a:cubicBezTo>
                      <a:cubicBezTo>
                        <a:pt x="3907" y="2568"/>
                        <a:pt x="4033" y="2347"/>
                        <a:pt x="4096" y="2064"/>
                      </a:cubicBezTo>
                      <a:cubicBezTo>
                        <a:pt x="4253" y="1528"/>
                        <a:pt x="4096" y="930"/>
                        <a:pt x="3655" y="489"/>
                      </a:cubicBezTo>
                      <a:cubicBezTo>
                        <a:pt x="3331" y="153"/>
                        <a:pt x="2918" y="1"/>
                        <a:pt x="2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55" name="Google Shape;355;p38"/>
                <p:cNvSpPr/>
                <p:nvPr/>
              </p:nvSpPr>
              <p:spPr>
                <a:xfrm>
                  <a:off x="-61784125" y="2113325"/>
                  <a:ext cx="124450" cy="134975"/>
                </a:xfrm>
                <a:custGeom>
                  <a:avLst/>
                  <a:gdLst/>
                  <a:ahLst/>
                  <a:cxnLst/>
                  <a:rect l="l" t="t" r="r" b="b"/>
                  <a:pathLst>
                    <a:path w="4978" h="5399"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7" y="2491"/>
                      </a:cubicBezTo>
                      <a:cubicBezTo>
                        <a:pt x="2261" y="2491"/>
                        <a:pt x="2058" y="2415"/>
                        <a:pt x="1891" y="2248"/>
                      </a:cubicBezTo>
                      <a:cubicBezTo>
                        <a:pt x="1670" y="2059"/>
                        <a:pt x="1607" y="1743"/>
                        <a:pt x="1670" y="1428"/>
                      </a:cubicBezTo>
                      <a:cubicBezTo>
                        <a:pt x="1770" y="1068"/>
                        <a:pt x="2124" y="848"/>
                        <a:pt x="2482" y="848"/>
                      </a:cubicBezTo>
                      <a:close/>
                      <a:moveTo>
                        <a:pt x="2458" y="3319"/>
                      </a:moveTo>
                      <a:cubicBezTo>
                        <a:pt x="3245" y="3319"/>
                        <a:pt x="3907" y="3854"/>
                        <a:pt x="4096" y="4547"/>
                      </a:cubicBezTo>
                      <a:lnTo>
                        <a:pt x="883" y="4547"/>
                      </a:lnTo>
                      <a:cubicBezTo>
                        <a:pt x="1040" y="3886"/>
                        <a:pt x="1733" y="3319"/>
                        <a:pt x="2458" y="3319"/>
                      </a:cubicBezTo>
                      <a:close/>
                      <a:moveTo>
                        <a:pt x="2509" y="1"/>
                      </a:moveTo>
                      <a:cubicBezTo>
                        <a:pt x="1812" y="1"/>
                        <a:pt x="1143" y="437"/>
                        <a:pt x="946" y="1208"/>
                      </a:cubicBezTo>
                      <a:cubicBezTo>
                        <a:pt x="788" y="1806"/>
                        <a:pt x="946" y="2342"/>
                        <a:pt x="1324" y="2783"/>
                      </a:cubicBezTo>
                      <a:cubicBezTo>
                        <a:pt x="568" y="3224"/>
                        <a:pt x="32" y="4012"/>
                        <a:pt x="32" y="4957"/>
                      </a:cubicBezTo>
                      <a:cubicBezTo>
                        <a:pt x="0" y="5209"/>
                        <a:pt x="189" y="5398"/>
                        <a:pt x="410" y="5398"/>
                      </a:cubicBezTo>
                      <a:lnTo>
                        <a:pt x="4569" y="5398"/>
                      </a:lnTo>
                      <a:cubicBezTo>
                        <a:pt x="4789" y="5398"/>
                        <a:pt x="4978" y="5209"/>
                        <a:pt x="4978" y="4988"/>
                      </a:cubicBezTo>
                      <a:cubicBezTo>
                        <a:pt x="4978" y="4043"/>
                        <a:pt x="4474" y="3256"/>
                        <a:pt x="3718" y="2815"/>
                      </a:cubicBezTo>
                      <a:cubicBezTo>
                        <a:pt x="3939" y="2626"/>
                        <a:pt x="4033" y="2374"/>
                        <a:pt x="4128" y="2090"/>
                      </a:cubicBezTo>
                      <a:cubicBezTo>
                        <a:pt x="4285" y="1523"/>
                        <a:pt x="4128" y="924"/>
                        <a:pt x="3687" y="483"/>
                      </a:cubicBezTo>
                      <a:cubicBezTo>
                        <a:pt x="3346" y="155"/>
                        <a:pt x="2923" y="1"/>
                        <a:pt x="2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56" name="Google Shape;356;p38"/>
                <p:cNvSpPr/>
                <p:nvPr/>
              </p:nvSpPr>
              <p:spPr>
                <a:xfrm>
                  <a:off x="-61591150" y="2113325"/>
                  <a:ext cx="123675" cy="134175"/>
                </a:xfrm>
                <a:custGeom>
                  <a:avLst/>
                  <a:gdLst/>
                  <a:ahLst/>
                  <a:cxnLst/>
                  <a:rect l="l" t="t" r="r" b="b"/>
                  <a:pathLst>
                    <a:path w="4947" h="5367"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6" y="2491"/>
                      </a:cubicBezTo>
                      <a:cubicBezTo>
                        <a:pt x="2261" y="2491"/>
                        <a:pt x="2057" y="2415"/>
                        <a:pt x="1890" y="2248"/>
                      </a:cubicBezTo>
                      <a:cubicBezTo>
                        <a:pt x="1670" y="2059"/>
                        <a:pt x="1607" y="1743"/>
                        <a:pt x="1670" y="1428"/>
                      </a:cubicBezTo>
                      <a:cubicBezTo>
                        <a:pt x="1770" y="1068"/>
                        <a:pt x="2124" y="848"/>
                        <a:pt x="2482" y="848"/>
                      </a:cubicBezTo>
                      <a:close/>
                      <a:moveTo>
                        <a:pt x="2521" y="3382"/>
                      </a:moveTo>
                      <a:cubicBezTo>
                        <a:pt x="3308" y="3382"/>
                        <a:pt x="3938" y="3886"/>
                        <a:pt x="4127" y="4579"/>
                      </a:cubicBezTo>
                      <a:lnTo>
                        <a:pt x="882" y="4579"/>
                      </a:lnTo>
                      <a:cubicBezTo>
                        <a:pt x="1103" y="3886"/>
                        <a:pt x="1733" y="3382"/>
                        <a:pt x="2521" y="3382"/>
                      </a:cubicBezTo>
                      <a:close/>
                      <a:moveTo>
                        <a:pt x="2467" y="1"/>
                      </a:moveTo>
                      <a:cubicBezTo>
                        <a:pt x="1761" y="1"/>
                        <a:pt x="1080" y="437"/>
                        <a:pt x="882" y="1208"/>
                      </a:cubicBezTo>
                      <a:cubicBezTo>
                        <a:pt x="725" y="1806"/>
                        <a:pt x="882" y="2342"/>
                        <a:pt x="1292" y="2783"/>
                      </a:cubicBezTo>
                      <a:cubicBezTo>
                        <a:pt x="536" y="3224"/>
                        <a:pt x="0" y="4012"/>
                        <a:pt x="0" y="4957"/>
                      </a:cubicBezTo>
                      <a:cubicBezTo>
                        <a:pt x="0" y="5178"/>
                        <a:pt x="189" y="5367"/>
                        <a:pt x="378" y="5367"/>
                      </a:cubicBezTo>
                      <a:lnTo>
                        <a:pt x="4505" y="5367"/>
                      </a:lnTo>
                      <a:cubicBezTo>
                        <a:pt x="4757" y="5367"/>
                        <a:pt x="4946" y="5178"/>
                        <a:pt x="4946" y="4957"/>
                      </a:cubicBezTo>
                      <a:cubicBezTo>
                        <a:pt x="4946" y="4075"/>
                        <a:pt x="4442" y="3256"/>
                        <a:pt x="3686" y="2815"/>
                      </a:cubicBezTo>
                      <a:cubicBezTo>
                        <a:pt x="3875" y="2626"/>
                        <a:pt x="4001" y="2374"/>
                        <a:pt x="4096" y="2090"/>
                      </a:cubicBezTo>
                      <a:cubicBezTo>
                        <a:pt x="4253" y="1523"/>
                        <a:pt x="4096" y="924"/>
                        <a:pt x="3655" y="483"/>
                      </a:cubicBezTo>
                      <a:cubicBezTo>
                        <a:pt x="3314" y="155"/>
                        <a:pt x="2887" y="1"/>
                        <a:pt x="2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57" name="Google Shape;357;p38"/>
                <p:cNvSpPr/>
                <p:nvPr/>
              </p:nvSpPr>
              <p:spPr>
                <a:xfrm>
                  <a:off x="-61677800" y="2072225"/>
                  <a:ext cx="106350" cy="62450"/>
                </a:xfrm>
                <a:custGeom>
                  <a:avLst/>
                  <a:gdLst/>
                  <a:ahLst/>
                  <a:cxnLst/>
                  <a:rect l="l" t="t" r="r" b="b"/>
                  <a:pathLst>
                    <a:path w="4254" h="2498" extrusionOk="0">
                      <a:moveTo>
                        <a:pt x="2096" y="1"/>
                      </a:moveTo>
                      <a:cubicBezTo>
                        <a:pt x="1985" y="1"/>
                        <a:pt x="1875" y="48"/>
                        <a:pt x="1796" y="142"/>
                      </a:cubicBezTo>
                      <a:lnTo>
                        <a:pt x="158" y="1781"/>
                      </a:lnTo>
                      <a:cubicBezTo>
                        <a:pt x="1" y="1938"/>
                        <a:pt x="1" y="2222"/>
                        <a:pt x="158" y="2379"/>
                      </a:cubicBezTo>
                      <a:cubicBezTo>
                        <a:pt x="237" y="2458"/>
                        <a:pt x="339" y="2497"/>
                        <a:pt x="442" y="2497"/>
                      </a:cubicBezTo>
                      <a:cubicBezTo>
                        <a:pt x="544" y="2497"/>
                        <a:pt x="646" y="2458"/>
                        <a:pt x="725" y="2379"/>
                      </a:cubicBezTo>
                      <a:lnTo>
                        <a:pt x="2111" y="993"/>
                      </a:lnTo>
                      <a:lnTo>
                        <a:pt x="3498" y="2379"/>
                      </a:lnTo>
                      <a:cubicBezTo>
                        <a:pt x="3576" y="2458"/>
                        <a:pt x="3687" y="2497"/>
                        <a:pt x="3797" y="2497"/>
                      </a:cubicBezTo>
                      <a:cubicBezTo>
                        <a:pt x="3907" y="2497"/>
                        <a:pt x="4017" y="2458"/>
                        <a:pt x="4096" y="2379"/>
                      </a:cubicBezTo>
                      <a:cubicBezTo>
                        <a:pt x="4254" y="2222"/>
                        <a:pt x="4254" y="1938"/>
                        <a:pt x="4096" y="1781"/>
                      </a:cubicBezTo>
                      <a:lnTo>
                        <a:pt x="2395" y="142"/>
                      </a:lnTo>
                      <a:cubicBezTo>
                        <a:pt x="2316" y="48"/>
                        <a:pt x="2206" y="1"/>
                        <a:pt x="20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grpSp>
          <p:grpSp>
            <p:nvGrpSpPr>
              <p:cNvPr id="358" name="Google Shape;358;p38"/>
              <p:cNvGrpSpPr/>
              <p:nvPr/>
            </p:nvGrpSpPr>
            <p:grpSpPr>
              <a:xfrm>
                <a:off x="16262586" y="5578256"/>
                <a:ext cx="642123" cy="509292"/>
                <a:chOff x="-62882850" y="1999375"/>
                <a:chExt cx="315850" cy="250500"/>
              </a:xfrm>
            </p:grpSpPr>
            <p:sp>
              <p:nvSpPr>
                <p:cNvPr id="359" name="Google Shape;359;p38"/>
                <p:cNvSpPr/>
                <p:nvPr/>
              </p:nvSpPr>
              <p:spPr>
                <a:xfrm>
                  <a:off x="-62882850" y="1999375"/>
                  <a:ext cx="315850" cy="250500"/>
                </a:xfrm>
                <a:custGeom>
                  <a:avLst/>
                  <a:gdLst/>
                  <a:ahLst/>
                  <a:cxnLst/>
                  <a:rect l="l" t="t" r="r" b="b"/>
                  <a:pathLst>
                    <a:path w="12634" h="10020" extrusionOk="0">
                      <a:moveTo>
                        <a:pt x="10586" y="851"/>
                      </a:moveTo>
                      <a:cubicBezTo>
                        <a:pt x="10838" y="851"/>
                        <a:pt x="11027" y="1040"/>
                        <a:pt x="11027" y="1261"/>
                      </a:cubicBezTo>
                      <a:lnTo>
                        <a:pt x="11027" y="7499"/>
                      </a:lnTo>
                      <a:lnTo>
                        <a:pt x="1638" y="7499"/>
                      </a:lnTo>
                      <a:lnTo>
                        <a:pt x="1638" y="1261"/>
                      </a:lnTo>
                      <a:lnTo>
                        <a:pt x="1607" y="1261"/>
                      </a:lnTo>
                      <a:cubicBezTo>
                        <a:pt x="1607" y="1040"/>
                        <a:pt x="1796" y="851"/>
                        <a:pt x="2048" y="851"/>
                      </a:cubicBezTo>
                      <a:close/>
                      <a:moveTo>
                        <a:pt x="11814" y="8318"/>
                      </a:moveTo>
                      <a:lnTo>
                        <a:pt x="11814" y="8727"/>
                      </a:lnTo>
                      <a:cubicBezTo>
                        <a:pt x="11814" y="8948"/>
                        <a:pt x="11594" y="9137"/>
                        <a:pt x="11405" y="9137"/>
                      </a:cubicBezTo>
                      <a:lnTo>
                        <a:pt x="1197" y="9137"/>
                      </a:lnTo>
                      <a:cubicBezTo>
                        <a:pt x="977" y="9137"/>
                        <a:pt x="788" y="8948"/>
                        <a:pt x="788" y="8727"/>
                      </a:cubicBezTo>
                      <a:lnTo>
                        <a:pt x="788" y="8318"/>
                      </a:lnTo>
                      <a:close/>
                      <a:moveTo>
                        <a:pt x="2048" y="1"/>
                      </a:moveTo>
                      <a:cubicBezTo>
                        <a:pt x="1355" y="1"/>
                        <a:pt x="788" y="568"/>
                        <a:pt x="788" y="1261"/>
                      </a:cubicBezTo>
                      <a:lnTo>
                        <a:pt x="788" y="7499"/>
                      </a:lnTo>
                      <a:lnTo>
                        <a:pt x="378" y="7499"/>
                      </a:lnTo>
                      <a:cubicBezTo>
                        <a:pt x="158" y="7499"/>
                        <a:pt x="0" y="7688"/>
                        <a:pt x="0" y="7940"/>
                      </a:cubicBezTo>
                      <a:lnTo>
                        <a:pt x="0" y="8759"/>
                      </a:lnTo>
                      <a:cubicBezTo>
                        <a:pt x="0" y="9420"/>
                        <a:pt x="536" y="10019"/>
                        <a:pt x="1197" y="10019"/>
                      </a:cubicBezTo>
                      <a:lnTo>
                        <a:pt x="11405" y="10019"/>
                      </a:lnTo>
                      <a:cubicBezTo>
                        <a:pt x="12066" y="10019"/>
                        <a:pt x="12634" y="9452"/>
                        <a:pt x="12634" y="8759"/>
                      </a:cubicBezTo>
                      <a:lnTo>
                        <a:pt x="12634" y="7940"/>
                      </a:lnTo>
                      <a:cubicBezTo>
                        <a:pt x="12634" y="7656"/>
                        <a:pt x="12444" y="7499"/>
                        <a:pt x="12224" y="7499"/>
                      </a:cubicBezTo>
                      <a:lnTo>
                        <a:pt x="11814" y="7499"/>
                      </a:lnTo>
                      <a:lnTo>
                        <a:pt x="11814" y="1261"/>
                      </a:lnTo>
                      <a:cubicBezTo>
                        <a:pt x="11814" y="599"/>
                        <a:pt x="11247" y="1"/>
                        <a:pt x="105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60" name="Google Shape;360;p38"/>
                <p:cNvSpPr/>
                <p:nvPr/>
              </p:nvSpPr>
              <p:spPr>
                <a:xfrm>
                  <a:off x="-62806475" y="2062375"/>
                  <a:ext cx="146525" cy="103800"/>
                </a:xfrm>
                <a:custGeom>
                  <a:avLst/>
                  <a:gdLst/>
                  <a:ahLst/>
                  <a:cxnLst/>
                  <a:rect l="l" t="t" r="r" b="b"/>
                  <a:pathLst>
                    <a:path w="5861" h="4152" extrusionOk="0">
                      <a:moveTo>
                        <a:pt x="3782" y="1"/>
                      </a:moveTo>
                      <a:cubicBezTo>
                        <a:pt x="3561" y="1"/>
                        <a:pt x="3341" y="221"/>
                        <a:pt x="3341" y="410"/>
                      </a:cubicBezTo>
                      <a:cubicBezTo>
                        <a:pt x="3341" y="631"/>
                        <a:pt x="3561" y="852"/>
                        <a:pt x="3782" y="852"/>
                      </a:cubicBezTo>
                      <a:lnTo>
                        <a:pt x="4443" y="852"/>
                      </a:lnTo>
                      <a:lnTo>
                        <a:pt x="2962" y="2332"/>
                      </a:lnTo>
                      <a:lnTo>
                        <a:pt x="2395" y="1765"/>
                      </a:lnTo>
                      <a:cubicBezTo>
                        <a:pt x="2332" y="1686"/>
                        <a:pt x="2230" y="1647"/>
                        <a:pt x="2124" y="1647"/>
                      </a:cubicBezTo>
                      <a:cubicBezTo>
                        <a:pt x="2017" y="1647"/>
                        <a:pt x="1907" y="1686"/>
                        <a:pt x="1828" y="1765"/>
                      </a:cubicBezTo>
                      <a:lnTo>
                        <a:pt x="159" y="3435"/>
                      </a:lnTo>
                      <a:cubicBezTo>
                        <a:pt x="1" y="3592"/>
                        <a:pt x="1" y="3876"/>
                        <a:pt x="159" y="4034"/>
                      </a:cubicBezTo>
                      <a:cubicBezTo>
                        <a:pt x="237" y="4112"/>
                        <a:pt x="348" y="4152"/>
                        <a:pt x="458" y="4152"/>
                      </a:cubicBezTo>
                      <a:cubicBezTo>
                        <a:pt x="568" y="4152"/>
                        <a:pt x="678" y="4112"/>
                        <a:pt x="757" y="4034"/>
                      </a:cubicBezTo>
                      <a:lnTo>
                        <a:pt x="2143" y="2647"/>
                      </a:lnTo>
                      <a:lnTo>
                        <a:pt x="2679" y="3183"/>
                      </a:lnTo>
                      <a:cubicBezTo>
                        <a:pt x="2758" y="3262"/>
                        <a:pt x="2868" y="3301"/>
                        <a:pt x="2978" y="3301"/>
                      </a:cubicBezTo>
                      <a:cubicBezTo>
                        <a:pt x="3088" y="3301"/>
                        <a:pt x="3199" y="3262"/>
                        <a:pt x="3278" y="3183"/>
                      </a:cubicBezTo>
                      <a:lnTo>
                        <a:pt x="5042" y="1419"/>
                      </a:lnTo>
                      <a:lnTo>
                        <a:pt x="5042" y="2080"/>
                      </a:lnTo>
                      <a:cubicBezTo>
                        <a:pt x="5042" y="2332"/>
                        <a:pt x="5231" y="2521"/>
                        <a:pt x="5451" y="2521"/>
                      </a:cubicBezTo>
                      <a:cubicBezTo>
                        <a:pt x="5640" y="2521"/>
                        <a:pt x="5861" y="2332"/>
                        <a:pt x="5861" y="2080"/>
                      </a:cubicBezTo>
                      <a:lnTo>
                        <a:pt x="5861" y="442"/>
                      </a:lnTo>
                      <a:cubicBezTo>
                        <a:pt x="5861" y="158"/>
                        <a:pt x="5672" y="1"/>
                        <a:pt x="54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grpSp>
          <p:grpSp>
            <p:nvGrpSpPr>
              <p:cNvPr id="361" name="Google Shape;361;p38"/>
              <p:cNvGrpSpPr/>
              <p:nvPr/>
            </p:nvGrpSpPr>
            <p:grpSpPr>
              <a:xfrm>
                <a:off x="15438011" y="7074067"/>
                <a:ext cx="643749" cy="646983"/>
                <a:chOff x="-62150375" y="2664925"/>
                <a:chExt cx="316650" cy="318225"/>
              </a:xfrm>
            </p:grpSpPr>
            <p:sp>
              <p:nvSpPr>
                <p:cNvPr id="362" name="Google Shape;362;p38"/>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63" name="Google Shape;363;p38"/>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64" name="Google Shape;364;p38"/>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365" name="Google Shape;365;p38"/>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grpSp>
        </p:grpSp>
      </p:grpSp>
      <p:sp>
        <p:nvSpPr>
          <p:cNvPr id="22" name="Rounded Rectangle 21"/>
          <p:cNvSpPr/>
          <p:nvPr/>
        </p:nvSpPr>
        <p:spPr>
          <a:xfrm>
            <a:off x="222449" y="1051481"/>
            <a:ext cx="2217162" cy="1607643"/>
          </a:xfrm>
          <a:prstGeom prst="roundRect">
            <a:avLst/>
          </a:prstGeom>
          <a:solidFill>
            <a:srgbClr val="F8F7F2"/>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lumMod val="75000"/>
                    <a:lumOff val="25000"/>
                  </a:schemeClr>
                </a:solidFill>
                <a:latin typeface="Oswald Regular" panose="020B0604020202020204" charset="0"/>
              </a:rPr>
              <a:t>Types of records/documentation </a:t>
            </a:r>
            <a:r>
              <a:rPr lang="en-US" sz="1100" dirty="0" err="1" smtClean="0">
                <a:solidFill>
                  <a:schemeClr val="tx1">
                    <a:lumMod val="75000"/>
                    <a:lumOff val="25000"/>
                  </a:schemeClr>
                </a:solidFill>
                <a:latin typeface="Oswald Regular" panose="020B0604020202020204" charset="0"/>
              </a:rPr>
              <a:t>subrecipients</a:t>
            </a:r>
            <a:r>
              <a:rPr lang="en-US" sz="1100" dirty="0" smtClean="0">
                <a:solidFill>
                  <a:schemeClr val="tx1">
                    <a:lumMod val="75000"/>
                    <a:lumOff val="25000"/>
                  </a:schemeClr>
                </a:solidFill>
                <a:latin typeface="Oswald Regular" panose="020B0604020202020204" charset="0"/>
              </a:rPr>
              <a:t> need to keep: </a:t>
            </a:r>
          </a:p>
          <a:p>
            <a:pPr marL="171450" indent="-171450" algn="ctr">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Administrative records</a:t>
            </a:r>
          </a:p>
          <a:p>
            <a:pPr marL="171450" indent="-171450" algn="ctr">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Financial records</a:t>
            </a:r>
          </a:p>
          <a:p>
            <a:pPr marL="171450" indent="-171450" algn="ctr">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Project/case file records </a:t>
            </a:r>
          </a:p>
        </p:txBody>
      </p:sp>
      <p:sp>
        <p:nvSpPr>
          <p:cNvPr id="24" name="Rounded Rectangle 23"/>
          <p:cNvSpPr/>
          <p:nvPr/>
        </p:nvSpPr>
        <p:spPr>
          <a:xfrm>
            <a:off x="3195700" y="2966300"/>
            <a:ext cx="2233549" cy="1662062"/>
          </a:xfrm>
          <a:prstGeom prst="roundRect">
            <a:avLst/>
          </a:prstGeom>
          <a:solidFill>
            <a:srgbClr val="F8F7F2"/>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lumMod val="75000"/>
                    <a:lumOff val="25000"/>
                  </a:schemeClr>
                </a:solidFill>
                <a:latin typeface="Oswald Regular" panose="020B0604020202020204" charset="0"/>
              </a:rPr>
              <a:t>How are records to be kept? </a:t>
            </a:r>
          </a:p>
          <a:p>
            <a:pPr algn="ctr"/>
            <a:r>
              <a:rPr lang="en-US" sz="1100" dirty="0">
                <a:solidFill>
                  <a:schemeClr val="tx1">
                    <a:lumMod val="75000"/>
                    <a:lumOff val="25000"/>
                  </a:schemeClr>
                </a:solidFill>
                <a:latin typeface="Oswald Regular" panose="020B0604020202020204" charset="0"/>
              </a:rPr>
              <a:t>R</a:t>
            </a:r>
            <a:r>
              <a:rPr lang="en-US" sz="1100" dirty="0" smtClean="0">
                <a:solidFill>
                  <a:schemeClr val="tx1">
                    <a:lumMod val="75000"/>
                    <a:lumOff val="25000"/>
                  </a:schemeClr>
                </a:solidFill>
                <a:latin typeface="Oswald Regular" panose="020B0604020202020204" charset="0"/>
              </a:rPr>
              <a:t>ecords are to be: </a:t>
            </a:r>
          </a:p>
          <a:p>
            <a:pPr marL="171450" indent="-171450" algn="ctr">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Accurate</a:t>
            </a:r>
          </a:p>
          <a:p>
            <a:pPr marL="171450" indent="-171450" algn="ctr">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Complete and;</a:t>
            </a:r>
          </a:p>
          <a:p>
            <a:pPr marL="171450" indent="-171450" algn="ctr">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Orderly  </a:t>
            </a:r>
            <a:endParaRPr lang="en-US" sz="1100" dirty="0">
              <a:solidFill>
                <a:schemeClr val="tx1">
                  <a:lumMod val="75000"/>
                  <a:lumOff val="25000"/>
                </a:schemeClr>
              </a:solidFill>
              <a:latin typeface="Oswald Regular" panose="020B0604020202020204" charset="0"/>
            </a:endParaRPr>
          </a:p>
        </p:txBody>
      </p:sp>
      <p:sp>
        <p:nvSpPr>
          <p:cNvPr id="87" name="Rounded Rectangle 86"/>
          <p:cNvSpPr/>
          <p:nvPr/>
        </p:nvSpPr>
        <p:spPr>
          <a:xfrm>
            <a:off x="3183450" y="1051481"/>
            <a:ext cx="2245800" cy="1607643"/>
          </a:xfrm>
          <a:prstGeom prst="roundRect">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lumMod val="75000"/>
                    <a:lumOff val="25000"/>
                  </a:schemeClr>
                </a:solidFill>
                <a:latin typeface="Oswald Regular" panose="020B0604020202020204" charset="0"/>
              </a:rPr>
              <a:t>How long must records be kept? </a:t>
            </a:r>
          </a:p>
          <a:p>
            <a:pPr algn="ctr"/>
            <a:endParaRPr lang="en-US" sz="1100" dirty="0" smtClean="0">
              <a:solidFill>
                <a:schemeClr val="tx1">
                  <a:lumMod val="75000"/>
                  <a:lumOff val="25000"/>
                </a:schemeClr>
              </a:solidFill>
              <a:latin typeface="Oswald Regular" panose="020B0604020202020204" charset="0"/>
            </a:endParaRPr>
          </a:p>
          <a:p>
            <a:pPr algn="ctr"/>
            <a:r>
              <a:rPr lang="en-US" sz="1100" dirty="0" smtClean="0">
                <a:solidFill>
                  <a:schemeClr val="tx1">
                    <a:lumMod val="75000"/>
                    <a:lumOff val="25000"/>
                  </a:schemeClr>
                </a:solidFill>
                <a:latin typeface="Oswald Regular" panose="020B0604020202020204" charset="0"/>
              </a:rPr>
              <a:t>Records </a:t>
            </a:r>
            <a:r>
              <a:rPr lang="en-US" sz="1100" dirty="0">
                <a:solidFill>
                  <a:schemeClr val="tx1">
                    <a:lumMod val="75000"/>
                    <a:lumOff val="25000"/>
                  </a:schemeClr>
                </a:solidFill>
                <a:latin typeface="Oswald Regular" panose="020B0604020202020204" charset="0"/>
              </a:rPr>
              <a:t>must be maintained for the </a:t>
            </a:r>
            <a:r>
              <a:rPr lang="en-US" sz="1100" b="1" u="sng" dirty="0">
                <a:solidFill>
                  <a:schemeClr val="tx1">
                    <a:lumMod val="75000"/>
                    <a:lumOff val="25000"/>
                  </a:schemeClr>
                </a:solidFill>
                <a:latin typeface="Oswald Regular" panose="020B0604020202020204" charset="0"/>
              </a:rPr>
              <a:t>duration of the awarded grant plus 6 years. </a:t>
            </a:r>
            <a:r>
              <a:rPr lang="en-US" sz="1100" dirty="0">
                <a:solidFill>
                  <a:schemeClr val="tx1">
                    <a:lumMod val="75000"/>
                    <a:lumOff val="25000"/>
                  </a:schemeClr>
                </a:solidFill>
                <a:latin typeface="Oswald Regular" panose="020B0604020202020204" charset="0"/>
              </a:rPr>
              <a:t>At any time the City of Colorado Springs reserves the right to request these records for review. </a:t>
            </a:r>
          </a:p>
          <a:p>
            <a:pPr algn="ctr"/>
            <a:endParaRPr lang="en-US" sz="1100" dirty="0" smtClean="0">
              <a:solidFill>
                <a:schemeClr val="tx1">
                  <a:lumMod val="75000"/>
                  <a:lumOff val="25000"/>
                </a:schemeClr>
              </a:solidFill>
              <a:latin typeface="Oswald Regular" panose="020B0604020202020204" charset="0"/>
            </a:endParaRPr>
          </a:p>
        </p:txBody>
      </p:sp>
      <p:sp>
        <p:nvSpPr>
          <p:cNvPr id="26" name="Rounded Rectangle 25"/>
          <p:cNvSpPr/>
          <p:nvPr/>
        </p:nvSpPr>
        <p:spPr>
          <a:xfrm>
            <a:off x="222003" y="2958939"/>
            <a:ext cx="2217608" cy="1669422"/>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lumMod val="75000"/>
                    <a:lumOff val="25000"/>
                  </a:schemeClr>
                </a:solidFill>
                <a:latin typeface="Oswald Regular" panose="020B0604020202020204" charset="0"/>
              </a:rPr>
              <a:t>Requests for reports may be:</a:t>
            </a:r>
          </a:p>
          <a:p>
            <a:pPr marL="171450" indent="-171450" algn="ctr">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Monthly</a:t>
            </a:r>
          </a:p>
          <a:p>
            <a:pPr marL="171450" indent="-171450" algn="ctr">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Quarterly or; </a:t>
            </a:r>
          </a:p>
          <a:p>
            <a:pPr marL="171450" indent="-171450" algn="ctr">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Yearly  </a:t>
            </a:r>
          </a:p>
          <a:p>
            <a:pPr algn="ctr"/>
            <a:r>
              <a:rPr lang="en-US" sz="1100" dirty="0" smtClean="0">
                <a:solidFill>
                  <a:schemeClr val="tx1">
                    <a:lumMod val="75000"/>
                    <a:lumOff val="25000"/>
                  </a:schemeClr>
                </a:solidFill>
                <a:latin typeface="Oswald Regular" panose="020B0604020202020204" charset="0"/>
              </a:rPr>
              <a:t>Additionally monitoring documentation may be requested upon desk or in person visits. </a:t>
            </a:r>
          </a:p>
          <a:p>
            <a:pPr algn="ctr"/>
            <a:endParaRPr lang="en-US" dirty="0"/>
          </a:p>
        </p:txBody>
      </p:sp>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4634" y="121719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txBox="1">
            <a:spLocks noGrp="1"/>
          </p:cNvSpPr>
          <p:nvPr>
            <p:ph type="title"/>
          </p:nvPr>
        </p:nvSpPr>
        <p:spPr>
          <a:xfrm>
            <a:off x="2458248" y="1488558"/>
            <a:ext cx="4125433" cy="310470"/>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2400" dirty="0" smtClean="0">
                <a:ln w="0"/>
                <a:solidFill>
                  <a:schemeClr val="tx2">
                    <a:lumMod val="75000"/>
                  </a:schemeClr>
                </a:solidFill>
                <a:effectLst>
                  <a:outerShdw blurRad="38100" dist="19050" dir="2700000" algn="tl" rotWithShape="0">
                    <a:schemeClr val="dk1">
                      <a:alpha val="40000"/>
                    </a:schemeClr>
                  </a:outerShdw>
                </a:effectLst>
                <a:latin typeface="Oswald Regular" panose="020B0604020202020204" charset="0"/>
              </a:rPr>
              <a:t>Before Submitting your Application </a:t>
            </a:r>
            <a:br>
              <a:rPr lang="en-US" sz="2400" dirty="0" smtClean="0">
                <a:ln w="0"/>
                <a:solidFill>
                  <a:schemeClr val="tx2">
                    <a:lumMod val="75000"/>
                  </a:schemeClr>
                </a:solidFill>
                <a:effectLst>
                  <a:outerShdw blurRad="38100" dist="19050" dir="2700000" algn="tl" rotWithShape="0">
                    <a:schemeClr val="dk1">
                      <a:alpha val="40000"/>
                    </a:schemeClr>
                  </a:outerShdw>
                </a:effectLst>
                <a:latin typeface="Oswald Regular" panose="020B0604020202020204" charset="0"/>
              </a:rPr>
            </a:br>
            <a:r>
              <a:rPr lang="en-US" sz="1100" dirty="0">
                <a:ln w="0"/>
                <a:solidFill>
                  <a:schemeClr val="tx2">
                    <a:lumMod val="75000"/>
                  </a:schemeClr>
                </a:solidFill>
                <a:effectLst>
                  <a:outerShdw blurRad="38100" dist="19050" dir="2700000" algn="tl" rotWithShape="0">
                    <a:schemeClr val="dk1">
                      <a:alpha val="40000"/>
                    </a:schemeClr>
                  </a:outerShdw>
                </a:effectLst>
                <a:latin typeface="Oswald Regular" panose="020B0604020202020204" charset="0"/>
              </a:rPr>
              <a:t/>
            </a:r>
            <a:br>
              <a:rPr lang="en-US" sz="1100" dirty="0">
                <a:ln w="0"/>
                <a:solidFill>
                  <a:schemeClr val="tx2">
                    <a:lumMod val="75000"/>
                  </a:schemeClr>
                </a:solidFill>
                <a:effectLst>
                  <a:outerShdw blurRad="38100" dist="19050" dir="2700000" algn="tl" rotWithShape="0">
                    <a:schemeClr val="dk1">
                      <a:alpha val="40000"/>
                    </a:schemeClr>
                  </a:outerShdw>
                </a:effectLst>
                <a:latin typeface="Oswald Regular" panose="020B0604020202020204" charset="0"/>
              </a:rPr>
            </a:br>
            <a:endParaRPr sz="2400" dirty="0">
              <a:ln w="0"/>
              <a:solidFill>
                <a:schemeClr val="tx2">
                  <a:lumMod val="75000"/>
                </a:schemeClr>
              </a:solidFill>
              <a:latin typeface="Oswald Regular" panose="020B0604020202020204" charset="0"/>
            </a:endParaRPr>
          </a:p>
        </p:txBody>
      </p:sp>
      <p:sp>
        <p:nvSpPr>
          <p:cNvPr id="321" name="Google Shape;321;p36"/>
          <p:cNvSpPr txBox="1">
            <a:spLocks noGrp="1"/>
          </p:cNvSpPr>
          <p:nvPr>
            <p:ph type="sldNum" idx="4294967295"/>
          </p:nvPr>
        </p:nvSpPr>
        <p:spPr>
          <a:xfrm>
            <a:off x="6583681" y="4783455"/>
            <a:ext cx="2103000" cy="2571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graphicFrame>
        <p:nvGraphicFramePr>
          <p:cNvPr id="3" name="Table 2"/>
          <p:cNvGraphicFramePr>
            <a:graphicFrameLocks noGrp="1"/>
          </p:cNvGraphicFramePr>
          <p:nvPr>
            <p:extLst>
              <p:ext uri="{D42A27DB-BD31-4B8C-83A1-F6EECF244321}">
                <p14:modId xmlns:p14="http://schemas.microsoft.com/office/powerpoint/2010/main" val="1367099136"/>
              </p:ext>
            </p:extLst>
          </p:nvPr>
        </p:nvGraphicFramePr>
        <p:xfrm>
          <a:off x="706003" y="1574214"/>
          <a:ext cx="7557621" cy="2462784"/>
        </p:xfrm>
        <a:graphic>
          <a:graphicData uri="http://schemas.openxmlformats.org/drawingml/2006/table">
            <a:tbl>
              <a:tblPr firstRow="1" bandRow="1">
                <a:tableStyleId>{5940675A-B579-460E-94D1-54222C63F5DA}</a:tableStyleId>
              </a:tblPr>
              <a:tblGrid>
                <a:gridCol w="2519207">
                  <a:extLst>
                    <a:ext uri="{9D8B030D-6E8A-4147-A177-3AD203B41FA5}">
                      <a16:colId xmlns:a16="http://schemas.microsoft.com/office/drawing/2014/main" val="1031607395"/>
                    </a:ext>
                  </a:extLst>
                </a:gridCol>
                <a:gridCol w="2519207">
                  <a:extLst>
                    <a:ext uri="{9D8B030D-6E8A-4147-A177-3AD203B41FA5}">
                      <a16:colId xmlns:a16="http://schemas.microsoft.com/office/drawing/2014/main" val="2191579739"/>
                    </a:ext>
                  </a:extLst>
                </a:gridCol>
                <a:gridCol w="2519207">
                  <a:extLst>
                    <a:ext uri="{9D8B030D-6E8A-4147-A177-3AD203B41FA5}">
                      <a16:colId xmlns:a16="http://schemas.microsoft.com/office/drawing/2014/main" val="2783625561"/>
                    </a:ext>
                  </a:extLst>
                </a:gridCol>
              </a:tblGrid>
              <a:tr h="651873">
                <a:tc>
                  <a:txBody>
                    <a:bodyPr/>
                    <a:lstStyle/>
                    <a:p>
                      <a:pPr algn="ctr"/>
                      <a:r>
                        <a:rPr lang="en-US" sz="1100" b="0" i="0" u="none" strike="noStrike" cap="none" dirty="0" smtClean="0">
                          <a:solidFill>
                            <a:schemeClr val="tx1">
                              <a:lumMod val="75000"/>
                              <a:lumOff val="25000"/>
                            </a:schemeClr>
                          </a:solidFill>
                          <a:effectLst/>
                          <a:latin typeface="Oswald Regular" panose="020B0604020202020204" charset="0"/>
                          <a:ea typeface="+mn-ea"/>
                          <a:cs typeface="+mn-cs"/>
                          <a:sym typeface="Arial"/>
                        </a:rPr>
                        <a:t>Has our organization applied for funding before? What were some of the challenges and triumphs in the administration of those funds?</a:t>
                      </a:r>
                      <a:endParaRPr lang="en-US" sz="1100" b="0" dirty="0">
                        <a:solidFill>
                          <a:schemeClr val="tx1">
                            <a:lumMod val="75000"/>
                            <a:lumOff val="25000"/>
                          </a:schemeClr>
                        </a:solidFill>
                        <a:effectLst/>
                        <a:latin typeface="Oswald Regular" panose="020B0604020202020204" charset="0"/>
                      </a:endParaRPr>
                    </a:p>
                  </a:txBody>
                  <a:tcPr>
                    <a:solidFill>
                      <a:srgbClr val="F8F7F2"/>
                    </a:solidFill>
                  </a:tcPr>
                </a:tc>
                <a:tc>
                  <a:txBody>
                    <a:bodyPr/>
                    <a:lstStyle/>
                    <a:p>
                      <a:pPr algn="ctr"/>
                      <a:r>
                        <a:rPr lang="en-US" sz="1100" b="0" i="0" u="none" strike="noStrike" cap="none" dirty="0" smtClean="0">
                          <a:solidFill>
                            <a:schemeClr val="tx1">
                              <a:lumMod val="75000"/>
                              <a:lumOff val="25000"/>
                            </a:schemeClr>
                          </a:solidFill>
                          <a:effectLst/>
                          <a:latin typeface="Oswald Regular" panose="020B0604020202020204" charset="0"/>
                          <a:ea typeface="+mn-ea"/>
                          <a:cs typeface="+mn-cs"/>
                          <a:sym typeface="Arial"/>
                        </a:rPr>
                        <a:t>Will we be able to gather all the required documentation for the application and if awarded approval by the specified deadlines?</a:t>
                      </a:r>
                      <a:endParaRPr lang="en-US" sz="1100" b="0" dirty="0">
                        <a:solidFill>
                          <a:schemeClr val="tx1">
                            <a:lumMod val="75000"/>
                            <a:lumOff val="25000"/>
                          </a:schemeClr>
                        </a:solidFill>
                        <a:effectLst/>
                        <a:latin typeface="Oswald Regular" panose="020B0604020202020204" charset="0"/>
                      </a:endParaRPr>
                    </a:p>
                  </a:txBody>
                  <a:tcPr/>
                </a:tc>
                <a:tc>
                  <a:txBody>
                    <a:bodyPr/>
                    <a:lstStyle/>
                    <a:p>
                      <a:pPr marL="0" marR="0" algn="ctr">
                        <a:lnSpc>
                          <a:spcPct val="115000"/>
                        </a:lnSpc>
                        <a:spcBef>
                          <a:spcPts val="0"/>
                        </a:spcBef>
                        <a:spcAft>
                          <a:spcPts val="1000"/>
                        </a:spcAft>
                      </a:pPr>
                      <a:r>
                        <a:rPr lang="en-US" sz="1100" b="0" dirty="0">
                          <a:solidFill>
                            <a:schemeClr val="tx1">
                              <a:lumMod val="75000"/>
                              <a:lumOff val="25000"/>
                            </a:schemeClr>
                          </a:solidFill>
                          <a:effectLst/>
                          <a:latin typeface="Oswald Regular" panose="020B0604020202020204" charset="0"/>
                          <a:ea typeface="MS Mincho"/>
                          <a:cs typeface="Times New Roman" panose="02020603050405020304" pitchFamily="18" charset="0"/>
                        </a:rPr>
                        <a:t>Does our organization have the cash flow to manage a reimbursement grant? </a:t>
                      </a:r>
                    </a:p>
                  </a:txBody>
                  <a:tcPr marL="68580" marR="68580" marT="0" marB="0">
                    <a:solidFill>
                      <a:srgbClr val="F8F7F2"/>
                    </a:solidFill>
                  </a:tcPr>
                </a:tc>
                <a:extLst>
                  <a:ext uri="{0D108BD9-81ED-4DB2-BD59-A6C34878D82A}">
                    <a16:rowId xmlns:a16="http://schemas.microsoft.com/office/drawing/2014/main" val="4173114152"/>
                  </a:ext>
                </a:extLst>
              </a:tr>
              <a:tr h="717215">
                <a:tc>
                  <a:txBody>
                    <a:bodyPr/>
                    <a:lstStyle/>
                    <a:p>
                      <a:pPr marL="0" marR="0" algn="ctr">
                        <a:lnSpc>
                          <a:spcPct val="115000"/>
                        </a:lnSpc>
                        <a:spcBef>
                          <a:spcPts val="0"/>
                        </a:spcBef>
                        <a:spcAft>
                          <a:spcPts val="1000"/>
                        </a:spcAft>
                      </a:pPr>
                      <a:r>
                        <a:rPr lang="en-US" sz="1100" b="0" dirty="0">
                          <a:solidFill>
                            <a:schemeClr val="tx1">
                              <a:lumMod val="75000"/>
                              <a:lumOff val="25000"/>
                            </a:schemeClr>
                          </a:solidFill>
                          <a:effectLst/>
                          <a:latin typeface="Oswald Regular" panose="020B0604020202020204" charset="0"/>
                          <a:ea typeface="MS Mincho"/>
                          <a:cs typeface="Times New Roman" panose="02020603050405020304" pitchFamily="18" charset="0"/>
                        </a:rPr>
                        <a:t>Is this financially feasible? Have we explored all our options for funding outside of HUD grant programs? If we are not approved for grant funding how would we fill the gap?</a:t>
                      </a:r>
                    </a:p>
                  </a:txBody>
                  <a:tcPr marL="68580" marR="68580" marT="0" marB="0">
                    <a:solidFill>
                      <a:srgbClr val="F8F7F2"/>
                    </a:solidFill>
                  </a:tcPr>
                </a:tc>
                <a:tc>
                  <a:txBody>
                    <a:bodyPr/>
                    <a:lstStyle/>
                    <a:p>
                      <a:pPr algn="ctr"/>
                      <a:r>
                        <a:rPr lang="en-US" sz="1100" b="0" i="0" u="none" strike="noStrike" cap="none" dirty="0" smtClean="0">
                          <a:solidFill>
                            <a:schemeClr val="tx1">
                              <a:lumMod val="75000"/>
                              <a:lumOff val="25000"/>
                            </a:schemeClr>
                          </a:solidFill>
                          <a:effectLst/>
                          <a:latin typeface="Oswald Regular" panose="020B0604020202020204" charset="0"/>
                          <a:ea typeface="+mn-ea"/>
                          <a:cs typeface="+mn-cs"/>
                          <a:sym typeface="Arial"/>
                        </a:rPr>
                        <a:t>For acquisition projects: Will this project displace anyone and have we reviewed the Uniform Relocation Act requirements before starting this project?</a:t>
                      </a:r>
                      <a:endParaRPr lang="en-US" sz="1100" b="0" dirty="0">
                        <a:solidFill>
                          <a:schemeClr val="tx1">
                            <a:lumMod val="75000"/>
                            <a:lumOff val="25000"/>
                          </a:schemeClr>
                        </a:solidFill>
                        <a:effectLst/>
                        <a:latin typeface="Oswald Regular" panose="020B0604020202020204" charset="0"/>
                      </a:endParaRPr>
                    </a:p>
                  </a:txBody>
                  <a:tcPr/>
                </a:tc>
                <a:tc>
                  <a:txBody>
                    <a:bodyPr/>
                    <a:lstStyle/>
                    <a:p>
                      <a:pPr algn="ctr"/>
                      <a:r>
                        <a:rPr lang="en-US" sz="1100" b="0" i="0" u="none" strike="noStrike" cap="none" dirty="0" smtClean="0">
                          <a:solidFill>
                            <a:schemeClr val="tx1">
                              <a:lumMod val="75000"/>
                              <a:lumOff val="25000"/>
                            </a:schemeClr>
                          </a:solidFill>
                          <a:effectLst/>
                          <a:latin typeface="Oswald Regular" panose="020B0604020202020204" charset="0"/>
                          <a:ea typeface="+mn-ea"/>
                          <a:cs typeface="+mn-cs"/>
                          <a:sym typeface="Arial"/>
                        </a:rPr>
                        <a:t>Can we commit to procuring this project by federal standards and following all Davis-Bacon labor regulations</a:t>
                      </a:r>
                      <a:endParaRPr lang="en-US" sz="1100" b="0" dirty="0">
                        <a:solidFill>
                          <a:schemeClr val="tx1">
                            <a:lumMod val="75000"/>
                            <a:lumOff val="25000"/>
                          </a:schemeClr>
                        </a:solidFill>
                        <a:effectLst/>
                        <a:latin typeface="Oswald Regular" panose="020B0604020202020204" charset="0"/>
                      </a:endParaRPr>
                    </a:p>
                  </a:txBody>
                  <a:tcPr>
                    <a:solidFill>
                      <a:srgbClr val="F8F7F2"/>
                    </a:solidFill>
                  </a:tcPr>
                </a:tc>
                <a:extLst>
                  <a:ext uri="{0D108BD9-81ED-4DB2-BD59-A6C34878D82A}">
                    <a16:rowId xmlns:a16="http://schemas.microsoft.com/office/drawing/2014/main" val="3309759399"/>
                  </a:ext>
                </a:extLst>
              </a:tr>
              <a:tr h="864627">
                <a:tc>
                  <a:txBody>
                    <a:bodyPr/>
                    <a:lstStyle/>
                    <a:p>
                      <a:pPr algn="ctr"/>
                      <a:r>
                        <a:rPr lang="en-US" sz="1100" b="0" i="0" u="none" strike="noStrike" cap="none" dirty="0" smtClean="0">
                          <a:solidFill>
                            <a:schemeClr val="tx1">
                              <a:lumMod val="75000"/>
                              <a:lumOff val="25000"/>
                            </a:schemeClr>
                          </a:solidFill>
                          <a:effectLst/>
                          <a:latin typeface="Oswald Regular" panose="020B0604020202020204" charset="0"/>
                          <a:ea typeface="+mn-ea"/>
                          <a:cs typeface="+mn-cs"/>
                          <a:sym typeface="Arial"/>
                        </a:rPr>
                        <a:t>Are we able to make a case for meeting the national objective and how specifically will that impact the Colorado Springs community? How many people will be served by these funds?</a:t>
                      </a:r>
                      <a:endParaRPr lang="en-US" sz="1100" b="0" dirty="0">
                        <a:solidFill>
                          <a:schemeClr val="tx1">
                            <a:lumMod val="75000"/>
                            <a:lumOff val="25000"/>
                          </a:schemeClr>
                        </a:solidFill>
                        <a:effectLst/>
                        <a:latin typeface="Oswald Regular" panose="020B0604020202020204" charset="0"/>
                      </a:endParaRPr>
                    </a:p>
                  </a:txBody>
                  <a:tcPr>
                    <a:solidFill>
                      <a:srgbClr val="F8F7F2"/>
                    </a:solidFill>
                  </a:tcPr>
                </a:tc>
                <a:tc>
                  <a:txBody>
                    <a:bodyPr/>
                    <a:lstStyle/>
                    <a:p>
                      <a:pPr algn="ctr"/>
                      <a:r>
                        <a:rPr lang="en-US" sz="1100" b="0" i="0" u="none" strike="noStrike" cap="none" dirty="0" smtClean="0">
                          <a:solidFill>
                            <a:schemeClr val="tx1">
                              <a:lumMod val="75000"/>
                              <a:lumOff val="25000"/>
                            </a:schemeClr>
                          </a:solidFill>
                          <a:effectLst/>
                          <a:latin typeface="Oswald Regular" panose="020B0604020202020204" charset="0"/>
                          <a:ea typeface="+mn-ea"/>
                          <a:cs typeface="+mn-cs"/>
                          <a:sym typeface="Arial"/>
                        </a:rPr>
                        <a:t>If awarded, how ready is our organization to start the proposed project? Can we complete it in a reasonable amount of time?</a:t>
                      </a:r>
                      <a:endParaRPr lang="en-US" sz="1100" b="0" dirty="0">
                        <a:solidFill>
                          <a:schemeClr val="tx1">
                            <a:lumMod val="75000"/>
                            <a:lumOff val="25000"/>
                          </a:schemeClr>
                        </a:solidFill>
                        <a:effectLst/>
                        <a:latin typeface="Oswald Regular" panose="020B0604020202020204" charset="0"/>
                      </a:endParaRPr>
                    </a:p>
                  </a:txBody>
                  <a:tcPr/>
                </a:tc>
                <a:tc>
                  <a:txBody>
                    <a:bodyPr/>
                    <a:lstStyle/>
                    <a:p>
                      <a:pPr algn="ctr"/>
                      <a:r>
                        <a:rPr lang="en-US" sz="1100" b="0" i="0" u="none" strike="noStrike" cap="none" dirty="0" smtClean="0">
                          <a:solidFill>
                            <a:schemeClr val="tx1">
                              <a:lumMod val="75000"/>
                              <a:lumOff val="25000"/>
                            </a:schemeClr>
                          </a:solidFill>
                          <a:effectLst/>
                          <a:latin typeface="Oswald Regular" panose="020B0604020202020204" charset="0"/>
                          <a:ea typeface="+mn-ea"/>
                          <a:cs typeface="+mn-cs"/>
                          <a:sym typeface="Arial"/>
                        </a:rPr>
                        <a:t>Are we prepared to handle reporting, audit, fiscal, and monitoring requirements for utilizing federal funds? If we were to lose support staff in these areas, do we have a backup plan for staying compliant?</a:t>
                      </a:r>
                      <a:endParaRPr lang="en-US" sz="1100" b="0" dirty="0">
                        <a:solidFill>
                          <a:schemeClr val="tx1">
                            <a:lumMod val="75000"/>
                            <a:lumOff val="25000"/>
                          </a:schemeClr>
                        </a:solidFill>
                        <a:effectLst/>
                        <a:latin typeface="Oswald Regular" panose="020B0604020202020204" charset="0"/>
                      </a:endParaRPr>
                    </a:p>
                  </a:txBody>
                  <a:tcPr>
                    <a:solidFill>
                      <a:srgbClr val="F8F7F2"/>
                    </a:solidFill>
                  </a:tcPr>
                </a:tc>
                <a:extLst>
                  <a:ext uri="{0D108BD9-81ED-4DB2-BD59-A6C34878D82A}">
                    <a16:rowId xmlns:a16="http://schemas.microsoft.com/office/drawing/2014/main" val="352400151"/>
                  </a:ext>
                </a:extLst>
              </a:tr>
            </a:tbl>
          </a:graphicData>
        </a:graphic>
      </p:graphicFrame>
      <p:pic>
        <p:nvPicPr>
          <p:cNvPr id="2"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03" y="460720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447" y="1551825"/>
            <a:ext cx="3334260" cy="3083624"/>
          </a:xfrm>
        </p:spPr>
        <p:txBody>
          <a:bodyPr/>
          <a:lstStyle/>
          <a:p>
            <a:r>
              <a:rPr lang="en-US" sz="1800" dirty="0">
                <a:ln w="0"/>
                <a:solidFill>
                  <a:srgbClr val="FF0000"/>
                </a:solidFill>
                <a:latin typeface="Oswald Regular" panose="020B0604020202020204" charset="0"/>
              </a:rPr>
              <a:t>IMPORTANT: </a:t>
            </a:r>
            <a:r>
              <a:rPr lang="en-US" sz="1800" b="1" u="sng" dirty="0">
                <a:ln w="0"/>
                <a:solidFill>
                  <a:schemeClr val="tx1"/>
                </a:solidFill>
                <a:latin typeface="Oswald Regular" panose="020B0604020202020204" charset="0"/>
              </a:rPr>
              <a:t>BEFORE you enter or submit an </a:t>
            </a:r>
            <a:r>
              <a:rPr lang="en-US" sz="1800" b="1" u="sng" dirty="0" smtClean="0">
                <a:ln w="0"/>
                <a:solidFill>
                  <a:schemeClr val="tx1"/>
                </a:solidFill>
                <a:latin typeface="Oswald Regular" panose="020B0604020202020204" charset="0"/>
              </a:rPr>
              <a:t>application</a:t>
            </a:r>
            <a:r>
              <a:rPr lang="en-US" sz="1800" dirty="0" smtClean="0">
                <a:ln w="0"/>
                <a:solidFill>
                  <a:schemeClr val="tx1"/>
                </a:solidFill>
                <a:latin typeface="Oswald Regular" panose="020B0604020202020204" charset="0"/>
              </a:rPr>
              <a:t>, </a:t>
            </a:r>
            <a:r>
              <a:rPr lang="en-US" sz="1800" dirty="0">
                <a:ln w="0"/>
                <a:solidFill>
                  <a:schemeClr val="tx1"/>
                </a:solidFill>
                <a:latin typeface="Oswald Regular" panose="020B0604020202020204" charset="0"/>
              </a:rPr>
              <a:t>please attend one of the three office hour sessions to discuss basic eligibility information, </a:t>
            </a:r>
            <a:r>
              <a:rPr lang="en-US" sz="1800" b="1" u="sng" dirty="0">
                <a:ln w="0"/>
                <a:solidFill>
                  <a:schemeClr val="tx1"/>
                </a:solidFill>
                <a:latin typeface="Oswald Regular" panose="020B0604020202020204" charset="0"/>
              </a:rPr>
              <a:t>and</a:t>
            </a:r>
            <a:r>
              <a:rPr lang="en-US" sz="1800" dirty="0">
                <a:ln w="0"/>
                <a:solidFill>
                  <a:schemeClr val="tx1"/>
                </a:solidFill>
                <a:latin typeface="Oswald Regular" panose="020B0604020202020204" charset="0"/>
              </a:rPr>
              <a:t> schedule </a:t>
            </a:r>
            <a:r>
              <a:rPr lang="en-US" sz="1800" dirty="0" smtClean="0">
                <a:ln w="0"/>
                <a:solidFill>
                  <a:schemeClr val="tx1"/>
                </a:solidFill>
                <a:latin typeface="Oswald Regular" panose="020B0604020202020204" charset="0"/>
              </a:rPr>
              <a:t>a separate </a:t>
            </a:r>
            <a:r>
              <a:rPr lang="en-US" sz="1800" dirty="0">
                <a:ln w="0"/>
                <a:solidFill>
                  <a:schemeClr val="tx1"/>
                </a:solidFill>
                <a:latin typeface="Oswald Regular" panose="020B0604020202020204" charset="0"/>
              </a:rPr>
              <a:t>phone call with the community development division to discuss </a:t>
            </a:r>
            <a:r>
              <a:rPr lang="en-US" sz="1800" dirty="0" smtClean="0">
                <a:ln w="0"/>
                <a:solidFill>
                  <a:schemeClr val="tx1"/>
                </a:solidFill>
                <a:latin typeface="Oswald Regular" panose="020B0604020202020204" charset="0"/>
              </a:rPr>
              <a:t>the details of the project</a:t>
            </a:r>
            <a:r>
              <a:rPr lang="en-US" sz="1800" dirty="0">
                <a:ln w="0"/>
                <a:solidFill>
                  <a:schemeClr val="tx1"/>
                </a:solidFill>
                <a:latin typeface="Oswald Regular" panose="020B0604020202020204" charset="0"/>
              </a:rPr>
              <a:t>. </a:t>
            </a:r>
            <a:r>
              <a:rPr lang="en-US" b="1" dirty="0">
                <a:ln w="0"/>
                <a:solidFill>
                  <a:srgbClr val="FF0000"/>
                </a:solidFill>
                <a:effectLst>
                  <a:outerShdw blurRad="38100" dist="19050" dir="2700000" algn="tl" rotWithShape="0">
                    <a:schemeClr val="dk1">
                      <a:alpha val="40000"/>
                    </a:schemeClr>
                  </a:outerShdw>
                </a:effectLst>
              </a:rPr>
              <a:t/>
            </a:r>
            <a:br>
              <a:rPr lang="en-US" b="1" dirty="0">
                <a:ln w="0"/>
                <a:solidFill>
                  <a:srgbClr val="FF0000"/>
                </a:solidFill>
                <a:effectLst>
                  <a:outerShdw blurRad="38100" dist="19050" dir="2700000" algn="tl" rotWithShape="0">
                    <a:schemeClr val="dk1">
                      <a:alpha val="40000"/>
                    </a:schemeClr>
                  </a:outerShdw>
                </a:effectLst>
              </a:rPr>
            </a:br>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4" name="slide 13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52500" y="4445051"/>
            <a:ext cx="609600" cy="609600"/>
          </a:xfrm>
          <a:prstGeom prst="rect">
            <a:avLst/>
          </a:prstGeom>
        </p:spPr>
      </p:pic>
    </p:spTree>
    <p:extLst>
      <p:ext uri="{BB962C8B-B14F-4D97-AF65-F5344CB8AC3E}">
        <p14:creationId xmlns:p14="http://schemas.microsoft.com/office/powerpoint/2010/main" val="1817089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6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3"/>
          <p:cNvSpPr txBox="1">
            <a:spLocks noGrp="1"/>
          </p:cNvSpPr>
          <p:nvPr>
            <p:ph type="title"/>
          </p:nvPr>
        </p:nvSpPr>
        <p:spPr>
          <a:xfrm>
            <a:off x="-183707" y="276166"/>
            <a:ext cx="8925600" cy="4755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US"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Submitting An Application  </a:t>
            </a:r>
            <a:endParaRPr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endParaRPr>
          </a:p>
        </p:txBody>
      </p:sp>
      <p:sp>
        <p:nvSpPr>
          <p:cNvPr id="271" name="Google Shape;271;p33"/>
          <p:cNvSpPr txBox="1">
            <a:spLocks noGrp="1"/>
          </p:cNvSpPr>
          <p:nvPr>
            <p:ph type="title" idx="2"/>
          </p:nvPr>
        </p:nvSpPr>
        <p:spPr>
          <a:xfrm>
            <a:off x="671378" y="3660016"/>
            <a:ext cx="2385900" cy="16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b="1" dirty="0" smtClean="0">
                <a:solidFill>
                  <a:schemeClr val="tx1">
                    <a:lumMod val="75000"/>
                    <a:lumOff val="25000"/>
                  </a:schemeClr>
                </a:solidFill>
              </a:rPr>
              <a:t>Neighborly Software </a:t>
            </a:r>
            <a:endParaRPr b="1" dirty="0">
              <a:solidFill>
                <a:schemeClr val="tx1">
                  <a:lumMod val="75000"/>
                  <a:lumOff val="25000"/>
                </a:schemeClr>
              </a:solidFill>
            </a:endParaRPr>
          </a:p>
        </p:txBody>
      </p:sp>
      <p:sp>
        <p:nvSpPr>
          <p:cNvPr id="272" name="Google Shape;272;p33"/>
          <p:cNvSpPr txBox="1">
            <a:spLocks noGrp="1"/>
          </p:cNvSpPr>
          <p:nvPr>
            <p:ph type="title" idx="3"/>
          </p:nvPr>
        </p:nvSpPr>
        <p:spPr>
          <a:xfrm>
            <a:off x="3375691" y="3660016"/>
            <a:ext cx="2385900" cy="16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b="1" dirty="0" smtClean="0">
                <a:solidFill>
                  <a:schemeClr val="tx1">
                    <a:lumMod val="75000"/>
                    <a:lumOff val="25000"/>
                  </a:schemeClr>
                </a:solidFill>
              </a:rPr>
              <a:t>SAM registration </a:t>
            </a:r>
            <a:endParaRPr b="1" dirty="0">
              <a:solidFill>
                <a:schemeClr val="tx1">
                  <a:lumMod val="75000"/>
                  <a:lumOff val="25000"/>
                </a:schemeClr>
              </a:solidFill>
            </a:endParaRPr>
          </a:p>
        </p:txBody>
      </p:sp>
      <p:sp>
        <p:nvSpPr>
          <p:cNvPr id="273" name="Google Shape;273;p33"/>
          <p:cNvSpPr txBox="1">
            <a:spLocks noGrp="1"/>
          </p:cNvSpPr>
          <p:nvPr>
            <p:ph type="title" idx="4"/>
          </p:nvPr>
        </p:nvSpPr>
        <p:spPr>
          <a:xfrm>
            <a:off x="6170805" y="3660016"/>
            <a:ext cx="2385900" cy="167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b="1" dirty="0" smtClean="0">
                <a:solidFill>
                  <a:schemeClr val="tx1">
                    <a:lumMod val="75000"/>
                    <a:lumOff val="25000"/>
                  </a:schemeClr>
                </a:solidFill>
              </a:rPr>
              <a:t>DUNS #</a:t>
            </a:r>
            <a:endParaRPr b="1" dirty="0">
              <a:solidFill>
                <a:schemeClr val="tx1">
                  <a:lumMod val="75000"/>
                  <a:lumOff val="25000"/>
                </a:schemeClr>
              </a:solidFill>
            </a:endParaRPr>
          </a:p>
        </p:txBody>
      </p:sp>
      <p:grpSp>
        <p:nvGrpSpPr>
          <p:cNvPr id="274" name="Google Shape;274;p33"/>
          <p:cNvGrpSpPr/>
          <p:nvPr/>
        </p:nvGrpSpPr>
        <p:grpSpPr>
          <a:xfrm>
            <a:off x="1690052" y="3007424"/>
            <a:ext cx="5791649" cy="351155"/>
            <a:chOff x="3716033" y="6612630"/>
            <a:chExt cx="12734496" cy="772108"/>
          </a:xfrm>
          <a:solidFill>
            <a:schemeClr val="accent3">
              <a:lumMod val="40000"/>
              <a:lumOff val="60000"/>
            </a:schemeClr>
          </a:solidFill>
        </p:grpSpPr>
        <p:grpSp>
          <p:nvGrpSpPr>
            <p:cNvPr id="275" name="Google Shape;275;p33"/>
            <p:cNvGrpSpPr/>
            <p:nvPr/>
          </p:nvGrpSpPr>
          <p:grpSpPr>
            <a:xfrm>
              <a:off x="9668879" y="6622132"/>
              <a:ext cx="766388" cy="753107"/>
              <a:chOff x="-60988625" y="2310475"/>
              <a:chExt cx="316650" cy="311150"/>
            </a:xfrm>
            <a:grpFill/>
          </p:grpSpPr>
          <p:sp>
            <p:nvSpPr>
              <p:cNvPr id="276" name="Google Shape;276;p33"/>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77" name="Google Shape;277;p33"/>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78" name="Google Shape;278;p33"/>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79" name="Google Shape;279;p33"/>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80" name="Google Shape;280;p33"/>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81" name="Google Shape;281;p33"/>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grpSp>
        <p:grpSp>
          <p:nvGrpSpPr>
            <p:cNvPr id="282" name="Google Shape;282;p33"/>
            <p:cNvGrpSpPr/>
            <p:nvPr/>
          </p:nvGrpSpPr>
          <p:grpSpPr>
            <a:xfrm>
              <a:off x="15686018" y="6612630"/>
              <a:ext cx="764512" cy="772108"/>
              <a:chOff x="-59100700" y="1911950"/>
              <a:chExt cx="315875" cy="319000"/>
            </a:xfrm>
            <a:grpFill/>
          </p:grpSpPr>
          <p:sp>
            <p:nvSpPr>
              <p:cNvPr id="283" name="Google Shape;283;p33"/>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84" name="Google Shape;284;p33"/>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85" name="Google Shape;285;p33"/>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86" name="Google Shape;286;p33"/>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87" name="Google Shape;287;p33"/>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88" name="Google Shape;288;p33"/>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89" name="Google Shape;289;p33"/>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90" name="Google Shape;290;p33"/>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91" name="Google Shape;291;p33"/>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92" name="Google Shape;292;p33"/>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grpSp>
        <p:grpSp>
          <p:nvGrpSpPr>
            <p:cNvPr id="293" name="Google Shape;293;p33"/>
            <p:cNvGrpSpPr/>
            <p:nvPr/>
          </p:nvGrpSpPr>
          <p:grpSpPr>
            <a:xfrm>
              <a:off x="3716033" y="6614989"/>
              <a:ext cx="766388" cy="767388"/>
              <a:chOff x="-61784125" y="1931250"/>
              <a:chExt cx="316650" cy="317050"/>
            </a:xfrm>
            <a:grpFill/>
          </p:grpSpPr>
          <p:sp>
            <p:nvSpPr>
              <p:cNvPr id="294" name="Google Shape;294;p33"/>
              <p:cNvSpPr/>
              <p:nvPr/>
            </p:nvSpPr>
            <p:spPr>
              <a:xfrm>
                <a:off x="-61688025" y="1931250"/>
                <a:ext cx="124450" cy="134300"/>
              </a:xfrm>
              <a:custGeom>
                <a:avLst/>
                <a:gdLst/>
                <a:ahLst/>
                <a:cxnLst/>
                <a:rect l="l" t="t" r="r" b="b"/>
                <a:pathLst>
                  <a:path w="4978" h="5372" extrusionOk="0">
                    <a:moveTo>
                      <a:pt x="2497" y="845"/>
                    </a:moveTo>
                    <a:cubicBezTo>
                      <a:pt x="2709" y="845"/>
                      <a:pt x="2922" y="922"/>
                      <a:pt x="3088" y="1087"/>
                    </a:cubicBezTo>
                    <a:cubicBezTo>
                      <a:pt x="3277" y="1276"/>
                      <a:pt x="3340" y="1591"/>
                      <a:pt x="3277" y="1906"/>
                    </a:cubicBezTo>
                    <a:cubicBezTo>
                      <a:pt x="3182" y="2190"/>
                      <a:pt x="2993" y="2410"/>
                      <a:pt x="2709" y="2442"/>
                    </a:cubicBezTo>
                    <a:cubicBezTo>
                      <a:pt x="2625" y="2467"/>
                      <a:pt x="2545" y="2479"/>
                      <a:pt x="2469" y="2479"/>
                    </a:cubicBezTo>
                    <a:cubicBezTo>
                      <a:pt x="2259" y="2479"/>
                      <a:pt x="2075" y="2391"/>
                      <a:pt x="1890" y="2253"/>
                    </a:cubicBezTo>
                    <a:cubicBezTo>
                      <a:pt x="1701" y="2032"/>
                      <a:pt x="1607" y="1717"/>
                      <a:pt x="1701" y="1434"/>
                    </a:cubicBezTo>
                    <a:cubicBezTo>
                      <a:pt x="1800" y="1059"/>
                      <a:pt x="2145" y="845"/>
                      <a:pt x="2497" y="845"/>
                    </a:cubicBezTo>
                    <a:close/>
                    <a:moveTo>
                      <a:pt x="2520" y="3324"/>
                    </a:moveTo>
                    <a:cubicBezTo>
                      <a:pt x="3277" y="3324"/>
                      <a:pt x="3907" y="3828"/>
                      <a:pt x="4096" y="4553"/>
                    </a:cubicBezTo>
                    <a:lnTo>
                      <a:pt x="914" y="4553"/>
                    </a:lnTo>
                    <a:cubicBezTo>
                      <a:pt x="1103" y="3828"/>
                      <a:pt x="1733" y="3324"/>
                      <a:pt x="2520" y="3324"/>
                    </a:cubicBezTo>
                    <a:close/>
                    <a:moveTo>
                      <a:pt x="2510" y="1"/>
                    </a:moveTo>
                    <a:cubicBezTo>
                      <a:pt x="1805" y="1"/>
                      <a:pt x="1113" y="455"/>
                      <a:pt x="914" y="1213"/>
                    </a:cubicBezTo>
                    <a:cubicBezTo>
                      <a:pt x="756" y="1780"/>
                      <a:pt x="914" y="2347"/>
                      <a:pt x="1292" y="2789"/>
                    </a:cubicBezTo>
                    <a:cubicBezTo>
                      <a:pt x="567" y="3198"/>
                      <a:pt x="0" y="3986"/>
                      <a:pt x="0" y="4931"/>
                    </a:cubicBezTo>
                    <a:cubicBezTo>
                      <a:pt x="0" y="5183"/>
                      <a:pt x="189" y="5372"/>
                      <a:pt x="441" y="5372"/>
                    </a:cubicBezTo>
                    <a:lnTo>
                      <a:pt x="4568" y="5372"/>
                    </a:lnTo>
                    <a:cubicBezTo>
                      <a:pt x="4820" y="5372"/>
                      <a:pt x="4978" y="5183"/>
                      <a:pt x="4978" y="4931"/>
                    </a:cubicBezTo>
                    <a:cubicBezTo>
                      <a:pt x="4978" y="3986"/>
                      <a:pt x="4442" y="3198"/>
                      <a:pt x="3718" y="2789"/>
                    </a:cubicBezTo>
                    <a:cubicBezTo>
                      <a:pt x="3907" y="2568"/>
                      <a:pt x="4033" y="2347"/>
                      <a:pt x="4096" y="2064"/>
                    </a:cubicBezTo>
                    <a:cubicBezTo>
                      <a:pt x="4253" y="1528"/>
                      <a:pt x="4096" y="930"/>
                      <a:pt x="3655" y="489"/>
                    </a:cubicBezTo>
                    <a:cubicBezTo>
                      <a:pt x="3331" y="153"/>
                      <a:pt x="2918" y="1"/>
                      <a:pt x="2510"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95" name="Google Shape;295;p33"/>
              <p:cNvSpPr/>
              <p:nvPr/>
            </p:nvSpPr>
            <p:spPr>
              <a:xfrm>
                <a:off x="-61784125" y="2113325"/>
                <a:ext cx="124450" cy="134975"/>
              </a:xfrm>
              <a:custGeom>
                <a:avLst/>
                <a:gdLst/>
                <a:ahLst/>
                <a:cxnLst/>
                <a:rect l="l" t="t" r="r" b="b"/>
                <a:pathLst>
                  <a:path w="4978" h="5399"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7" y="2491"/>
                    </a:cubicBezTo>
                    <a:cubicBezTo>
                      <a:pt x="2261" y="2491"/>
                      <a:pt x="2058" y="2415"/>
                      <a:pt x="1891" y="2248"/>
                    </a:cubicBezTo>
                    <a:cubicBezTo>
                      <a:pt x="1670" y="2059"/>
                      <a:pt x="1607" y="1743"/>
                      <a:pt x="1670" y="1428"/>
                    </a:cubicBezTo>
                    <a:cubicBezTo>
                      <a:pt x="1770" y="1068"/>
                      <a:pt x="2124" y="848"/>
                      <a:pt x="2482" y="848"/>
                    </a:cubicBezTo>
                    <a:close/>
                    <a:moveTo>
                      <a:pt x="2458" y="3319"/>
                    </a:moveTo>
                    <a:cubicBezTo>
                      <a:pt x="3245" y="3319"/>
                      <a:pt x="3907" y="3854"/>
                      <a:pt x="4096" y="4547"/>
                    </a:cubicBezTo>
                    <a:lnTo>
                      <a:pt x="883" y="4547"/>
                    </a:lnTo>
                    <a:cubicBezTo>
                      <a:pt x="1040" y="3886"/>
                      <a:pt x="1733" y="3319"/>
                      <a:pt x="2458" y="3319"/>
                    </a:cubicBezTo>
                    <a:close/>
                    <a:moveTo>
                      <a:pt x="2509" y="1"/>
                    </a:moveTo>
                    <a:cubicBezTo>
                      <a:pt x="1812" y="1"/>
                      <a:pt x="1143" y="437"/>
                      <a:pt x="946" y="1208"/>
                    </a:cubicBezTo>
                    <a:cubicBezTo>
                      <a:pt x="788" y="1806"/>
                      <a:pt x="946" y="2342"/>
                      <a:pt x="1324" y="2783"/>
                    </a:cubicBezTo>
                    <a:cubicBezTo>
                      <a:pt x="568" y="3224"/>
                      <a:pt x="32" y="4012"/>
                      <a:pt x="32" y="4957"/>
                    </a:cubicBezTo>
                    <a:cubicBezTo>
                      <a:pt x="0" y="5209"/>
                      <a:pt x="189" y="5398"/>
                      <a:pt x="410" y="5398"/>
                    </a:cubicBezTo>
                    <a:lnTo>
                      <a:pt x="4569" y="5398"/>
                    </a:lnTo>
                    <a:cubicBezTo>
                      <a:pt x="4789" y="5398"/>
                      <a:pt x="4978" y="5209"/>
                      <a:pt x="4978" y="4988"/>
                    </a:cubicBezTo>
                    <a:cubicBezTo>
                      <a:pt x="4978" y="4043"/>
                      <a:pt x="4474" y="3256"/>
                      <a:pt x="3718" y="2815"/>
                    </a:cubicBezTo>
                    <a:cubicBezTo>
                      <a:pt x="3939" y="2626"/>
                      <a:pt x="4033" y="2374"/>
                      <a:pt x="4128" y="2090"/>
                    </a:cubicBezTo>
                    <a:cubicBezTo>
                      <a:pt x="4285" y="1523"/>
                      <a:pt x="4128" y="924"/>
                      <a:pt x="3687" y="483"/>
                    </a:cubicBezTo>
                    <a:cubicBezTo>
                      <a:pt x="3346" y="155"/>
                      <a:pt x="2923" y="1"/>
                      <a:pt x="2509"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96" name="Google Shape;296;p33"/>
              <p:cNvSpPr/>
              <p:nvPr/>
            </p:nvSpPr>
            <p:spPr>
              <a:xfrm>
                <a:off x="-61591150" y="2113325"/>
                <a:ext cx="123675" cy="134175"/>
              </a:xfrm>
              <a:custGeom>
                <a:avLst/>
                <a:gdLst/>
                <a:ahLst/>
                <a:cxnLst/>
                <a:rect l="l" t="t" r="r" b="b"/>
                <a:pathLst>
                  <a:path w="4947" h="5367"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6" y="2491"/>
                    </a:cubicBezTo>
                    <a:cubicBezTo>
                      <a:pt x="2261" y="2491"/>
                      <a:pt x="2057" y="2415"/>
                      <a:pt x="1890" y="2248"/>
                    </a:cubicBezTo>
                    <a:cubicBezTo>
                      <a:pt x="1670" y="2059"/>
                      <a:pt x="1607" y="1743"/>
                      <a:pt x="1670" y="1428"/>
                    </a:cubicBezTo>
                    <a:cubicBezTo>
                      <a:pt x="1770" y="1068"/>
                      <a:pt x="2124" y="848"/>
                      <a:pt x="2482" y="848"/>
                    </a:cubicBezTo>
                    <a:close/>
                    <a:moveTo>
                      <a:pt x="2521" y="3382"/>
                    </a:moveTo>
                    <a:cubicBezTo>
                      <a:pt x="3308" y="3382"/>
                      <a:pt x="3938" y="3886"/>
                      <a:pt x="4127" y="4579"/>
                    </a:cubicBezTo>
                    <a:lnTo>
                      <a:pt x="882" y="4579"/>
                    </a:lnTo>
                    <a:cubicBezTo>
                      <a:pt x="1103" y="3886"/>
                      <a:pt x="1733" y="3382"/>
                      <a:pt x="2521" y="3382"/>
                    </a:cubicBezTo>
                    <a:close/>
                    <a:moveTo>
                      <a:pt x="2467" y="1"/>
                    </a:moveTo>
                    <a:cubicBezTo>
                      <a:pt x="1761" y="1"/>
                      <a:pt x="1080" y="437"/>
                      <a:pt x="882" y="1208"/>
                    </a:cubicBezTo>
                    <a:cubicBezTo>
                      <a:pt x="725" y="1806"/>
                      <a:pt x="882" y="2342"/>
                      <a:pt x="1292" y="2783"/>
                    </a:cubicBezTo>
                    <a:cubicBezTo>
                      <a:pt x="536" y="3224"/>
                      <a:pt x="0" y="4012"/>
                      <a:pt x="0" y="4957"/>
                    </a:cubicBezTo>
                    <a:cubicBezTo>
                      <a:pt x="0" y="5178"/>
                      <a:pt x="189" y="5367"/>
                      <a:pt x="378" y="5367"/>
                    </a:cubicBezTo>
                    <a:lnTo>
                      <a:pt x="4505" y="5367"/>
                    </a:lnTo>
                    <a:cubicBezTo>
                      <a:pt x="4757" y="5367"/>
                      <a:pt x="4946" y="5178"/>
                      <a:pt x="4946" y="4957"/>
                    </a:cubicBezTo>
                    <a:cubicBezTo>
                      <a:pt x="4946" y="4075"/>
                      <a:pt x="4442" y="3256"/>
                      <a:pt x="3686" y="2815"/>
                    </a:cubicBezTo>
                    <a:cubicBezTo>
                      <a:pt x="3875" y="2626"/>
                      <a:pt x="4001" y="2374"/>
                      <a:pt x="4096" y="2090"/>
                    </a:cubicBezTo>
                    <a:cubicBezTo>
                      <a:pt x="4253" y="1523"/>
                      <a:pt x="4096" y="924"/>
                      <a:pt x="3655" y="483"/>
                    </a:cubicBezTo>
                    <a:cubicBezTo>
                      <a:pt x="3314" y="155"/>
                      <a:pt x="2887" y="1"/>
                      <a:pt x="2467"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sp>
            <p:nvSpPr>
              <p:cNvPr id="297" name="Google Shape;297;p33"/>
              <p:cNvSpPr/>
              <p:nvPr/>
            </p:nvSpPr>
            <p:spPr>
              <a:xfrm>
                <a:off x="-61677800" y="2072225"/>
                <a:ext cx="106350" cy="62450"/>
              </a:xfrm>
              <a:custGeom>
                <a:avLst/>
                <a:gdLst/>
                <a:ahLst/>
                <a:cxnLst/>
                <a:rect l="l" t="t" r="r" b="b"/>
                <a:pathLst>
                  <a:path w="4254" h="2498" extrusionOk="0">
                    <a:moveTo>
                      <a:pt x="2096" y="1"/>
                    </a:moveTo>
                    <a:cubicBezTo>
                      <a:pt x="1985" y="1"/>
                      <a:pt x="1875" y="48"/>
                      <a:pt x="1796" y="142"/>
                    </a:cubicBezTo>
                    <a:lnTo>
                      <a:pt x="158" y="1781"/>
                    </a:lnTo>
                    <a:cubicBezTo>
                      <a:pt x="1" y="1938"/>
                      <a:pt x="1" y="2222"/>
                      <a:pt x="158" y="2379"/>
                    </a:cubicBezTo>
                    <a:cubicBezTo>
                      <a:pt x="237" y="2458"/>
                      <a:pt x="339" y="2497"/>
                      <a:pt x="442" y="2497"/>
                    </a:cubicBezTo>
                    <a:cubicBezTo>
                      <a:pt x="544" y="2497"/>
                      <a:pt x="646" y="2458"/>
                      <a:pt x="725" y="2379"/>
                    </a:cubicBezTo>
                    <a:lnTo>
                      <a:pt x="2111" y="993"/>
                    </a:lnTo>
                    <a:lnTo>
                      <a:pt x="3498" y="2379"/>
                    </a:lnTo>
                    <a:cubicBezTo>
                      <a:pt x="3576" y="2458"/>
                      <a:pt x="3687" y="2497"/>
                      <a:pt x="3797" y="2497"/>
                    </a:cubicBezTo>
                    <a:cubicBezTo>
                      <a:pt x="3907" y="2497"/>
                      <a:pt x="4017" y="2458"/>
                      <a:pt x="4096" y="2379"/>
                    </a:cubicBezTo>
                    <a:cubicBezTo>
                      <a:pt x="4254" y="2222"/>
                      <a:pt x="4254" y="1938"/>
                      <a:pt x="4096" y="1781"/>
                    </a:cubicBezTo>
                    <a:lnTo>
                      <a:pt x="2395" y="142"/>
                    </a:lnTo>
                    <a:cubicBezTo>
                      <a:pt x="2316" y="48"/>
                      <a:pt x="2206" y="1"/>
                      <a:pt x="2096" y="1"/>
                    </a:cubicBezTo>
                    <a:close/>
                  </a:path>
                </a:pathLst>
              </a:custGeom>
              <a:grpFill/>
              <a:ln>
                <a:solidFill>
                  <a:schemeClr val="accent3">
                    <a:lumMod val="40000"/>
                    <a:lumOff val="6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FFFFFF"/>
                  </a:solidFill>
                </a:endParaRPr>
              </a:p>
            </p:txBody>
          </p:sp>
        </p:grpSp>
      </p:grpSp>
      <p:sp>
        <p:nvSpPr>
          <p:cNvPr id="298" name="Google Shape;298;p33"/>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14</a:t>
            </a:fld>
            <a:endParaRPr/>
          </a:p>
        </p:txBody>
      </p:sp>
      <p:sp>
        <p:nvSpPr>
          <p:cNvPr id="299" name="Google Shape;299;p33"/>
          <p:cNvSpPr txBox="1">
            <a:spLocks noGrp="1"/>
          </p:cNvSpPr>
          <p:nvPr>
            <p:ph type="subTitle" idx="1"/>
          </p:nvPr>
        </p:nvSpPr>
        <p:spPr>
          <a:xfrm>
            <a:off x="321024" y="3905614"/>
            <a:ext cx="2875044" cy="1284669"/>
          </a:xfrm>
          <a:prstGeom prst="rect">
            <a:avLst/>
          </a:prstGeom>
        </p:spPr>
        <p:txBody>
          <a:bodyPr spcFirstLastPara="1" wrap="square" lIns="0" tIns="0" rIns="0" bIns="0" anchor="t" anchorCtr="0">
            <a:noAutofit/>
          </a:bodyPr>
          <a:lstStyle/>
          <a:p>
            <a:r>
              <a:rPr lang="en-US" dirty="0" smtClean="0">
                <a:solidFill>
                  <a:schemeClr val="tx1">
                    <a:lumMod val="75000"/>
                    <a:lumOff val="25000"/>
                  </a:schemeClr>
                </a:solidFill>
                <a:latin typeface="Oswald Regular" panose="020B0604020202020204" charset="0"/>
              </a:rPr>
              <a:t>Please </a:t>
            </a:r>
            <a:r>
              <a:rPr lang="en-US" dirty="0">
                <a:solidFill>
                  <a:schemeClr val="tx1">
                    <a:lumMod val="75000"/>
                    <a:lumOff val="25000"/>
                  </a:schemeClr>
                </a:solidFill>
                <a:latin typeface="Oswald Regular" panose="020B0604020202020204" charset="0"/>
              </a:rPr>
              <a:t>visit</a:t>
            </a:r>
            <a:r>
              <a:rPr lang="en-US" b="1" dirty="0">
                <a:solidFill>
                  <a:schemeClr val="tx1">
                    <a:lumMod val="75000"/>
                    <a:lumOff val="25000"/>
                  </a:schemeClr>
                </a:solidFill>
                <a:latin typeface="Oswald Regular" panose="020B0604020202020204" charset="0"/>
              </a:rPr>
              <a:t> </a:t>
            </a:r>
            <a:r>
              <a:rPr lang="en-US" u="sng" dirty="0">
                <a:latin typeface="Oswald Regular" panose="020B0604020202020204" charset="0"/>
                <a:hlinkClick r:id="rId5"/>
              </a:rPr>
              <a:t>https://</a:t>
            </a:r>
            <a:r>
              <a:rPr lang="en-US" u="sng" dirty="0" smtClean="0">
                <a:latin typeface="Oswald Regular" panose="020B0604020202020204" charset="0"/>
                <a:hlinkClick r:id="rId5"/>
              </a:rPr>
              <a:t>portal.neighborlysoftware.com/coloradospringsco/Participant</a:t>
            </a:r>
            <a:r>
              <a:rPr lang="en-US" u="sng" dirty="0" smtClean="0">
                <a:latin typeface="Oswald Regular" panose="020B0604020202020204" charset="0"/>
              </a:rPr>
              <a:t>  </a:t>
            </a:r>
            <a:r>
              <a:rPr lang="en-US" dirty="0">
                <a:solidFill>
                  <a:schemeClr val="tx1">
                    <a:lumMod val="75000"/>
                    <a:lumOff val="25000"/>
                  </a:schemeClr>
                </a:solidFill>
                <a:latin typeface="Oswald Regular" panose="020B0604020202020204" charset="0"/>
              </a:rPr>
              <a:t>to register for your online profile and complete the grant application. </a:t>
            </a:r>
            <a:r>
              <a:rPr lang="en-US" b="1" dirty="0">
                <a:solidFill>
                  <a:schemeClr val="tx1">
                    <a:lumMod val="75000"/>
                    <a:lumOff val="25000"/>
                  </a:schemeClr>
                </a:solidFill>
                <a:latin typeface="Oswald Regular" panose="020B0604020202020204" charset="0"/>
              </a:rPr>
              <a:t>IMPORTANT:</a:t>
            </a:r>
            <a:r>
              <a:rPr lang="en-US" dirty="0">
                <a:solidFill>
                  <a:schemeClr val="tx1">
                    <a:lumMod val="75000"/>
                    <a:lumOff val="25000"/>
                  </a:schemeClr>
                </a:solidFill>
                <a:latin typeface="Oswald Regular" panose="020B0604020202020204" charset="0"/>
              </a:rPr>
              <a:t> All grant applications must be submitted through the online portal. </a:t>
            </a:r>
            <a:r>
              <a:rPr lang="en-US" u="sng" dirty="0">
                <a:solidFill>
                  <a:schemeClr val="tx1">
                    <a:lumMod val="75000"/>
                    <a:lumOff val="25000"/>
                  </a:schemeClr>
                </a:solidFill>
                <a:latin typeface="Oswald Regular" panose="020B0604020202020204" charset="0"/>
              </a:rPr>
              <a:t>No paper applications accepted.</a:t>
            </a:r>
            <a:endParaRPr lang="en-US" b="1" dirty="0">
              <a:solidFill>
                <a:schemeClr val="tx1">
                  <a:lumMod val="75000"/>
                  <a:lumOff val="25000"/>
                </a:schemeClr>
              </a:solidFill>
              <a:latin typeface="Oswald Regular" panose="020B0604020202020204" charset="0"/>
            </a:endParaRPr>
          </a:p>
          <a:p>
            <a:pPr marL="0" lvl="0" indent="0" algn="ctr" rtl="0">
              <a:spcBef>
                <a:spcPts val="0"/>
              </a:spcBef>
              <a:spcAft>
                <a:spcPts val="0"/>
              </a:spcAft>
              <a:buNone/>
            </a:pPr>
            <a:endParaRPr dirty="0"/>
          </a:p>
        </p:txBody>
      </p:sp>
      <p:sp>
        <p:nvSpPr>
          <p:cNvPr id="300" name="Google Shape;300;p33"/>
          <p:cNvSpPr txBox="1">
            <a:spLocks noGrp="1"/>
          </p:cNvSpPr>
          <p:nvPr>
            <p:ph type="subTitle" idx="5"/>
          </p:nvPr>
        </p:nvSpPr>
        <p:spPr>
          <a:xfrm>
            <a:off x="3530260" y="3905614"/>
            <a:ext cx="2115600" cy="976303"/>
          </a:xfrm>
          <a:prstGeom prst="rect">
            <a:avLst/>
          </a:prstGeom>
        </p:spPr>
        <p:txBody>
          <a:bodyPr spcFirstLastPara="1" wrap="square" lIns="0" tIns="0" rIns="0" bIns="0" anchor="t" anchorCtr="0">
            <a:noAutofit/>
          </a:bodyPr>
          <a:lstStyle/>
          <a:p>
            <a:pPr marL="0" lvl="0" indent="0"/>
            <a:r>
              <a:rPr lang="en-US" dirty="0">
                <a:solidFill>
                  <a:schemeClr val="tx1">
                    <a:lumMod val="75000"/>
                    <a:lumOff val="25000"/>
                  </a:schemeClr>
                </a:solidFill>
                <a:latin typeface="Oswald Regular" panose="020B0604020202020204" charset="0"/>
              </a:rPr>
              <a:t>All applicants must be registered under the system for award management to do business with the U.S. government. Please visit: </a:t>
            </a:r>
            <a:r>
              <a:rPr lang="en-US" u="sng" dirty="0">
                <a:solidFill>
                  <a:schemeClr val="tx1">
                    <a:lumMod val="75000"/>
                    <a:lumOff val="25000"/>
                  </a:schemeClr>
                </a:solidFill>
                <a:latin typeface="Oswald Regular" panose="020B0604020202020204" charset="0"/>
              </a:rPr>
              <a:t>www.SAM.gov </a:t>
            </a:r>
            <a:r>
              <a:rPr lang="en-US" dirty="0">
                <a:solidFill>
                  <a:schemeClr val="tx1">
                    <a:lumMod val="75000"/>
                    <a:lumOff val="25000"/>
                  </a:schemeClr>
                </a:solidFill>
                <a:latin typeface="Oswald Regular" panose="020B0604020202020204" charset="0"/>
              </a:rPr>
              <a:t>to register your organization. </a:t>
            </a:r>
            <a:endParaRPr dirty="0">
              <a:solidFill>
                <a:schemeClr val="tx1">
                  <a:lumMod val="75000"/>
                  <a:lumOff val="25000"/>
                </a:schemeClr>
              </a:solidFill>
              <a:latin typeface="Oswald Regular" panose="020B0604020202020204" charset="0"/>
            </a:endParaRPr>
          </a:p>
        </p:txBody>
      </p:sp>
      <p:sp>
        <p:nvSpPr>
          <p:cNvPr id="301" name="Google Shape;301;p33"/>
          <p:cNvSpPr txBox="1">
            <a:spLocks noGrp="1"/>
          </p:cNvSpPr>
          <p:nvPr>
            <p:ph type="subTitle" idx="6"/>
          </p:nvPr>
        </p:nvSpPr>
        <p:spPr>
          <a:xfrm>
            <a:off x="6305955" y="3871590"/>
            <a:ext cx="2115600" cy="1010327"/>
          </a:xfrm>
          <a:prstGeom prst="rect">
            <a:avLst/>
          </a:prstGeom>
        </p:spPr>
        <p:txBody>
          <a:bodyPr spcFirstLastPara="1" wrap="square" lIns="0" tIns="0" rIns="0" bIns="0" anchor="t" anchorCtr="0">
            <a:noAutofit/>
          </a:bodyPr>
          <a:lstStyle/>
          <a:p>
            <a:pPr marL="0" indent="0"/>
            <a:r>
              <a:rPr lang="en-US" dirty="0">
                <a:solidFill>
                  <a:schemeClr val="tx1">
                    <a:lumMod val="75000"/>
                    <a:lumOff val="25000"/>
                  </a:schemeClr>
                </a:solidFill>
                <a:latin typeface="Oswald Regular" panose="020B0604020202020204" charset="0"/>
              </a:rPr>
              <a:t>All Applicants must have a registered DUNS number to be a grant awardee. Please visit: </a:t>
            </a:r>
            <a:r>
              <a:rPr lang="en-US" b="1" u="sng" dirty="0">
                <a:latin typeface="Oswald Regular" panose="020B0604020202020204" charset="0"/>
                <a:hlinkClick r:id="rId6"/>
              </a:rPr>
              <a:t>https://fedgov.dnb.com/webform/</a:t>
            </a:r>
            <a:r>
              <a:rPr lang="en-US" b="1" dirty="0">
                <a:latin typeface="Oswald Regular" panose="020B0604020202020204" charset="0"/>
              </a:rPr>
              <a:t> </a:t>
            </a:r>
            <a:r>
              <a:rPr lang="en-US" dirty="0">
                <a:solidFill>
                  <a:schemeClr val="tx1">
                    <a:lumMod val="75000"/>
                    <a:lumOff val="25000"/>
                  </a:schemeClr>
                </a:solidFill>
                <a:latin typeface="Oswald Regular" panose="020B0604020202020204" charset="0"/>
              </a:rPr>
              <a:t>to check or receive your DUNS number.</a:t>
            </a:r>
            <a:endParaRPr lang="en-US" b="1" dirty="0">
              <a:solidFill>
                <a:schemeClr val="tx1">
                  <a:lumMod val="75000"/>
                  <a:lumOff val="25000"/>
                </a:schemeClr>
              </a:solidFill>
              <a:latin typeface="Oswald Regular" panose="020B0604020202020204" charset="0"/>
            </a:endParaRPr>
          </a:p>
          <a:p>
            <a:pPr marL="0" lvl="0" indent="0" algn="ctr" rtl="0">
              <a:spcBef>
                <a:spcPts val="0"/>
              </a:spcBef>
              <a:spcAft>
                <a:spcPts val="0"/>
              </a:spcAft>
              <a:buNone/>
            </a:pPr>
            <a:endParaRPr dirty="0"/>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778" y="20911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43"/>
          <p:cNvSpPr txBox="1">
            <a:spLocks noGrp="1"/>
          </p:cNvSpPr>
          <p:nvPr>
            <p:ph type="title"/>
          </p:nvPr>
        </p:nvSpPr>
        <p:spPr>
          <a:xfrm>
            <a:off x="-218664" y="276166"/>
            <a:ext cx="8925600" cy="4755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US" sz="3200"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Submitting an Application</a:t>
            </a:r>
            <a:endParaRPr sz="3200"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endParaRPr>
          </a:p>
        </p:txBody>
      </p:sp>
      <p:sp>
        <p:nvSpPr>
          <p:cNvPr id="709" name="Google Shape;709;p43"/>
          <p:cNvSpPr/>
          <p:nvPr/>
        </p:nvSpPr>
        <p:spPr>
          <a:xfrm rot="10800000">
            <a:off x="4498128" y="1321977"/>
            <a:ext cx="1413570" cy="1408223"/>
          </a:xfrm>
          <a:custGeom>
            <a:avLst/>
            <a:gdLst/>
            <a:ahLst/>
            <a:cxnLst/>
            <a:rect l="l" t="t" r="r" b="b"/>
            <a:pathLst>
              <a:path w="2483484" h="2699384" extrusionOk="0">
                <a:moveTo>
                  <a:pt x="2483463" y="2699184"/>
                </a:moveTo>
                <a:lnTo>
                  <a:pt x="2483463" y="342000"/>
                </a:lnTo>
                <a:lnTo>
                  <a:pt x="1699487" y="342000"/>
                </a:lnTo>
                <a:lnTo>
                  <a:pt x="1194382" y="0"/>
                </a:lnTo>
                <a:lnTo>
                  <a:pt x="752406" y="342000"/>
                </a:lnTo>
                <a:lnTo>
                  <a:pt x="0" y="342000"/>
                </a:lnTo>
                <a:lnTo>
                  <a:pt x="0" y="2699184"/>
                </a:lnTo>
                <a:lnTo>
                  <a:pt x="2483463" y="2699184"/>
                </a:lnTo>
                <a:close/>
              </a:path>
            </a:pathLst>
          </a:custGeom>
          <a:solidFill>
            <a:schemeClr val="accent3">
              <a:lumMod val="20000"/>
              <a:lumOff val="80000"/>
            </a:schemeClr>
          </a:solidFill>
          <a:ln w="38100">
            <a:solidFill>
              <a:schemeClr val="accent3">
                <a:lumMod val="60000"/>
                <a:lumOff val="40000"/>
              </a:schemeClr>
            </a:solid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10" name="Google Shape;710;p43"/>
          <p:cNvSpPr/>
          <p:nvPr/>
        </p:nvSpPr>
        <p:spPr>
          <a:xfrm rot="10800000">
            <a:off x="1073004" y="1321976"/>
            <a:ext cx="1396100" cy="1408224"/>
          </a:xfrm>
          <a:custGeom>
            <a:avLst/>
            <a:gdLst/>
            <a:ahLst/>
            <a:cxnLst/>
            <a:rect l="l" t="t" r="r" b="b"/>
            <a:pathLst>
              <a:path w="2483484" h="2699384" extrusionOk="0">
                <a:moveTo>
                  <a:pt x="2483463" y="2699184"/>
                </a:moveTo>
                <a:lnTo>
                  <a:pt x="2483463" y="342000"/>
                </a:lnTo>
                <a:lnTo>
                  <a:pt x="1699487" y="342000"/>
                </a:lnTo>
                <a:lnTo>
                  <a:pt x="1194382" y="0"/>
                </a:lnTo>
                <a:lnTo>
                  <a:pt x="752406" y="342000"/>
                </a:lnTo>
                <a:lnTo>
                  <a:pt x="0" y="342000"/>
                </a:lnTo>
                <a:lnTo>
                  <a:pt x="0" y="2699184"/>
                </a:lnTo>
                <a:lnTo>
                  <a:pt x="2483463" y="2699184"/>
                </a:lnTo>
                <a:close/>
              </a:path>
            </a:pathLst>
          </a:custGeom>
          <a:solidFill>
            <a:schemeClr val="accent3">
              <a:lumMod val="20000"/>
              <a:lumOff val="80000"/>
            </a:schemeClr>
          </a:solidFill>
          <a:ln w="38100">
            <a:solidFill>
              <a:schemeClr val="accent3">
                <a:lumMod val="60000"/>
                <a:lumOff val="40000"/>
              </a:schemeClr>
            </a:solid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11" name="Google Shape;711;p43"/>
          <p:cNvSpPr/>
          <p:nvPr/>
        </p:nvSpPr>
        <p:spPr>
          <a:xfrm>
            <a:off x="6499078" y="2890785"/>
            <a:ext cx="1407292" cy="1349479"/>
          </a:xfrm>
          <a:custGeom>
            <a:avLst/>
            <a:gdLst/>
            <a:ahLst/>
            <a:cxnLst/>
            <a:rect l="l" t="t" r="r" b="b"/>
            <a:pathLst>
              <a:path w="2483484" h="2699384" extrusionOk="0">
                <a:moveTo>
                  <a:pt x="2483463" y="2699184"/>
                </a:moveTo>
                <a:lnTo>
                  <a:pt x="2483463" y="342000"/>
                </a:lnTo>
                <a:lnTo>
                  <a:pt x="1699487" y="342000"/>
                </a:lnTo>
                <a:lnTo>
                  <a:pt x="1194382" y="0"/>
                </a:lnTo>
                <a:lnTo>
                  <a:pt x="752406" y="342000"/>
                </a:lnTo>
                <a:lnTo>
                  <a:pt x="0" y="342000"/>
                </a:lnTo>
                <a:lnTo>
                  <a:pt x="0" y="2699184"/>
                </a:lnTo>
                <a:lnTo>
                  <a:pt x="2483463" y="2699184"/>
                </a:lnTo>
                <a:close/>
              </a:path>
            </a:pathLst>
          </a:custGeom>
          <a:solidFill>
            <a:schemeClr val="tx2">
              <a:lumMod val="90000"/>
            </a:schemeClr>
          </a:solidFill>
          <a:ln w="38100" cap="flat" cmpd="sng">
            <a:solidFill>
              <a:schemeClr val="tx2">
                <a:lumMod val="75000"/>
              </a:schemeClr>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12" name="Google Shape;712;p43"/>
          <p:cNvSpPr/>
          <p:nvPr/>
        </p:nvSpPr>
        <p:spPr>
          <a:xfrm>
            <a:off x="2789166" y="2890786"/>
            <a:ext cx="1400121" cy="1349478"/>
          </a:xfrm>
          <a:custGeom>
            <a:avLst/>
            <a:gdLst/>
            <a:ahLst/>
            <a:cxnLst/>
            <a:rect l="l" t="t" r="r" b="b"/>
            <a:pathLst>
              <a:path w="2483484" h="2699384" extrusionOk="0">
                <a:moveTo>
                  <a:pt x="2483463" y="2699184"/>
                </a:moveTo>
                <a:lnTo>
                  <a:pt x="2483463" y="342000"/>
                </a:lnTo>
                <a:lnTo>
                  <a:pt x="1699487" y="342000"/>
                </a:lnTo>
                <a:lnTo>
                  <a:pt x="1194382" y="0"/>
                </a:lnTo>
                <a:lnTo>
                  <a:pt x="752406" y="342000"/>
                </a:lnTo>
                <a:lnTo>
                  <a:pt x="0" y="342000"/>
                </a:lnTo>
                <a:lnTo>
                  <a:pt x="0" y="2699184"/>
                </a:lnTo>
                <a:lnTo>
                  <a:pt x="2483463" y="2699184"/>
                </a:lnTo>
                <a:close/>
              </a:path>
            </a:pathLst>
          </a:custGeom>
          <a:solidFill>
            <a:schemeClr val="tx2">
              <a:lumMod val="90000"/>
            </a:schemeClr>
          </a:solidFill>
          <a:ln w="38100" cap="flat" cmpd="sng">
            <a:solidFill>
              <a:schemeClr val="tx2">
                <a:lumMod val="75000"/>
              </a:schemeClr>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13" name="Google Shape;713;p43"/>
          <p:cNvSpPr txBox="1"/>
          <p:nvPr/>
        </p:nvSpPr>
        <p:spPr>
          <a:xfrm>
            <a:off x="1093027" y="3000559"/>
            <a:ext cx="1458787" cy="1251950"/>
          </a:xfrm>
          <a:prstGeom prst="rect">
            <a:avLst/>
          </a:prstGeom>
          <a:noFill/>
          <a:ln>
            <a:noFill/>
          </a:ln>
        </p:spPr>
        <p:txBody>
          <a:bodyPr spcFirstLastPara="1" wrap="square" lIns="0" tIns="5775" rIns="0" bIns="0" anchor="t" anchorCtr="0">
            <a:noAutofit/>
          </a:bodyPr>
          <a:lstStyle/>
          <a:p>
            <a:pPr marL="0" marR="0" lvl="0" indent="0" algn="ctr" rtl="0">
              <a:lnSpc>
                <a:spcPct val="100000"/>
              </a:lnSpc>
              <a:spcBef>
                <a:spcPts val="0"/>
              </a:spcBef>
              <a:spcAft>
                <a:spcPts val="0"/>
              </a:spcAft>
              <a:buNone/>
            </a:pPr>
            <a:endParaRPr lang="en-US" sz="1000" dirty="0" smtClean="0">
              <a:solidFill>
                <a:srgbClr val="666666"/>
              </a:solidFill>
              <a:latin typeface="Oswald Regular" panose="020B0604020202020204" charset="0"/>
              <a:ea typeface="Quattrocento"/>
              <a:cs typeface="Quattrocento"/>
              <a:sym typeface="Quattrocento"/>
            </a:endParaRPr>
          </a:p>
          <a:p>
            <a:pPr marL="0" marR="0" lvl="0" indent="0" algn="ctr" rtl="0">
              <a:lnSpc>
                <a:spcPct val="100000"/>
              </a:lnSpc>
              <a:spcBef>
                <a:spcPts val="0"/>
              </a:spcBef>
              <a:spcAft>
                <a:spcPts val="0"/>
              </a:spcAft>
              <a:buNone/>
            </a:pPr>
            <a:r>
              <a:rPr lang="en-US" sz="1000" dirty="0" smtClean="0">
                <a:solidFill>
                  <a:schemeClr val="tx1">
                    <a:lumMod val="75000"/>
                    <a:lumOff val="25000"/>
                  </a:schemeClr>
                </a:solidFill>
                <a:latin typeface="Oswald Regular" panose="020B0604020202020204" charset="0"/>
                <a:ea typeface="Quattrocento"/>
                <a:cs typeface="Quattrocento"/>
                <a:sym typeface="Quattrocento"/>
              </a:rPr>
              <a:t>The notice of funding availability release and Neighborly Portal access begins.  For more details visit: </a:t>
            </a:r>
          </a:p>
          <a:p>
            <a:pPr lvl="0" algn="ctr"/>
            <a:r>
              <a:rPr lang="en-US" sz="1000" b="1" u="sng" dirty="0">
                <a:latin typeface="Oswald Regular" panose="020B0604020202020204" charset="0"/>
                <a:hlinkClick r:id="rId5"/>
              </a:rPr>
              <a:t>www.coloradosprings.gov/community-development</a:t>
            </a:r>
            <a:r>
              <a:rPr lang="en-US" sz="1000" dirty="0">
                <a:latin typeface="Oswald Regular" panose="020B0604020202020204" charset="0"/>
              </a:rPr>
              <a:t> </a:t>
            </a:r>
            <a:endParaRPr sz="600" dirty="0">
              <a:solidFill>
                <a:srgbClr val="666666"/>
              </a:solidFill>
              <a:latin typeface="Oswald Regular" panose="020B0604020202020204" charset="0"/>
              <a:ea typeface="Quattrocento"/>
              <a:cs typeface="Quattrocento"/>
              <a:sym typeface="Quattrocento"/>
            </a:endParaRPr>
          </a:p>
        </p:txBody>
      </p:sp>
      <p:sp>
        <p:nvSpPr>
          <p:cNvPr id="714" name="Google Shape;714;p43"/>
          <p:cNvSpPr txBox="1"/>
          <p:nvPr/>
        </p:nvSpPr>
        <p:spPr>
          <a:xfrm>
            <a:off x="2708669" y="1318230"/>
            <a:ext cx="1535467" cy="1522309"/>
          </a:xfrm>
          <a:prstGeom prst="rect">
            <a:avLst/>
          </a:prstGeom>
          <a:noFill/>
          <a:ln>
            <a:noFill/>
          </a:ln>
        </p:spPr>
        <p:txBody>
          <a:bodyPr spcFirstLastPara="1" wrap="square" lIns="0" tIns="5775" rIns="0" bIns="0" anchor="t" anchorCtr="0">
            <a:noAutofit/>
          </a:bodyPr>
          <a:lstStyle/>
          <a:p>
            <a:pPr marL="0" marR="0" lvl="0" indent="0" algn="ctr" rtl="0">
              <a:lnSpc>
                <a:spcPct val="100000"/>
              </a:lnSpc>
              <a:spcBef>
                <a:spcPts val="700"/>
              </a:spcBef>
              <a:spcAft>
                <a:spcPts val="0"/>
              </a:spcAft>
              <a:buNone/>
            </a:pPr>
            <a:r>
              <a:rPr lang="en-US" sz="1000" b="1" dirty="0" smtClean="0">
                <a:solidFill>
                  <a:schemeClr val="tx1">
                    <a:lumMod val="75000"/>
                    <a:lumOff val="25000"/>
                  </a:schemeClr>
                </a:solidFill>
                <a:latin typeface="Oswald Regular" panose="020B0604020202020204" charset="0"/>
                <a:ea typeface="Quattrocento"/>
                <a:cs typeface="Quattrocento"/>
                <a:sym typeface="Quattrocento"/>
              </a:rPr>
              <a:t>Digital Office hours:</a:t>
            </a:r>
          </a:p>
          <a:p>
            <a:pPr marL="0" marR="0" lvl="0" indent="0" algn="ctr" rtl="0">
              <a:lnSpc>
                <a:spcPct val="100000"/>
              </a:lnSpc>
              <a:spcBef>
                <a:spcPts val="700"/>
              </a:spcBef>
              <a:spcAft>
                <a:spcPts val="0"/>
              </a:spcAft>
              <a:buNone/>
            </a:pPr>
            <a:r>
              <a:rPr lang="en-US" sz="1000" dirty="0" smtClean="0">
                <a:solidFill>
                  <a:schemeClr val="tx1">
                    <a:lumMod val="75000"/>
                    <a:lumOff val="25000"/>
                  </a:schemeClr>
                </a:solidFill>
                <a:latin typeface="Oswald Regular" panose="020B0604020202020204" charset="0"/>
                <a:ea typeface="Quattrocento"/>
                <a:cs typeface="Quattrocento"/>
                <a:sym typeface="Quattrocento"/>
              </a:rPr>
              <a:t>Oct. 5th</a:t>
            </a:r>
            <a:r>
              <a:rPr lang="en-US" sz="1000" baseline="30000" dirty="0" smtClean="0">
                <a:solidFill>
                  <a:schemeClr val="tx1">
                    <a:lumMod val="75000"/>
                    <a:lumOff val="25000"/>
                  </a:schemeClr>
                </a:solidFill>
                <a:latin typeface="Oswald Regular" panose="020B0604020202020204" charset="0"/>
                <a:ea typeface="Quattrocento"/>
                <a:cs typeface="Quattrocento"/>
                <a:sym typeface="Quattrocento"/>
              </a:rPr>
              <a:t>:</a:t>
            </a:r>
            <a:r>
              <a:rPr lang="en-US" sz="1000" dirty="0" smtClean="0">
                <a:solidFill>
                  <a:schemeClr val="tx1">
                    <a:lumMod val="75000"/>
                    <a:lumOff val="25000"/>
                  </a:schemeClr>
                </a:solidFill>
                <a:latin typeface="Oswald Regular" panose="020B0604020202020204" charset="0"/>
                <a:ea typeface="Quattrocento"/>
                <a:cs typeface="Quattrocento"/>
                <a:sym typeface="Quattrocento"/>
              </a:rPr>
              <a:t> 10:00am-11:30am</a:t>
            </a:r>
          </a:p>
          <a:p>
            <a:pPr marL="0" marR="0" lvl="0" indent="0" algn="ctr" rtl="0">
              <a:lnSpc>
                <a:spcPct val="100000"/>
              </a:lnSpc>
              <a:spcBef>
                <a:spcPts val="700"/>
              </a:spcBef>
              <a:spcAft>
                <a:spcPts val="0"/>
              </a:spcAft>
              <a:buNone/>
            </a:pPr>
            <a:r>
              <a:rPr lang="en-US" sz="1000" dirty="0" smtClean="0">
                <a:solidFill>
                  <a:schemeClr val="tx1">
                    <a:lumMod val="75000"/>
                    <a:lumOff val="25000"/>
                  </a:schemeClr>
                </a:solidFill>
                <a:latin typeface="Oswald Regular" panose="020B0604020202020204" charset="0"/>
                <a:ea typeface="Quattrocento"/>
                <a:cs typeface="Quattrocento"/>
                <a:sym typeface="Quattrocento"/>
              </a:rPr>
              <a:t>Oct. 7</a:t>
            </a:r>
            <a:r>
              <a:rPr lang="en-US" sz="1000" baseline="30000" dirty="0" smtClean="0">
                <a:solidFill>
                  <a:schemeClr val="tx1">
                    <a:lumMod val="75000"/>
                    <a:lumOff val="25000"/>
                  </a:schemeClr>
                </a:solidFill>
                <a:latin typeface="Oswald Regular" panose="020B0604020202020204" charset="0"/>
                <a:ea typeface="Quattrocento"/>
                <a:cs typeface="Quattrocento"/>
                <a:sym typeface="Quattrocento"/>
              </a:rPr>
              <a:t>th</a:t>
            </a:r>
            <a:r>
              <a:rPr lang="en-US" sz="1000" dirty="0" smtClean="0">
                <a:solidFill>
                  <a:schemeClr val="tx1">
                    <a:lumMod val="75000"/>
                    <a:lumOff val="25000"/>
                  </a:schemeClr>
                </a:solidFill>
                <a:latin typeface="Oswald Regular" panose="020B0604020202020204" charset="0"/>
                <a:ea typeface="Quattrocento"/>
                <a:cs typeface="Quattrocento"/>
                <a:sym typeface="Quattrocento"/>
              </a:rPr>
              <a:t> : 1:30pm-3:00pm </a:t>
            </a:r>
          </a:p>
          <a:p>
            <a:pPr marL="0" marR="0" lvl="0" indent="0" algn="ctr" rtl="0">
              <a:lnSpc>
                <a:spcPct val="100000"/>
              </a:lnSpc>
              <a:spcBef>
                <a:spcPts val="700"/>
              </a:spcBef>
              <a:spcAft>
                <a:spcPts val="0"/>
              </a:spcAft>
              <a:buNone/>
            </a:pPr>
            <a:r>
              <a:rPr lang="en-US" sz="1000" dirty="0" smtClean="0">
                <a:solidFill>
                  <a:schemeClr val="tx1">
                    <a:lumMod val="75000"/>
                    <a:lumOff val="25000"/>
                  </a:schemeClr>
                </a:solidFill>
                <a:latin typeface="Oswald Regular" panose="020B0604020202020204" charset="0"/>
                <a:ea typeface="Quattrocento"/>
                <a:cs typeface="Quattrocento"/>
                <a:sym typeface="Quattrocento"/>
              </a:rPr>
              <a:t>October 9th</a:t>
            </a:r>
            <a:r>
              <a:rPr lang="en-US" sz="1000" baseline="30000" dirty="0" smtClean="0">
                <a:solidFill>
                  <a:schemeClr val="tx1">
                    <a:lumMod val="75000"/>
                    <a:lumOff val="25000"/>
                  </a:schemeClr>
                </a:solidFill>
                <a:latin typeface="Oswald Regular" panose="020B0604020202020204" charset="0"/>
                <a:ea typeface="Quattrocento"/>
                <a:cs typeface="Quattrocento"/>
                <a:sym typeface="Quattrocento"/>
              </a:rPr>
              <a:t>:</a:t>
            </a:r>
            <a:r>
              <a:rPr lang="en-US" sz="1000" dirty="0" smtClean="0">
                <a:solidFill>
                  <a:schemeClr val="tx1">
                    <a:lumMod val="75000"/>
                    <a:lumOff val="25000"/>
                  </a:schemeClr>
                </a:solidFill>
                <a:latin typeface="Oswald Regular" panose="020B0604020202020204" charset="0"/>
                <a:ea typeface="Quattrocento"/>
                <a:cs typeface="Quattrocento"/>
                <a:sym typeface="Quattrocento"/>
              </a:rPr>
              <a:t> 9:30am-11:00am</a:t>
            </a:r>
          </a:p>
          <a:p>
            <a:pPr marL="0" marR="0" lvl="0" indent="0" algn="ctr" rtl="0">
              <a:lnSpc>
                <a:spcPct val="100000"/>
              </a:lnSpc>
              <a:spcBef>
                <a:spcPts val="700"/>
              </a:spcBef>
              <a:spcAft>
                <a:spcPts val="0"/>
              </a:spcAft>
              <a:buNone/>
            </a:pPr>
            <a:r>
              <a:rPr lang="en-US" sz="1000" dirty="0" smtClean="0">
                <a:solidFill>
                  <a:schemeClr val="tx1">
                    <a:lumMod val="75000"/>
                    <a:lumOff val="25000"/>
                  </a:schemeClr>
                </a:solidFill>
                <a:latin typeface="Oswald Regular" panose="020B0604020202020204" charset="0"/>
                <a:ea typeface="Quattrocento"/>
                <a:cs typeface="Quattrocento"/>
                <a:sym typeface="Quattrocento"/>
              </a:rPr>
              <a:t>Applicant presentation available on September 28</a:t>
            </a:r>
            <a:r>
              <a:rPr lang="en-US" sz="1000" baseline="30000" dirty="0" smtClean="0">
                <a:solidFill>
                  <a:schemeClr val="tx1">
                    <a:lumMod val="75000"/>
                    <a:lumOff val="25000"/>
                  </a:schemeClr>
                </a:solidFill>
                <a:latin typeface="Oswald Regular" panose="020B0604020202020204" charset="0"/>
                <a:ea typeface="Quattrocento"/>
                <a:cs typeface="Quattrocento"/>
                <a:sym typeface="Quattrocento"/>
              </a:rPr>
              <a:t>th</a:t>
            </a:r>
            <a:r>
              <a:rPr lang="en-US" sz="1000" dirty="0" smtClean="0">
                <a:solidFill>
                  <a:schemeClr val="tx1">
                    <a:lumMod val="75000"/>
                    <a:lumOff val="25000"/>
                  </a:schemeClr>
                </a:solidFill>
                <a:latin typeface="Oswald Regular" panose="020B0604020202020204" charset="0"/>
                <a:ea typeface="Quattrocento"/>
                <a:cs typeface="Quattrocento"/>
                <a:sym typeface="Quattrocento"/>
              </a:rPr>
              <a:t> at 5pm</a:t>
            </a:r>
          </a:p>
          <a:p>
            <a:pPr marL="0" marR="0" lvl="0" indent="0" algn="ctr" rtl="0">
              <a:lnSpc>
                <a:spcPct val="100000"/>
              </a:lnSpc>
              <a:spcBef>
                <a:spcPts val="700"/>
              </a:spcBef>
              <a:spcAft>
                <a:spcPts val="0"/>
              </a:spcAft>
              <a:buNone/>
            </a:pPr>
            <a:endParaRPr sz="1000" dirty="0">
              <a:solidFill>
                <a:srgbClr val="666666"/>
              </a:solidFill>
              <a:latin typeface="Quattrocento"/>
              <a:ea typeface="Quattrocento"/>
              <a:cs typeface="Quattrocento"/>
              <a:sym typeface="Quattrocento"/>
            </a:endParaRPr>
          </a:p>
        </p:txBody>
      </p:sp>
      <p:sp>
        <p:nvSpPr>
          <p:cNvPr id="715" name="Google Shape;715;p43"/>
          <p:cNvSpPr txBox="1"/>
          <p:nvPr/>
        </p:nvSpPr>
        <p:spPr>
          <a:xfrm>
            <a:off x="6499077" y="1318230"/>
            <a:ext cx="1407291" cy="1314493"/>
          </a:xfrm>
          <a:prstGeom prst="rect">
            <a:avLst/>
          </a:prstGeom>
          <a:noFill/>
          <a:ln>
            <a:noFill/>
          </a:ln>
        </p:spPr>
        <p:txBody>
          <a:bodyPr spcFirstLastPara="1" wrap="square" lIns="0" tIns="5775" rIns="0" bIns="0" anchor="t" anchorCtr="0">
            <a:noAutofit/>
          </a:bodyPr>
          <a:lstStyle/>
          <a:p>
            <a:pPr marL="0" lvl="0" indent="0" algn="ctr" rtl="0">
              <a:spcBef>
                <a:spcPts val="700"/>
              </a:spcBef>
              <a:spcAft>
                <a:spcPts val="0"/>
              </a:spcAft>
              <a:buClr>
                <a:schemeClr val="dk1"/>
              </a:buClr>
              <a:buFont typeface="Arial"/>
              <a:buNone/>
            </a:pPr>
            <a:endParaRPr lang="en-US" sz="1000" dirty="0" smtClean="0">
              <a:solidFill>
                <a:srgbClr val="666666"/>
              </a:solidFill>
              <a:latin typeface="Oswald Regular" panose="020B0604020202020204" charset="0"/>
              <a:ea typeface="Quattrocento"/>
              <a:cs typeface="Quattrocento"/>
              <a:sym typeface="Quattrocento"/>
            </a:endParaRPr>
          </a:p>
          <a:p>
            <a:pPr marL="0" lvl="0" indent="0" algn="ctr" rtl="0">
              <a:spcBef>
                <a:spcPts val="700"/>
              </a:spcBef>
              <a:spcAft>
                <a:spcPts val="0"/>
              </a:spcAft>
              <a:buClr>
                <a:schemeClr val="dk1"/>
              </a:buClr>
              <a:buFont typeface="Arial"/>
              <a:buNone/>
            </a:pPr>
            <a:r>
              <a:rPr lang="en-US" sz="1000" dirty="0" smtClean="0">
                <a:solidFill>
                  <a:schemeClr val="tx1">
                    <a:lumMod val="75000"/>
                    <a:lumOff val="25000"/>
                  </a:schemeClr>
                </a:solidFill>
                <a:latin typeface="Oswald Regular" panose="020B0604020202020204" charset="0"/>
                <a:ea typeface="Quattrocento"/>
                <a:cs typeface="Quattrocento"/>
                <a:sym typeface="Quattrocento"/>
              </a:rPr>
              <a:t>Notices of Award or Denial for all applicants will occur approximately 5-7 business days after the Application review has completed. </a:t>
            </a:r>
            <a:endParaRPr sz="1000" dirty="0">
              <a:solidFill>
                <a:schemeClr val="tx1">
                  <a:lumMod val="75000"/>
                  <a:lumOff val="25000"/>
                </a:schemeClr>
              </a:solidFill>
              <a:latin typeface="Oswald Regular" panose="020B0604020202020204" charset="0"/>
              <a:ea typeface="Quattrocento"/>
              <a:cs typeface="Quattrocento"/>
              <a:sym typeface="Quattrocento"/>
            </a:endParaRPr>
          </a:p>
          <a:p>
            <a:pPr marL="0" marR="0" lvl="0" indent="0" algn="ctr" rtl="0">
              <a:spcBef>
                <a:spcPts val="0"/>
              </a:spcBef>
              <a:spcAft>
                <a:spcPts val="0"/>
              </a:spcAft>
              <a:buNone/>
            </a:pPr>
            <a:endParaRPr sz="1000" dirty="0">
              <a:solidFill>
                <a:srgbClr val="666666"/>
              </a:solidFill>
              <a:latin typeface="Quattrocento"/>
              <a:ea typeface="Quattrocento"/>
              <a:cs typeface="Quattrocento"/>
              <a:sym typeface="Quattrocento"/>
            </a:endParaRPr>
          </a:p>
          <a:p>
            <a:pPr marL="0" marR="0" lvl="0" indent="88900" algn="ctr" rtl="0">
              <a:lnSpc>
                <a:spcPct val="113333"/>
              </a:lnSpc>
              <a:spcBef>
                <a:spcPts val="700"/>
              </a:spcBef>
              <a:spcAft>
                <a:spcPts val="0"/>
              </a:spcAft>
              <a:buNone/>
            </a:pPr>
            <a:endParaRPr sz="1000" dirty="0">
              <a:solidFill>
                <a:srgbClr val="666666"/>
              </a:solidFill>
              <a:latin typeface="Quattrocento"/>
              <a:ea typeface="Quattrocento"/>
              <a:cs typeface="Quattrocento"/>
              <a:sym typeface="Quattrocento"/>
            </a:endParaRPr>
          </a:p>
        </p:txBody>
      </p:sp>
      <p:sp>
        <p:nvSpPr>
          <p:cNvPr id="716" name="Google Shape;716;p43"/>
          <p:cNvSpPr/>
          <p:nvPr/>
        </p:nvSpPr>
        <p:spPr>
          <a:xfrm>
            <a:off x="-1687" y="2840539"/>
            <a:ext cx="9147366" cy="0"/>
          </a:xfrm>
          <a:custGeom>
            <a:avLst/>
            <a:gdLst/>
            <a:ahLst/>
            <a:cxnLst/>
            <a:rect l="l" t="t" r="r" b="b"/>
            <a:pathLst>
              <a:path w="20104100" h="120000" extrusionOk="0">
                <a:moveTo>
                  <a:pt x="0" y="0"/>
                </a:moveTo>
                <a:lnTo>
                  <a:pt x="20104099" y="0"/>
                </a:lnTo>
              </a:path>
            </a:pathLst>
          </a:custGeom>
          <a:noFill/>
          <a:ln w="31400" cap="flat" cmpd="sng">
            <a:solidFill>
              <a:srgbClr val="DAD2C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17" name="Google Shape;717;p43"/>
          <p:cNvSpPr txBox="1"/>
          <p:nvPr/>
        </p:nvSpPr>
        <p:spPr>
          <a:xfrm>
            <a:off x="4404212" y="3000550"/>
            <a:ext cx="1745659" cy="1239714"/>
          </a:xfrm>
          <a:prstGeom prst="rect">
            <a:avLst/>
          </a:prstGeom>
          <a:noFill/>
          <a:ln>
            <a:noFill/>
          </a:ln>
        </p:spPr>
        <p:txBody>
          <a:bodyPr spcFirstLastPara="1" wrap="square" lIns="0" tIns="5775" rIns="0" bIns="0" anchor="t" anchorCtr="0">
            <a:noAutofit/>
          </a:bodyPr>
          <a:lstStyle/>
          <a:p>
            <a:pPr marL="0" marR="0" lvl="0" indent="0" algn="ctr" rtl="0">
              <a:lnSpc>
                <a:spcPct val="100000"/>
              </a:lnSpc>
              <a:spcBef>
                <a:spcPts val="0"/>
              </a:spcBef>
              <a:spcAft>
                <a:spcPts val="0"/>
              </a:spcAft>
              <a:buNone/>
            </a:pPr>
            <a:r>
              <a:rPr lang="en-US" sz="1000" dirty="0" smtClean="0">
                <a:solidFill>
                  <a:schemeClr val="tx1">
                    <a:lumMod val="75000"/>
                    <a:lumOff val="25000"/>
                  </a:schemeClr>
                </a:solidFill>
                <a:latin typeface="Oswald Regular" panose="020B0604020202020204" charset="0"/>
                <a:ea typeface="Quattrocento"/>
                <a:cs typeface="Quattrocento"/>
                <a:sym typeface="Quattrocento"/>
              </a:rPr>
              <a:t>Applications are due on </a:t>
            </a:r>
            <a:r>
              <a:rPr lang="en-US" sz="1000" b="1" u="sng" dirty="0" smtClean="0">
                <a:solidFill>
                  <a:schemeClr val="tx1">
                    <a:lumMod val="75000"/>
                    <a:lumOff val="25000"/>
                  </a:schemeClr>
                </a:solidFill>
                <a:latin typeface="Oswald Regular" panose="020B0604020202020204" charset="0"/>
                <a:ea typeface="Quattrocento"/>
                <a:cs typeface="Quattrocento"/>
                <a:sym typeface="Quattrocento"/>
              </a:rPr>
              <a:t>October 16</a:t>
            </a:r>
            <a:r>
              <a:rPr lang="en-US" sz="1000" b="1" u="sng" baseline="30000" dirty="0" smtClean="0">
                <a:solidFill>
                  <a:schemeClr val="tx1">
                    <a:lumMod val="75000"/>
                    <a:lumOff val="25000"/>
                  </a:schemeClr>
                </a:solidFill>
                <a:latin typeface="Oswald Regular" panose="020B0604020202020204" charset="0"/>
                <a:ea typeface="Quattrocento"/>
                <a:cs typeface="Quattrocento"/>
                <a:sym typeface="Quattrocento"/>
              </a:rPr>
              <a:t>th</a:t>
            </a:r>
            <a:r>
              <a:rPr lang="en-US" sz="1000" b="1" u="sng" dirty="0" smtClean="0">
                <a:solidFill>
                  <a:schemeClr val="tx1">
                    <a:lumMod val="75000"/>
                    <a:lumOff val="25000"/>
                  </a:schemeClr>
                </a:solidFill>
                <a:latin typeface="Oswald Regular" panose="020B0604020202020204" charset="0"/>
                <a:ea typeface="Quattrocento"/>
                <a:cs typeface="Quattrocento"/>
                <a:sym typeface="Quattrocento"/>
              </a:rPr>
              <a:t> 2020 by 11:59pm MST. </a:t>
            </a:r>
          </a:p>
          <a:p>
            <a:pPr marL="0" marR="0" lvl="0" indent="0" algn="ctr" rtl="0">
              <a:lnSpc>
                <a:spcPct val="100000"/>
              </a:lnSpc>
              <a:spcBef>
                <a:spcPts val="0"/>
              </a:spcBef>
              <a:spcAft>
                <a:spcPts val="0"/>
              </a:spcAft>
              <a:buNone/>
            </a:pPr>
            <a:endParaRPr lang="en-US" sz="1000" dirty="0">
              <a:solidFill>
                <a:schemeClr val="tx1">
                  <a:lumMod val="75000"/>
                  <a:lumOff val="25000"/>
                </a:schemeClr>
              </a:solidFill>
              <a:latin typeface="Oswald Regular" panose="020B0604020202020204" charset="0"/>
              <a:ea typeface="Quattrocento"/>
              <a:cs typeface="Quattrocento"/>
              <a:sym typeface="Quattrocento"/>
            </a:endParaRPr>
          </a:p>
          <a:p>
            <a:pPr marL="0" marR="0" lvl="0" indent="0" algn="ctr" rtl="0">
              <a:lnSpc>
                <a:spcPct val="100000"/>
              </a:lnSpc>
              <a:spcBef>
                <a:spcPts val="0"/>
              </a:spcBef>
              <a:spcAft>
                <a:spcPts val="0"/>
              </a:spcAft>
              <a:buNone/>
            </a:pPr>
            <a:r>
              <a:rPr lang="en-US" sz="1000" dirty="0" smtClean="0">
                <a:solidFill>
                  <a:schemeClr val="tx1">
                    <a:lumMod val="75000"/>
                    <a:lumOff val="25000"/>
                  </a:schemeClr>
                </a:solidFill>
                <a:latin typeface="Oswald Regular" panose="020B0604020202020204" charset="0"/>
                <a:ea typeface="Quattrocento"/>
                <a:cs typeface="Quattrocento"/>
                <a:sym typeface="Quattrocento"/>
              </a:rPr>
              <a:t>Grant application review will begin on October 19</a:t>
            </a:r>
            <a:r>
              <a:rPr lang="en-US" sz="1000" baseline="30000" dirty="0" smtClean="0">
                <a:solidFill>
                  <a:schemeClr val="tx1">
                    <a:lumMod val="75000"/>
                    <a:lumOff val="25000"/>
                  </a:schemeClr>
                </a:solidFill>
                <a:latin typeface="Oswald Regular" panose="020B0604020202020204" charset="0"/>
                <a:ea typeface="Quattrocento"/>
                <a:cs typeface="Quattrocento"/>
                <a:sym typeface="Quattrocento"/>
              </a:rPr>
              <a:t>th</a:t>
            </a:r>
            <a:r>
              <a:rPr lang="en-US" sz="1000" dirty="0" smtClean="0">
                <a:solidFill>
                  <a:schemeClr val="tx1">
                    <a:lumMod val="75000"/>
                    <a:lumOff val="25000"/>
                  </a:schemeClr>
                </a:solidFill>
                <a:latin typeface="Oswald Regular" panose="020B0604020202020204" charset="0"/>
                <a:ea typeface="Quattrocento"/>
                <a:cs typeface="Quattrocento"/>
                <a:sym typeface="Quattrocento"/>
              </a:rPr>
              <a:t> and last up to 8 weeks. </a:t>
            </a:r>
            <a:endParaRPr sz="1000" dirty="0">
              <a:solidFill>
                <a:schemeClr val="tx1">
                  <a:lumMod val="75000"/>
                  <a:lumOff val="25000"/>
                </a:schemeClr>
              </a:solidFill>
              <a:latin typeface="Oswald Regular" panose="020B0604020202020204" charset="0"/>
              <a:ea typeface="Quattrocento"/>
              <a:cs typeface="Quattrocento"/>
              <a:sym typeface="Quattrocento"/>
            </a:endParaRPr>
          </a:p>
        </p:txBody>
      </p:sp>
      <p:sp>
        <p:nvSpPr>
          <p:cNvPr id="718" name="Google Shape;718;p43"/>
          <p:cNvSpPr txBox="1"/>
          <p:nvPr/>
        </p:nvSpPr>
        <p:spPr>
          <a:xfrm>
            <a:off x="1302603" y="1428916"/>
            <a:ext cx="936900" cy="734373"/>
          </a:xfrm>
          <a:prstGeom prst="rect">
            <a:avLst/>
          </a:prstGeom>
          <a:noFill/>
          <a:ln>
            <a:noFill/>
          </a:ln>
        </p:spPr>
        <p:txBody>
          <a:bodyPr spcFirstLastPara="1" wrap="square" lIns="0" tIns="5775" rIns="0" bIns="0" anchor="t" anchorCtr="0">
            <a:noAutofit/>
          </a:bodyPr>
          <a:lstStyle/>
          <a:p>
            <a:pPr marL="0" marR="0" lvl="0" indent="0" algn="ctr" rtl="0">
              <a:lnSpc>
                <a:spcPct val="100000"/>
              </a:lnSpc>
              <a:spcBef>
                <a:spcPts val="0"/>
              </a:spcBef>
              <a:spcAft>
                <a:spcPts val="0"/>
              </a:spcAft>
              <a:buNone/>
            </a:pPr>
            <a:r>
              <a:rPr lang="en-US" sz="1100" dirty="0" smtClean="0">
                <a:solidFill>
                  <a:srgbClr val="666666"/>
                </a:solidFill>
                <a:latin typeface="Oswald Regular"/>
                <a:ea typeface="Oswald Regular"/>
                <a:cs typeface="Oswald Regular"/>
                <a:sym typeface="Oswald Regular"/>
              </a:rPr>
              <a:t> </a:t>
            </a:r>
            <a:r>
              <a:rPr lang="en-US" sz="1200" b="1" dirty="0" smtClean="0">
                <a:solidFill>
                  <a:srgbClr val="666666"/>
                </a:solidFill>
                <a:latin typeface="Oswald Regular"/>
                <a:ea typeface="Oswald Regular"/>
                <a:cs typeface="Oswald Regular"/>
                <a:sym typeface="Oswald Regular"/>
              </a:rPr>
              <a:t>Notice of Funding Availability Release</a:t>
            </a:r>
          </a:p>
          <a:p>
            <a:pPr marL="0" marR="0" lvl="0" indent="0" algn="ctr" rtl="0">
              <a:lnSpc>
                <a:spcPct val="100000"/>
              </a:lnSpc>
              <a:spcBef>
                <a:spcPts val="0"/>
              </a:spcBef>
              <a:spcAft>
                <a:spcPts val="0"/>
              </a:spcAft>
              <a:buNone/>
            </a:pPr>
            <a:r>
              <a:rPr lang="en-US" sz="1200" b="1" dirty="0" smtClean="0">
                <a:solidFill>
                  <a:srgbClr val="666666"/>
                </a:solidFill>
                <a:latin typeface="Oswald Regular"/>
                <a:ea typeface="Oswald Regular"/>
                <a:cs typeface="Oswald Regular"/>
                <a:sym typeface="Oswald Regular"/>
              </a:rPr>
              <a:t>September 25</a:t>
            </a:r>
            <a:r>
              <a:rPr lang="en-US" sz="1200" b="1" baseline="30000" dirty="0" smtClean="0">
                <a:solidFill>
                  <a:srgbClr val="666666"/>
                </a:solidFill>
                <a:latin typeface="Oswald Regular"/>
                <a:ea typeface="Oswald Regular"/>
                <a:cs typeface="Oswald Regular"/>
                <a:sym typeface="Oswald Regular"/>
              </a:rPr>
              <a:t>th</a:t>
            </a:r>
            <a:r>
              <a:rPr lang="en-US" sz="1200" b="1" dirty="0" smtClean="0">
                <a:solidFill>
                  <a:srgbClr val="666666"/>
                </a:solidFill>
                <a:latin typeface="Oswald Regular"/>
                <a:ea typeface="Oswald Regular"/>
                <a:cs typeface="Oswald Regular"/>
                <a:sym typeface="Oswald Regular"/>
              </a:rPr>
              <a:t> 2020</a:t>
            </a:r>
            <a:endParaRPr sz="1200" b="1" dirty="0">
              <a:solidFill>
                <a:srgbClr val="666666"/>
              </a:solidFill>
              <a:latin typeface="Oswald Regular"/>
              <a:ea typeface="Oswald Regular"/>
              <a:cs typeface="Oswald Regular"/>
              <a:sym typeface="Oswald Regular"/>
            </a:endParaRPr>
          </a:p>
        </p:txBody>
      </p:sp>
      <p:sp>
        <p:nvSpPr>
          <p:cNvPr id="719" name="Google Shape;719;p43"/>
          <p:cNvSpPr txBox="1"/>
          <p:nvPr/>
        </p:nvSpPr>
        <p:spPr>
          <a:xfrm>
            <a:off x="4720806" y="1451953"/>
            <a:ext cx="936900" cy="1011028"/>
          </a:xfrm>
          <a:prstGeom prst="rect">
            <a:avLst/>
          </a:prstGeom>
          <a:noFill/>
          <a:ln>
            <a:noFill/>
          </a:ln>
        </p:spPr>
        <p:txBody>
          <a:bodyPr spcFirstLastPara="1" wrap="square" lIns="0" tIns="5775" rIns="0" bIns="0" anchor="t" anchorCtr="0">
            <a:noAutofit/>
          </a:bodyPr>
          <a:lstStyle/>
          <a:p>
            <a:pPr marL="0" marR="0" lvl="0" indent="0" algn="ctr" rtl="0">
              <a:lnSpc>
                <a:spcPct val="100000"/>
              </a:lnSpc>
              <a:spcBef>
                <a:spcPts val="0"/>
              </a:spcBef>
              <a:spcAft>
                <a:spcPts val="0"/>
              </a:spcAft>
              <a:buNone/>
            </a:pPr>
            <a:r>
              <a:rPr lang="en-US" sz="1200" b="1" dirty="0" smtClean="0">
                <a:solidFill>
                  <a:schemeClr val="tx1">
                    <a:lumMod val="75000"/>
                    <a:lumOff val="25000"/>
                  </a:schemeClr>
                </a:solidFill>
                <a:latin typeface="Oswald Regular"/>
                <a:ea typeface="Oswald Regular"/>
                <a:cs typeface="Oswald Regular"/>
                <a:sym typeface="Oswald Regular"/>
              </a:rPr>
              <a:t>Submission Deadline </a:t>
            </a:r>
          </a:p>
          <a:p>
            <a:pPr marL="0" marR="0" lvl="0" indent="0" algn="ctr" rtl="0">
              <a:lnSpc>
                <a:spcPct val="100000"/>
              </a:lnSpc>
              <a:spcBef>
                <a:spcPts val="0"/>
              </a:spcBef>
              <a:spcAft>
                <a:spcPts val="0"/>
              </a:spcAft>
              <a:buNone/>
            </a:pPr>
            <a:r>
              <a:rPr lang="en-US" sz="1200" b="1" dirty="0" smtClean="0">
                <a:solidFill>
                  <a:schemeClr val="tx1">
                    <a:lumMod val="75000"/>
                    <a:lumOff val="25000"/>
                  </a:schemeClr>
                </a:solidFill>
                <a:latin typeface="Oswald Regular"/>
                <a:ea typeface="Oswald Regular"/>
                <a:cs typeface="Oswald Regular"/>
                <a:sym typeface="Oswald Regular"/>
              </a:rPr>
              <a:t>&amp; </a:t>
            </a:r>
          </a:p>
          <a:p>
            <a:pPr marL="0" marR="0" lvl="0" indent="0" algn="ctr" rtl="0">
              <a:lnSpc>
                <a:spcPct val="100000"/>
              </a:lnSpc>
              <a:spcBef>
                <a:spcPts val="0"/>
              </a:spcBef>
              <a:spcAft>
                <a:spcPts val="0"/>
              </a:spcAft>
              <a:buNone/>
            </a:pPr>
            <a:r>
              <a:rPr lang="en-US" sz="1200" b="1" dirty="0" smtClean="0">
                <a:solidFill>
                  <a:schemeClr val="tx1">
                    <a:lumMod val="75000"/>
                    <a:lumOff val="25000"/>
                  </a:schemeClr>
                </a:solidFill>
                <a:latin typeface="Oswald Regular"/>
                <a:ea typeface="Oswald Regular"/>
                <a:cs typeface="Oswald Regular"/>
                <a:sym typeface="Oswald Regular"/>
              </a:rPr>
              <a:t>Application Review</a:t>
            </a:r>
            <a:endParaRPr sz="1200" b="1" dirty="0">
              <a:solidFill>
                <a:schemeClr val="tx1">
                  <a:lumMod val="75000"/>
                  <a:lumOff val="25000"/>
                </a:schemeClr>
              </a:solidFill>
              <a:latin typeface="Oswald Regular"/>
              <a:ea typeface="Oswald Regular"/>
              <a:cs typeface="Oswald Regular"/>
              <a:sym typeface="Oswald Regular"/>
            </a:endParaRPr>
          </a:p>
        </p:txBody>
      </p:sp>
      <p:sp>
        <p:nvSpPr>
          <p:cNvPr id="720" name="Google Shape;720;p43"/>
          <p:cNvSpPr txBox="1"/>
          <p:nvPr/>
        </p:nvSpPr>
        <p:spPr>
          <a:xfrm>
            <a:off x="3015165" y="3308484"/>
            <a:ext cx="936900" cy="638321"/>
          </a:xfrm>
          <a:prstGeom prst="rect">
            <a:avLst/>
          </a:prstGeom>
          <a:noFill/>
          <a:ln>
            <a:noFill/>
          </a:ln>
        </p:spPr>
        <p:txBody>
          <a:bodyPr spcFirstLastPara="1" wrap="square" lIns="0" tIns="5775" rIns="0" bIns="0" anchor="t" anchorCtr="0">
            <a:noAutofit/>
          </a:bodyPr>
          <a:lstStyle/>
          <a:p>
            <a:pPr marL="0" marR="0" lvl="0" indent="0" algn="ctr" rtl="0">
              <a:lnSpc>
                <a:spcPct val="100000"/>
              </a:lnSpc>
              <a:spcBef>
                <a:spcPts val="0"/>
              </a:spcBef>
              <a:spcAft>
                <a:spcPts val="0"/>
              </a:spcAft>
              <a:buNone/>
            </a:pPr>
            <a:r>
              <a:rPr lang="en-US" sz="1200" b="1" dirty="0" smtClean="0">
                <a:solidFill>
                  <a:schemeClr val="tx1">
                    <a:lumMod val="75000"/>
                    <a:lumOff val="25000"/>
                  </a:schemeClr>
                </a:solidFill>
                <a:latin typeface="Oswald Regular"/>
                <a:ea typeface="Oswald Regular"/>
                <a:cs typeface="Oswald Regular"/>
                <a:sym typeface="Oswald Regular"/>
              </a:rPr>
              <a:t>Applicant Presentation</a:t>
            </a:r>
          </a:p>
          <a:p>
            <a:pPr marL="0" marR="0" lvl="0" indent="0" algn="ctr" rtl="0">
              <a:lnSpc>
                <a:spcPct val="100000"/>
              </a:lnSpc>
              <a:spcBef>
                <a:spcPts val="0"/>
              </a:spcBef>
              <a:spcAft>
                <a:spcPts val="0"/>
              </a:spcAft>
              <a:buNone/>
            </a:pPr>
            <a:r>
              <a:rPr lang="en-US" sz="1200" b="1" dirty="0" smtClean="0">
                <a:solidFill>
                  <a:schemeClr val="tx1">
                    <a:lumMod val="75000"/>
                    <a:lumOff val="25000"/>
                  </a:schemeClr>
                </a:solidFill>
                <a:latin typeface="Oswald Regular"/>
                <a:ea typeface="Oswald Regular"/>
                <a:cs typeface="Oswald Regular"/>
                <a:sym typeface="Oswald Regular"/>
              </a:rPr>
              <a:t>&amp; Office Hours</a:t>
            </a:r>
            <a:endParaRPr sz="1200" b="1" dirty="0">
              <a:solidFill>
                <a:schemeClr val="tx1">
                  <a:lumMod val="75000"/>
                  <a:lumOff val="25000"/>
                </a:schemeClr>
              </a:solidFill>
              <a:latin typeface="Oswald Regular"/>
              <a:ea typeface="Oswald Regular"/>
              <a:cs typeface="Oswald Regular"/>
              <a:sym typeface="Oswald Regular"/>
            </a:endParaRPr>
          </a:p>
        </p:txBody>
      </p:sp>
      <p:sp>
        <p:nvSpPr>
          <p:cNvPr id="721" name="Google Shape;721;p43"/>
          <p:cNvSpPr txBox="1"/>
          <p:nvPr/>
        </p:nvSpPr>
        <p:spPr>
          <a:xfrm>
            <a:off x="6730377" y="3372279"/>
            <a:ext cx="936900" cy="165600"/>
          </a:xfrm>
          <a:prstGeom prst="rect">
            <a:avLst/>
          </a:prstGeom>
          <a:noFill/>
          <a:ln>
            <a:noFill/>
          </a:ln>
        </p:spPr>
        <p:txBody>
          <a:bodyPr spcFirstLastPara="1" wrap="square" lIns="0" tIns="5775" rIns="0" bIns="0" anchor="t" anchorCtr="0">
            <a:noAutofit/>
          </a:bodyPr>
          <a:lstStyle/>
          <a:p>
            <a:pPr marL="0" marR="0" lvl="0" indent="0" algn="ctr" rtl="0">
              <a:lnSpc>
                <a:spcPct val="100000"/>
              </a:lnSpc>
              <a:spcBef>
                <a:spcPts val="0"/>
              </a:spcBef>
              <a:spcAft>
                <a:spcPts val="0"/>
              </a:spcAft>
              <a:buNone/>
            </a:pPr>
            <a:r>
              <a:rPr lang="en-US" sz="1200" b="1" dirty="0" smtClean="0">
                <a:solidFill>
                  <a:schemeClr val="tx1">
                    <a:lumMod val="75000"/>
                    <a:lumOff val="25000"/>
                  </a:schemeClr>
                </a:solidFill>
                <a:latin typeface="Oswald Regular"/>
                <a:ea typeface="Oswald Regular"/>
                <a:cs typeface="Oswald Regular"/>
                <a:sym typeface="Oswald Regular"/>
              </a:rPr>
              <a:t>Applicant Status Notifications </a:t>
            </a:r>
            <a:endParaRPr sz="1200" b="1" dirty="0">
              <a:solidFill>
                <a:schemeClr val="tx1">
                  <a:lumMod val="75000"/>
                  <a:lumOff val="25000"/>
                </a:schemeClr>
              </a:solidFill>
              <a:latin typeface="Oswald Regular"/>
              <a:ea typeface="Oswald Regular"/>
              <a:cs typeface="Oswald Regular"/>
              <a:sym typeface="Oswald Regular"/>
            </a:endParaRPr>
          </a:p>
        </p:txBody>
      </p:sp>
      <p:sp>
        <p:nvSpPr>
          <p:cNvPr id="722" name="Google Shape;722;p43"/>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15</a:t>
            </a:fld>
            <a:endParaRPr/>
          </a:p>
        </p:txBody>
      </p:sp>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87"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47"/>
          <p:cNvSpPr txBox="1">
            <a:spLocks noGrp="1"/>
          </p:cNvSpPr>
          <p:nvPr>
            <p:ph type="title"/>
          </p:nvPr>
        </p:nvSpPr>
        <p:spPr>
          <a:xfrm>
            <a:off x="6876896" y="426672"/>
            <a:ext cx="1959900" cy="47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600" dirty="0" smtClean="0">
                <a:ln w="0"/>
                <a:solidFill>
                  <a:schemeClr val="tx2">
                    <a:lumMod val="50000"/>
                  </a:schemeClr>
                </a:solidFill>
                <a:effectLst>
                  <a:outerShdw blurRad="38100" dist="19050" dir="2700000" algn="tl" rotWithShape="0">
                    <a:schemeClr val="dk1">
                      <a:alpha val="40000"/>
                    </a:schemeClr>
                  </a:outerShdw>
                </a:effectLst>
              </a:rPr>
              <a:t>Grant Application Review</a:t>
            </a:r>
            <a:endParaRPr sz="3600" dirty="0">
              <a:ln w="0"/>
              <a:solidFill>
                <a:schemeClr val="tx2">
                  <a:lumMod val="50000"/>
                </a:schemeClr>
              </a:solidFill>
              <a:effectLst>
                <a:outerShdw blurRad="38100" dist="19050" dir="2700000" algn="tl" rotWithShape="0">
                  <a:schemeClr val="dk1">
                    <a:alpha val="40000"/>
                  </a:schemeClr>
                </a:outerShdw>
              </a:effectLst>
            </a:endParaRPr>
          </a:p>
        </p:txBody>
      </p:sp>
      <p:sp>
        <p:nvSpPr>
          <p:cNvPr id="777" name="Google Shape;777;p47"/>
          <p:cNvSpPr/>
          <p:nvPr/>
        </p:nvSpPr>
        <p:spPr>
          <a:xfrm>
            <a:off x="128444" y="1809113"/>
            <a:ext cx="2032010" cy="1525812"/>
          </a:xfrm>
          <a:custGeom>
            <a:avLst/>
            <a:gdLst/>
            <a:ahLst/>
            <a:cxnLst/>
            <a:rect l="l" t="t" r="r" b="b"/>
            <a:pathLst>
              <a:path w="4465955" h="3353434" extrusionOk="0">
                <a:moveTo>
                  <a:pt x="4465937" y="3352913"/>
                </a:moveTo>
                <a:lnTo>
                  <a:pt x="0" y="3352913"/>
                </a:lnTo>
                <a:lnTo>
                  <a:pt x="0" y="0"/>
                </a:lnTo>
                <a:lnTo>
                  <a:pt x="4465937" y="0"/>
                </a:lnTo>
                <a:lnTo>
                  <a:pt x="4465937" y="3352913"/>
                </a:lnTo>
                <a:close/>
              </a:path>
            </a:pathLst>
          </a:custGeom>
          <a:solidFill>
            <a:srgbClr val="3333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79" name="Google Shape;779;p47"/>
          <p:cNvSpPr/>
          <p:nvPr/>
        </p:nvSpPr>
        <p:spPr>
          <a:xfrm>
            <a:off x="2309550" y="140017"/>
            <a:ext cx="2032010" cy="1525813"/>
          </a:xfrm>
          <a:custGeom>
            <a:avLst/>
            <a:gdLst/>
            <a:ahLst/>
            <a:cxnLst/>
            <a:rect l="l" t="t" r="r" b="b"/>
            <a:pathLst>
              <a:path w="4465955" h="3353435" extrusionOk="0">
                <a:moveTo>
                  <a:pt x="4465937" y="3352913"/>
                </a:moveTo>
                <a:lnTo>
                  <a:pt x="0" y="3352913"/>
                </a:lnTo>
                <a:lnTo>
                  <a:pt x="0" y="0"/>
                </a:lnTo>
                <a:lnTo>
                  <a:pt x="4465937" y="0"/>
                </a:lnTo>
                <a:lnTo>
                  <a:pt x="4465937" y="3352913"/>
                </a:lnTo>
                <a:close/>
              </a:path>
            </a:pathLst>
          </a:custGeom>
          <a:solidFill>
            <a:schemeClr val="tx1">
              <a:lumMod val="75000"/>
              <a:lumOff val="25000"/>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81" name="Google Shape;781;p47"/>
          <p:cNvSpPr/>
          <p:nvPr/>
        </p:nvSpPr>
        <p:spPr>
          <a:xfrm>
            <a:off x="2309550" y="3478214"/>
            <a:ext cx="2032010" cy="1525812"/>
          </a:xfrm>
          <a:custGeom>
            <a:avLst/>
            <a:gdLst/>
            <a:ahLst/>
            <a:cxnLst/>
            <a:rect l="l" t="t" r="r" b="b"/>
            <a:pathLst>
              <a:path w="4465955" h="3353434" extrusionOk="0">
                <a:moveTo>
                  <a:pt x="4465937" y="3352913"/>
                </a:moveTo>
                <a:lnTo>
                  <a:pt x="0" y="3352913"/>
                </a:lnTo>
                <a:lnTo>
                  <a:pt x="0" y="0"/>
                </a:lnTo>
                <a:lnTo>
                  <a:pt x="4465937" y="0"/>
                </a:lnTo>
                <a:lnTo>
                  <a:pt x="4465937" y="3352913"/>
                </a:lnTo>
                <a:close/>
              </a:path>
            </a:pathLst>
          </a:custGeom>
          <a:solidFill>
            <a:schemeClr val="tx1">
              <a:lumMod val="75000"/>
              <a:lumOff val="25000"/>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83" name="Google Shape;783;p47"/>
          <p:cNvSpPr/>
          <p:nvPr/>
        </p:nvSpPr>
        <p:spPr>
          <a:xfrm>
            <a:off x="4490656" y="1809113"/>
            <a:ext cx="2032010" cy="1525812"/>
          </a:xfrm>
          <a:custGeom>
            <a:avLst/>
            <a:gdLst/>
            <a:ahLst/>
            <a:cxnLst/>
            <a:rect l="l" t="t" r="r" b="b"/>
            <a:pathLst>
              <a:path w="4465955" h="3353434" extrusionOk="0">
                <a:moveTo>
                  <a:pt x="4465937" y="3352913"/>
                </a:moveTo>
                <a:lnTo>
                  <a:pt x="0" y="3352913"/>
                </a:lnTo>
                <a:lnTo>
                  <a:pt x="0" y="0"/>
                </a:lnTo>
                <a:lnTo>
                  <a:pt x="4465937" y="0"/>
                </a:lnTo>
                <a:lnTo>
                  <a:pt x="4465937" y="3352913"/>
                </a:lnTo>
                <a:close/>
              </a:path>
            </a:pathLst>
          </a:custGeom>
          <a:solidFill>
            <a:schemeClr val="tx1">
              <a:lumMod val="75000"/>
              <a:lumOff val="25000"/>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785" name="Google Shape;785;p47"/>
          <p:cNvSpPr txBox="1"/>
          <p:nvPr/>
        </p:nvSpPr>
        <p:spPr>
          <a:xfrm>
            <a:off x="4794375" y="1807606"/>
            <a:ext cx="1423800" cy="1441703"/>
          </a:xfrm>
          <a:prstGeom prst="rect">
            <a:avLst/>
          </a:prstGeom>
          <a:noFill/>
          <a:ln>
            <a:noFill/>
          </a:ln>
        </p:spPr>
        <p:txBody>
          <a:bodyPr spcFirstLastPara="1" wrap="square" lIns="0" tIns="5200" rIns="0" bIns="0" anchor="t" anchorCtr="0">
            <a:noAutofit/>
          </a:bodyPr>
          <a:lstStyle/>
          <a:p>
            <a:pPr marL="0" marR="0" lvl="0" indent="0" algn="ctr" rtl="0">
              <a:lnSpc>
                <a:spcPct val="100000"/>
              </a:lnSpc>
              <a:spcBef>
                <a:spcPts val="0"/>
              </a:spcBef>
              <a:spcAft>
                <a:spcPts val="0"/>
              </a:spcAft>
              <a:buNone/>
            </a:pPr>
            <a:endParaRPr lang="en-US" sz="1000" b="1" dirty="0" smtClean="0">
              <a:solidFill>
                <a:srgbClr val="FFFFFF"/>
              </a:solidFill>
              <a:latin typeface="Oswald"/>
              <a:ea typeface="Oswald"/>
              <a:cs typeface="Oswald"/>
              <a:sym typeface="Oswald"/>
            </a:endParaRPr>
          </a:p>
          <a:p>
            <a:pPr marL="0" marR="0" lvl="0" indent="0" algn="ctr" rtl="0">
              <a:lnSpc>
                <a:spcPct val="100000"/>
              </a:lnSpc>
              <a:spcBef>
                <a:spcPts val="0"/>
              </a:spcBef>
              <a:spcAft>
                <a:spcPts val="0"/>
              </a:spcAft>
              <a:buNone/>
            </a:pPr>
            <a:endParaRPr lang="en-US" sz="1000" b="1" dirty="0">
              <a:solidFill>
                <a:srgbClr val="FFFFFF"/>
              </a:solidFill>
              <a:latin typeface="Oswald"/>
              <a:ea typeface="Oswald"/>
              <a:cs typeface="Oswald"/>
              <a:sym typeface="Oswald"/>
            </a:endParaRPr>
          </a:p>
          <a:p>
            <a:pPr marL="0" marR="0" lvl="0" indent="0" algn="ctr" rtl="0">
              <a:lnSpc>
                <a:spcPct val="100000"/>
              </a:lnSpc>
              <a:spcBef>
                <a:spcPts val="0"/>
              </a:spcBef>
              <a:spcAft>
                <a:spcPts val="0"/>
              </a:spcAft>
              <a:buNone/>
            </a:pPr>
            <a:r>
              <a:rPr lang="en-US" sz="1000" b="1" dirty="0" smtClean="0">
                <a:solidFill>
                  <a:srgbClr val="FFFFFF"/>
                </a:solidFill>
                <a:latin typeface="Oswald"/>
                <a:ea typeface="Oswald"/>
                <a:cs typeface="Oswald"/>
                <a:sym typeface="Oswald"/>
              </a:rPr>
              <a:t>What is the experience of the project manager?</a:t>
            </a:r>
          </a:p>
          <a:p>
            <a:pPr marL="0" marR="0" lvl="0" indent="0" algn="ctr" rtl="0">
              <a:lnSpc>
                <a:spcPct val="100000"/>
              </a:lnSpc>
              <a:spcBef>
                <a:spcPts val="0"/>
              </a:spcBef>
              <a:spcAft>
                <a:spcPts val="0"/>
              </a:spcAft>
              <a:buNone/>
            </a:pPr>
            <a:endParaRPr lang="en-US" sz="1000" b="1" dirty="0">
              <a:solidFill>
                <a:srgbClr val="FFFFFF"/>
              </a:solidFill>
              <a:latin typeface="Oswald"/>
              <a:ea typeface="Oswald"/>
              <a:cs typeface="Oswald"/>
              <a:sym typeface="Oswald"/>
            </a:endParaRPr>
          </a:p>
          <a:p>
            <a:pPr marL="0" marR="0" lvl="0" indent="0" algn="ctr" rtl="0">
              <a:lnSpc>
                <a:spcPct val="100000"/>
              </a:lnSpc>
              <a:spcBef>
                <a:spcPts val="0"/>
              </a:spcBef>
              <a:spcAft>
                <a:spcPts val="0"/>
              </a:spcAft>
              <a:buNone/>
            </a:pPr>
            <a:r>
              <a:rPr lang="en-US" sz="1000" b="1" dirty="0" smtClean="0">
                <a:solidFill>
                  <a:srgbClr val="FFFFFF"/>
                </a:solidFill>
                <a:latin typeface="Oswald"/>
                <a:ea typeface="Oswald"/>
                <a:cs typeface="Oswald"/>
                <a:sym typeface="Oswald"/>
              </a:rPr>
              <a:t>Is this project financially sustainable and feasible?  </a:t>
            </a:r>
            <a:endParaRPr sz="1000" b="1" dirty="0">
              <a:solidFill>
                <a:srgbClr val="FFFFFF"/>
              </a:solidFill>
              <a:latin typeface="Quattrocento"/>
              <a:ea typeface="Quattrocento"/>
              <a:cs typeface="Quattrocento"/>
              <a:sym typeface="Quattrocento"/>
            </a:endParaRPr>
          </a:p>
        </p:txBody>
      </p:sp>
      <p:sp>
        <p:nvSpPr>
          <p:cNvPr id="786" name="Google Shape;786;p47"/>
          <p:cNvSpPr txBox="1"/>
          <p:nvPr/>
        </p:nvSpPr>
        <p:spPr>
          <a:xfrm>
            <a:off x="2491225" y="208398"/>
            <a:ext cx="1667700" cy="1267401"/>
          </a:xfrm>
          <a:prstGeom prst="rect">
            <a:avLst/>
          </a:prstGeom>
          <a:noFill/>
          <a:ln>
            <a:noFill/>
          </a:ln>
        </p:spPr>
        <p:txBody>
          <a:bodyPr spcFirstLastPara="1" wrap="square" lIns="0" tIns="5200" rIns="0" bIns="0" anchor="t" anchorCtr="0">
            <a:noAutofit/>
          </a:bodyPr>
          <a:lstStyle/>
          <a:p>
            <a:pPr marL="0" marR="0" lvl="0" indent="0" algn="ctr" rtl="0">
              <a:lnSpc>
                <a:spcPct val="100000"/>
              </a:lnSpc>
              <a:spcBef>
                <a:spcPts val="0"/>
              </a:spcBef>
              <a:spcAft>
                <a:spcPts val="0"/>
              </a:spcAft>
              <a:buNone/>
            </a:pPr>
            <a:endParaRPr lang="en-US" sz="1000" b="1" dirty="0" smtClean="0">
              <a:solidFill>
                <a:srgbClr val="FFFFFF"/>
              </a:solidFill>
              <a:latin typeface="Oswald"/>
              <a:ea typeface="Oswald"/>
              <a:cs typeface="Oswald"/>
              <a:sym typeface="Oswald"/>
            </a:endParaRPr>
          </a:p>
          <a:p>
            <a:pPr marL="0" marR="0" lvl="0" indent="0" algn="ctr" rtl="0">
              <a:lnSpc>
                <a:spcPct val="100000"/>
              </a:lnSpc>
              <a:spcBef>
                <a:spcPts val="0"/>
              </a:spcBef>
              <a:spcAft>
                <a:spcPts val="0"/>
              </a:spcAft>
              <a:buNone/>
            </a:pPr>
            <a:r>
              <a:rPr lang="en-US" sz="1000" b="1" dirty="0" smtClean="0">
                <a:solidFill>
                  <a:srgbClr val="FFFFFF"/>
                </a:solidFill>
                <a:latin typeface="Oswald"/>
                <a:ea typeface="Oswald"/>
                <a:cs typeface="Oswald"/>
                <a:sym typeface="Oswald"/>
              </a:rPr>
              <a:t>Does the facility/infrastructure project meet one of the outlined City Priorities?</a:t>
            </a:r>
          </a:p>
          <a:p>
            <a:pPr marL="0" marR="0" lvl="0" indent="0" algn="ctr" rtl="0">
              <a:lnSpc>
                <a:spcPct val="100000"/>
              </a:lnSpc>
              <a:spcBef>
                <a:spcPts val="0"/>
              </a:spcBef>
              <a:spcAft>
                <a:spcPts val="0"/>
              </a:spcAft>
              <a:buNone/>
            </a:pPr>
            <a:endParaRPr lang="en-US" sz="1000" b="1" dirty="0">
              <a:solidFill>
                <a:srgbClr val="FFFFFF"/>
              </a:solidFill>
              <a:latin typeface="Oswald"/>
              <a:ea typeface="Quattrocento"/>
              <a:cs typeface="Quattrocento"/>
              <a:sym typeface="Oswald"/>
            </a:endParaRPr>
          </a:p>
          <a:p>
            <a:pPr marL="0" marR="0" lvl="0" indent="0" algn="ctr" rtl="0">
              <a:lnSpc>
                <a:spcPct val="100000"/>
              </a:lnSpc>
              <a:spcBef>
                <a:spcPts val="0"/>
              </a:spcBef>
              <a:spcAft>
                <a:spcPts val="0"/>
              </a:spcAft>
              <a:buNone/>
            </a:pPr>
            <a:r>
              <a:rPr lang="en-US" sz="1000" b="1" dirty="0" smtClean="0">
                <a:solidFill>
                  <a:srgbClr val="FFFFFF"/>
                </a:solidFill>
                <a:latin typeface="Oswald"/>
                <a:ea typeface="Quattrocento"/>
                <a:cs typeface="Quattrocento"/>
                <a:sym typeface="Oswald"/>
              </a:rPr>
              <a:t>Are there measureable outcomes? </a:t>
            </a:r>
            <a:endParaRPr sz="1000" b="1" dirty="0">
              <a:solidFill>
                <a:srgbClr val="FFFFFF"/>
              </a:solidFill>
              <a:latin typeface="Quattrocento"/>
              <a:ea typeface="Quattrocento"/>
              <a:cs typeface="Quattrocento"/>
              <a:sym typeface="Quattrocento"/>
            </a:endParaRPr>
          </a:p>
        </p:txBody>
      </p:sp>
      <p:sp>
        <p:nvSpPr>
          <p:cNvPr id="787" name="Google Shape;787;p47"/>
          <p:cNvSpPr txBox="1"/>
          <p:nvPr/>
        </p:nvSpPr>
        <p:spPr>
          <a:xfrm>
            <a:off x="2491225" y="3516470"/>
            <a:ext cx="1667700" cy="1473162"/>
          </a:xfrm>
          <a:prstGeom prst="rect">
            <a:avLst/>
          </a:prstGeom>
          <a:noFill/>
          <a:ln>
            <a:noFill/>
          </a:ln>
        </p:spPr>
        <p:txBody>
          <a:bodyPr spcFirstLastPara="1" wrap="square" lIns="0" tIns="5200" rIns="0" bIns="0" anchor="t" anchorCtr="0">
            <a:noAutofit/>
          </a:bodyPr>
          <a:lstStyle/>
          <a:p>
            <a:pPr marL="0" marR="0" lvl="0" indent="0" algn="ctr" rtl="0">
              <a:lnSpc>
                <a:spcPct val="100000"/>
              </a:lnSpc>
              <a:spcBef>
                <a:spcPts val="0"/>
              </a:spcBef>
              <a:spcAft>
                <a:spcPts val="0"/>
              </a:spcAft>
              <a:buNone/>
            </a:pPr>
            <a:r>
              <a:rPr lang="en-US" sz="1000" b="1" dirty="0" smtClean="0">
                <a:solidFill>
                  <a:srgbClr val="FFFFFF"/>
                </a:solidFill>
                <a:latin typeface="Oswald Regular" panose="020B0604020202020204" charset="0"/>
                <a:ea typeface="Oswald"/>
                <a:cs typeface="Oswald"/>
                <a:sym typeface="Oswald"/>
              </a:rPr>
              <a:t>What is the need/justification for the facility or infrastructure project? </a:t>
            </a:r>
          </a:p>
          <a:p>
            <a:pPr marL="0" marR="0" lvl="0" indent="0" algn="ctr" rtl="0">
              <a:lnSpc>
                <a:spcPct val="100000"/>
              </a:lnSpc>
              <a:spcBef>
                <a:spcPts val="0"/>
              </a:spcBef>
              <a:spcAft>
                <a:spcPts val="0"/>
              </a:spcAft>
              <a:buNone/>
            </a:pPr>
            <a:endParaRPr lang="en-US" sz="1000" b="1" dirty="0">
              <a:solidFill>
                <a:srgbClr val="FFFFFF"/>
              </a:solidFill>
              <a:latin typeface="Oswald Regular" panose="020B0604020202020204" charset="0"/>
              <a:ea typeface="Quattrocento"/>
              <a:cs typeface="Quattrocento"/>
              <a:sym typeface="Oswald"/>
            </a:endParaRPr>
          </a:p>
          <a:p>
            <a:pPr marL="0" marR="0" lvl="0" indent="0" algn="ctr" rtl="0">
              <a:lnSpc>
                <a:spcPct val="100000"/>
              </a:lnSpc>
              <a:spcBef>
                <a:spcPts val="0"/>
              </a:spcBef>
              <a:spcAft>
                <a:spcPts val="0"/>
              </a:spcAft>
              <a:buNone/>
            </a:pPr>
            <a:r>
              <a:rPr lang="en-US" sz="1000" b="1" dirty="0" smtClean="0">
                <a:solidFill>
                  <a:srgbClr val="FFFFFF"/>
                </a:solidFill>
                <a:latin typeface="Oswald Regular" panose="020B0604020202020204" charset="0"/>
                <a:ea typeface="Quattrocento"/>
                <a:cs typeface="Quattrocento"/>
                <a:sym typeface="Oswald"/>
              </a:rPr>
              <a:t>Does it expand accessibility? </a:t>
            </a:r>
          </a:p>
          <a:p>
            <a:pPr marL="0" marR="0" lvl="0" indent="0" algn="ctr" rtl="0">
              <a:lnSpc>
                <a:spcPct val="100000"/>
              </a:lnSpc>
              <a:spcBef>
                <a:spcPts val="0"/>
              </a:spcBef>
              <a:spcAft>
                <a:spcPts val="0"/>
              </a:spcAft>
              <a:buNone/>
            </a:pPr>
            <a:endParaRPr lang="en-US" sz="1000" b="1" dirty="0">
              <a:solidFill>
                <a:srgbClr val="FFFFFF"/>
              </a:solidFill>
              <a:latin typeface="Oswald Regular" panose="020B0604020202020204" charset="0"/>
              <a:ea typeface="Quattrocento"/>
              <a:cs typeface="Quattrocento"/>
              <a:sym typeface="Oswald"/>
            </a:endParaRPr>
          </a:p>
          <a:p>
            <a:pPr marL="0" marR="0" lvl="0" indent="0" algn="ctr" rtl="0">
              <a:lnSpc>
                <a:spcPct val="100000"/>
              </a:lnSpc>
              <a:spcBef>
                <a:spcPts val="0"/>
              </a:spcBef>
              <a:spcAft>
                <a:spcPts val="0"/>
              </a:spcAft>
              <a:buNone/>
            </a:pPr>
            <a:r>
              <a:rPr lang="en-US" sz="1000" b="1" dirty="0" smtClean="0">
                <a:solidFill>
                  <a:srgbClr val="FFFFFF"/>
                </a:solidFill>
                <a:latin typeface="Oswald Regular" panose="020B0604020202020204" charset="0"/>
                <a:ea typeface="Quattrocento"/>
                <a:cs typeface="Quattrocento"/>
                <a:sym typeface="Oswald"/>
              </a:rPr>
              <a:t>Does the application provide a detailed project description?</a:t>
            </a:r>
            <a:endParaRPr sz="1000" b="1" dirty="0">
              <a:solidFill>
                <a:srgbClr val="FFFFFF"/>
              </a:solidFill>
              <a:latin typeface="Oswald Regular" panose="020B0604020202020204" charset="0"/>
              <a:ea typeface="Quattrocento"/>
              <a:cs typeface="Quattrocento"/>
              <a:sym typeface="Quattrocento"/>
            </a:endParaRPr>
          </a:p>
        </p:txBody>
      </p:sp>
      <p:sp>
        <p:nvSpPr>
          <p:cNvPr id="788" name="Google Shape;788;p47"/>
          <p:cNvSpPr txBox="1"/>
          <p:nvPr/>
        </p:nvSpPr>
        <p:spPr>
          <a:xfrm>
            <a:off x="432250" y="1862825"/>
            <a:ext cx="1423800" cy="1339702"/>
          </a:xfrm>
          <a:prstGeom prst="rect">
            <a:avLst/>
          </a:prstGeom>
          <a:noFill/>
          <a:ln>
            <a:noFill/>
          </a:ln>
        </p:spPr>
        <p:txBody>
          <a:bodyPr spcFirstLastPara="1" wrap="square" lIns="0" tIns="5200" rIns="0" bIns="0" anchor="t" anchorCtr="0">
            <a:noAutofit/>
          </a:bodyPr>
          <a:lstStyle/>
          <a:p>
            <a:pPr marL="0" marR="0" lvl="0" indent="0" algn="ctr" rtl="0">
              <a:lnSpc>
                <a:spcPct val="100000"/>
              </a:lnSpc>
              <a:spcBef>
                <a:spcPts val="0"/>
              </a:spcBef>
              <a:spcAft>
                <a:spcPts val="0"/>
              </a:spcAft>
              <a:buNone/>
            </a:pPr>
            <a:r>
              <a:rPr lang="en-US" sz="1000" b="1" dirty="0" smtClean="0">
                <a:solidFill>
                  <a:srgbClr val="FFFFFF"/>
                </a:solidFill>
                <a:latin typeface="Oswald Regular" panose="020B0604020202020204" charset="0"/>
                <a:ea typeface="Oswald"/>
                <a:cs typeface="Oswald"/>
                <a:sym typeface="Oswald"/>
              </a:rPr>
              <a:t>Does it meet a national objective?</a:t>
            </a:r>
          </a:p>
          <a:p>
            <a:pPr marL="0" marR="0" lvl="0" indent="0" algn="ctr" rtl="0">
              <a:lnSpc>
                <a:spcPct val="100000"/>
              </a:lnSpc>
              <a:spcBef>
                <a:spcPts val="0"/>
              </a:spcBef>
              <a:spcAft>
                <a:spcPts val="0"/>
              </a:spcAft>
              <a:buNone/>
            </a:pPr>
            <a:endParaRPr lang="en-US" sz="1000" b="1" dirty="0">
              <a:solidFill>
                <a:srgbClr val="FFFFFF"/>
              </a:solidFill>
              <a:latin typeface="Oswald Regular" panose="020B0604020202020204" charset="0"/>
              <a:ea typeface="Quattrocento"/>
              <a:cs typeface="Quattrocento"/>
              <a:sym typeface="Oswald"/>
            </a:endParaRPr>
          </a:p>
          <a:p>
            <a:pPr marL="0" marR="0" lvl="0" indent="0" algn="ctr" rtl="0">
              <a:lnSpc>
                <a:spcPct val="100000"/>
              </a:lnSpc>
              <a:spcBef>
                <a:spcPts val="0"/>
              </a:spcBef>
              <a:spcAft>
                <a:spcPts val="0"/>
              </a:spcAft>
              <a:buNone/>
            </a:pPr>
            <a:r>
              <a:rPr lang="en-US" sz="1000" b="1" dirty="0" smtClean="0">
                <a:solidFill>
                  <a:srgbClr val="FFFFFF"/>
                </a:solidFill>
                <a:latin typeface="Oswald Regular" panose="020B0604020202020204" charset="0"/>
                <a:ea typeface="Quattrocento"/>
                <a:cs typeface="Quattrocento"/>
                <a:sym typeface="Oswald"/>
              </a:rPr>
              <a:t>Is the project and/or associated costs eligible?</a:t>
            </a:r>
          </a:p>
          <a:p>
            <a:pPr marL="0" marR="0" lvl="0" indent="0" algn="ctr" rtl="0">
              <a:lnSpc>
                <a:spcPct val="100000"/>
              </a:lnSpc>
              <a:spcBef>
                <a:spcPts val="0"/>
              </a:spcBef>
              <a:spcAft>
                <a:spcPts val="0"/>
              </a:spcAft>
              <a:buNone/>
            </a:pPr>
            <a:endParaRPr lang="en-US" sz="1000" b="1" dirty="0">
              <a:solidFill>
                <a:srgbClr val="FFFFFF"/>
              </a:solidFill>
              <a:latin typeface="Oswald Regular" panose="020B0604020202020204" charset="0"/>
              <a:ea typeface="Quattrocento"/>
              <a:cs typeface="Quattrocento"/>
              <a:sym typeface="Oswald"/>
            </a:endParaRPr>
          </a:p>
          <a:p>
            <a:pPr marL="0" marR="0" lvl="0" indent="0" algn="ctr" rtl="0">
              <a:lnSpc>
                <a:spcPct val="100000"/>
              </a:lnSpc>
              <a:spcBef>
                <a:spcPts val="0"/>
              </a:spcBef>
              <a:spcAft>
                <a:spcPts val="0"/>
              </a:spcAft>
              <a:buNone/>
            </a:pPr>
            <a:r>
              <a:rPr lang="en-US" sz="1000" b="1" dirty="0" smtClean="0">
                <a:solidFill>
                  <a:srgbClr val="FFFFFF"/>
                </a:solidFill>
                <a:latin typeface="Oswald Regular" panose="020B0604020202020204" charset="0"/>
                <a:ea typeface="Quattrocento"/>
                <a:cs typeface="Quattrocento"/>
                <a:sym typeface="Oswald"/>
              </a:rPr>
              <a:t>What is the measureable outcome?</a:t>
            </a:r>
          </a:p>
          <a:p>
            <a:pPr marL="0" marR="0" lvl="0" indent="0" algn="ctr" rtl="0">
              <a:lnSpc>
                <a:spcPct val="100000"/>
              </a:lnSpc>
              <a:spcBef>
                <a:spcPts val="0"/>
              </a:spcBef>
              <a:spcAft>
                <a:spcPts val="0"/>
              </a:spcAft>
              <a:buNone/>
            </a:pPr>
            <a:endParaRPr lang="en-US" sz="1000" dirty="0">
              <a:solidFill>
                <a:srgbClr val="FFFFFF"/>
              </a:solidFill>
              <a:latin typeface="Oswald Regular" panose="020B0604020202020204" charset="0"/>
              <a:ea typeface="Quattrocento"/>
              <a:cs typeface="Quattrocento"/>
              <a:sym typeface="Oswald"/>
            </a:endParaRPr>
          </a:p>
          <a:p>
            <a:pPr marL="0" marR="0" lvl="0" indent="0" algn="ctr" rtl="0">
              <a:lnSpc>
                <a:spcPct val="100000"/>
              </a:lnSpc>
              <a:spcBef>
                <a:spcPts val="0"/>
              </a:spcBef>
              <a:spcAft>
                <a:spcPts val="0"/>
              </a:spcAft>
              <a:buNone/>
            </a:pPr>
            <a:r>
              <a:rPr lang="en-US" sz="1000" dirty="0" smtClean="0">
                <a:solidFill>
                  <a:srgbClr val="FFFFFF"/>
                </a:solidFill>
                <a:latin typeface="Oswald Regular" panose="020B0604020202020204" charset="0"/>
                <a:ea typeface="Quattrocento"/>
                <a:cs typeface="Quattrocento"/>
                <a:sym typeface="Oswald"/>
              </a:rPr>
              <a:t> </a:t>
            </a:r>
            <a:endParaRPr sz="1000" dirty="0">
              <a:solidFill>
                <a:srgbClr val="FFFFFF"/>
              </a:solidFill>
              <a:latin typeface="Oswald Regular" panose="020B0604020202020204" charset="0"/>
              <a:ea typeface="Quattrocento"/>
              <a:cs typeface="Quattrocento"/>
              <a:sym typeface="Quattrocento"/>
            </a:endParaRPr>
          </a:p>
        </p:txBody>
      </p:sp>
      <p:sp>
        <p:nvSpPr>
          <p:cNvPr id="789" name="Google Shape;789;p47"/>
          <p:cNvSpPr txBox="1">
            <a:spLocks noGrp="1"/>
          </p:cNvSpPr>
          <p:nvPr>
            <p:ph type="sldNum" idx="12"/>
          </p:nvPr>
        </p:nvSpPr>
        <p:spPr>
          <a:xfrm>
            <a:off x="8365059" y="31363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16</a:t>
            </a:fld>
            <a:endParaRPr/>
          </a:p>
        </p:txBody>
      </p:sp>
      <p:sp>
        <p:nvSpPr>
          <p:cNvPr id="2" name="TextBox 1"/>
          <p:cNvSpPr txBox="1"/>
          <p:nvPr/>
        </p:nvSpPr>
        <p:spPr>
          <a:xfrm>
            <a:off x="6702765" y="2798490"/>
            <a:ext cx="1828800" cy="1600438"/>
          </a:xfrm>
          <a:prstGeom prst="rect">
            <a:avLst/>
          </a:prstGeom>
          <a:noFill/>
        </p:spPr>
        <p:txBody>
          <a:bodyPr wrap="square" rtlCol="0">
            <a:spAutoFit/>
          </a:bodyPr>
          <a:lstStyle/>
          <a:p>
            <a:pPr algn="ctr"/>
            <a:r>
              <a:rPr lang="en-US" dirty="0" smtClean="0">
                <a:solidFill>
                  <a:schemeClr val="tx1">
                    <a:lumMod val="75000"/>
                    <a:lumOff val="25000"/>
                  </a:schemeClr>
                </a:solidFill>
                <a:latin typeface="Oswald Regular" panose="020B0604020202020204" charset="0"/>
              </a:rPr>
              <a:t>There are several factors that both internal and external review teams consider when selecting and application for award. Some of the factors considered are: </a:t>
            </a:r>
            <a:endParaRPr lang="en-US" dirty="0">
              <a:solidFill>
                <a:schemeClr val="tx1">
                  <a:lumMod val="75000"/>
                  <a:lumOff val="25000"/>
                </a:schemeClr>
              </a:solidFill>
              <a:latin typeface="Oswald Regular" panose="020B060402020202020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44" y="3478214"/>
            <a:ext cx="2047310" cy="151141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6158" y="3462902"/>
            <a:ext cx="2031300" cy="152673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3235" y="140017"/>
            <a:ext cx="2032566" cy="152306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425" y="165297"/>
            <a:ext cx="2017017" cy="1511418"/>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7812" y="1807606"/>
            <a:ext cx="2035486" cy="1559906"/>
          </a:xfrm>
          <a:prstGeom prst="rect">
            <a:avLst/>
          </a:prstGeom>
        </p:spPr>
      </p:pic>
      <p:pic>
        <p:nvPicPr>
          <p:cNvPr id="3"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21965" y="461187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52"/>
          <p:cNvSpPr txBox="1">
            <a:spLocks noGrp="1"/>
          </p:cNvSpPr>
          <p:nvPr>
            <p:ph type="title"/>
          </p:nvPr>
        </p:nvSpPr>
        <p:spPr>
          <a:xfrm>
            <a:off x="-183707" y="276166"/>
            <a:ext cx="8925600" cy="4755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US" dirty="0" smtClean="0">
                <a:ln w="0"/>
                <a:solidFill>
                  <a:schemeClr val="tx2">
                    <a:lumMod val="50000"/>
                  </a:schemeClr>
                </a:solidFill>
                <a:effectLst>
                  <a:outerShdw blurRad="38100" dist="19050" dir="2700000" algn="tl" rotWithShape="0">
                    <a:schemeClr val="dk1">
                      <a:alpha val="40000"/>
                    </a:schemeClr>
                  </a:outerShdw>
                </a:effectLst>
              </a:rPr>
              <a:t>Thank you and Our Team </a:t>
            </a:r>
            <a:endParaRPr dirty="0">
              <a:ln w="0"/>
              <a:solidFill>
                <a:schemeClr val="tx2">
                  <a:lumMod val="50000"/>
                </a:schemeClr>
              </a:solidFill>
              <a:effectLst>
                <a:outerShdw blurRad="38100" dist="19050" dir="2700000" algn="tl" rotWithShape="0">
                  <a:schemeClr val="dk1">
                    <a:alpha val="40000"/>
                  </a:schemeClr>
                </a:outerShdw>
              </a:effectLst>
            </a:endParaRPr>
          </a:p>
        </p:txBody>
      </p:sp>
      <p:sp>
        <p:nvSpPr>
          <p:cNvPr id="905" name="Google Shape;905;p52"/>
          <p:cNvSpPr/>
          <p:nvPr/>
        </p:nvSpPr>
        <p:spPr>
          <a:xfrm>
            <a:off x="2392194" y="340488"/>
            <a:ext cx="1676100" cy="3377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908" name="Google Shape;908;p52"/>
          <p:cNvSpPr txBox="1"/>
          <p:nvPr/>
        </p:nvSpPr>
        <p:spPr>
          <a:xfrm>
            <a:off x="420413" y="3960842"/>
            <a:ext cx="1516500" cy="164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dirty="0" smtClean="0">
                <a:ln w="0"/>
                <a:solidFill>
                  <a:schemeClr val="tx1"/>
                </a:solidFill>
                <a:effectLst>
                  <a:outerShdw blurRad="38100" dist="19050" dir="2700000" algn="tl" rotWithShape="0">
                    <a:schemeClr val="dk1">
                      <a:alpha val="40000"/>
                    </a:schemeClr>
                  </a:outerShdw>
                </a:effectLst>
                <a:latin typeface="Oswald Regular"/>
                <a:ea typeface="Oswald Regular"/>
                <a:cs typeface="Oswald Regular"/>
                <a:sym typeface="Oswald Regular"/>
              </a:rPr>
              <a:t>Rose Lyda </a:t>
            </a:r>
            <a:endParaRPr sz="1200" dirty="0">
              <a:ln w="0"/>
              <a:solidFill>
                <a:schemeClr val="tx1"/>
              </a:solidFill>
              <a:effectLst>
                <a:outerShdw blurRad="38100" dist="19050" dir="2700000" algn="tl" rotWithShape="0">
                  <a:schemeClr val="dk1">
                    <a:alpha val="40000"/>
                  </a:schemeClr>
                </a:outerShdw>
              </a:effectLst>
              <a:latin typeface="Oswald Regular"/>
              <a:ea typeface="Oswald Regular"/>
              <a:cs typeface="Oswald Regular"/>
              <a:sym typeface="Oswald Regular"/>
            </a:endParaRPr>
          </a:p>
        </p:txBody>
      </p:sp>
      <p:sp>
        <p:nvSpPr>
          <p:cNvPr id="909" name="Google Shape;909;p52"/>
          <p:cNvSpPr txBox="1"/>
          <p:nvPr/>
        </p:nvSpPr>
        <p:spPr>
          <a:xfrm>
            <a:off x="4513009" y="3936345"/>
            <a:ext cx="1516500" cy="164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dirty="0" smtClean="0">
                <a:ln w="0"/>
                <a:solidFill>
                  <a:schemeClr val="tx1"/>
                </a:solidFill>
                <a:effectLst>
                  <a:outerShdw blurRad="38100" dist="19050" dir="2700000" algn="tl" rotWithShape="0">
                    <a:schemeClr val="dk1">
                      <a:alpha val="40000"/>
                    </a:schemeClr>
                  </a:outerShdw>
                </a:effectLst>
                <a:latin typeface="Oswald Regular"/>
                <a:ea typeface="Oswald Regular"/>
                <a:cs typeface="Oswald Regular"/>
                <a:sym typeface="Oswald Regular"/>
              </a:rPr>
              <a:t>Naomi Clark </a:t>
            </a:r>
            <a:endParaRPr sz="1200" dirty="0">
              <a:ln w="0"/>
              <a:solidFill>
                <a:schemeClr val="tx1"/>
              </a:solidFill>
              <a:effectLst>
                <a:outerShdw blurRad="38100" dist="19050" dir="2700000" algn="tl" rotWithShape="0">
                  <a:schemeClr val="dk1">
                    <a:alpha val="40000"/>
                  </a:schemeClr>
                </a:outerShdw>
              </a:effectLst>
              <a:latin typeface="Oswald Regular"/>
              <a:ea typeface="Oswald Regular"/>
              <a:cs typeface="Oswald Regular"/>
              <a:sym typeface="Oswald Regular"/>
            </a:endParaRPr>
          </a:p>
        </p:txBody>
      </p:sp>
      <p:sp>
        <p:nvSpPr>
          <p:cNvPr id="910" name="Google Shape;910;p52"/>
          <p:cNvSpPr txBox="1"/>
          <p:nvPr/>
        </p:nvSpPr>
        <p:spPr>
          <a:xfrm flipH="1">
            <a:off x="428379" y="4115978"/>
            <a:ext cx="1596060" cy="1027521"/>
          </a:xfrm>
          <a:prstGeom prst="rect">
            <a:avLst/>
          </a:prstGeom>
          <a:noFill/>
          <a:ln>
            <a:noFill/>
          </a:ln>
        </p:spPr>
        <p:txBody>
          <a:bodyPr spcFirstLastPara="1" wrap="square" lIns="41575" tIns="41575" rIns="41575" bIns="41575" anchor="t" anchorCtr="0">
            <a:noAutofit/>
          </a:bodyPr>
          <a:lstStyle/>
          <a:p>
            <a:pPr marL="0" lvl="0" indent="0" algn="ctr" rtl="0">
              <a:spcBef>
                <a:spcPts val="0"/>
              </a:spcBef>
              <a:spcAft>
                <a:spcPts val="0"/>
              </a:spcAft>
              <a:buNone/>
            </a:pPr>
            <a:r>
              <a:rPr lang="en-US" sz="1000" dirty="0" smtClean="0">
                <a:solidFill>
                  <a:schemeClr val="tx1">
                    <a:lumMod val="75000"/>
                    <a:lumOff val="25000"/>
                  </a:schemeClr>
                </a:solidFill>
                <a:latin typeface="Oswald" panose="020B0604020202020204" charset="0"/>
                <a:ea typeface="Quattrocento"/>
                <a:cs typeface="Quattrocento"/>
                <a:sym typeface="Quattrocento"/>
              </a:rPr>
              <a:t>Senior Analyst</a:t>
            </a:r>
          </a:p>
          <a:p>
            <a:pPr marL="0" lvl="0" indent="0" algn="ctr" rtl="0">
              <a:spcBef>
                <a:spcPts val="0"/>
              </a:spcBef>
              <a:spcAft>
                <a:spcPts val="0"/>
              </a:spcAft>
              <a:buNone/>
            </a:pPr>
            <a:r>
              <a:rPr lang="en-US" sz="1000" dirty="0" smtClean="0">
                <a:solidFill>
                  <a:schemeClr val="tx1">
                    <a:lumMod val="75000"/>
                    <a:lumOff val="25000"/>
                  </a:schemeClr>
                </a:solidFill>
                <a:latin typeface="Oswald" panose="020B0604020202020204" charset="0"/>
                <a:ea typeface="Quattrocento"/>
                <a:cs typeface="Quattrocento"/>
                <a:sym typeface="Quattrocento"/>
              </a:rPr>
              <a:t>Community Development Division</a:t>
            </a:r>
          </a:p>
          <a:p>
            <a:pPr marL="0" lvl="0" indent="0" algn="ctr" rtl="0">
              <a:spcBef>
                <a:spcPts val="0"/>
              </a:spcBef>
              <a:spcAft>
                <a:spcPts val="0"/>
              </a:spcAft>
              <a:buNone/>
            </a:pPr>
            <a:r>
              <a:rPr lang="en-US" sz="1000" dirty="0" smtClean="0">
                <a:solidFill>
                  <a:srgbClr val="999999"/>
                </a:solidFill>
                <a:latin typeface="Oswald" panose="020B0604020202020204" charset="0"/>
                <a:ea typeface="Quattrocento"/>
                <a:cs typeface="Quattrocento"/>
                <a:sym typeface="Quattrocento"/>
                <a:hlinkClick r:id="rId6"/>
              </a:rPr>
              <a:t>Rose.lyda@coloradosprings.gov</a:t>
            </a:r>
            <a:r>
              <a:rPr lang="en-US" sz="1000" dirty="0" smtClean="0">
                <a:solidFill>
                  <a:srgbClr val="999999"/>
                </a:solidFill>
                <a:latin typeface="Oswald" panose="020B0604020202020204" charset="0"/>
                <a:ea typeface="Quattrocento"/>
                <a:cs typeface="Quattrocento"/>
                <a:sym typeface="Quattrocento"/>
              </a:rPr>
              <a:t> </a:t>
            </a:r>
          </a:p>
          <a:p>
            <a:pPr marL="0" lvl="0" indent="0" algn="ctr" rtl="0">
              <a:spcBef>
                <a:spcPts val="0"/>
              </a:spcBef>
              <a:spcAft>
                <a:spcPts val="0"/>
              </a:spcAft>
              <a:buNone/>
            </a:pPr>
            <a:r>
              <a:rPr lang="en-US" sz="1000" dirty="0" smtClean="0">
                <a:solidFill>
                  <a:schemeClr val="tx1">
                    <a:lumMod val="75000"/>
                    <a:lumOff val="25000"/>
                  </a:schemeClr>
                </a:solidFill>
                <a:latin typeface="Oswald" panose="020B0604020202020204" charset="0"/>
                <a:ea typeface="Quattrocento"/>
                <a:cs typeface="Quattrocento"/>
                <a:sym typeface="Quattrocento"/>
              </a:rPr>
              <a:t>719-385-5340</a:t>
            </a:r>
          </a:p>
          <a:p>
            <a:pPr marL="0" lvl="0" indent="0" algn="ctr" rtl="0">
              <a:spcBef>
                <a:spcPts val="0"/>
              </a:spcBef>
              <a:spcAft>
                <a:spcPts val="0"/>
              </a:spcAft>
              <a:buNone/>
            </a:pPr>
            <a:endParaRPr lang="en-US" sz="1000" dirty="0" smtClean="0">
              <a:solidFill>
                <a:srgbClr val="999999"/>
              </a:solidFill>
              <a:latin typeface="Quattrocento"/>
              <a:ea typeface="Quattrocento"/>
              <a:cs typeface="Quattrocento"/>
              <a:sym typeface="Quattrocento"/>
            </a:endParaRPr>
          </a:p>
        </p:txBody>
      </p:sp>
      <p:sp>
        <p:nvSpPr>
          <p:cNvPr id="911" name="Google Shape;911;p52"/>
          <p:cNvSpPr txBox="1"/>
          <p:nvPr/>
        </p:nvSpPr>
        <p:spPr>
          <a:xfrm>
            <a:off x="2466711" y="3782210"/>
            <a:ext cx="1516500" cy="164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dirty="0" smtClean="0">
                <a:ln w="0"/>
                <a:solidFill>
                  <a:schemeClr val="tx1"/>
                </a:solidFill>
                <a:effectLst>
                  <a:outerShdw blurRad="38100" dist="19050" dir="2700000" algn="tl" rotWithShape="0">
                    <a:schemeClr val="dk1">
                      <a:alpha val="40000"/>
                    </a:schemeClr>
                  </a:outerShdw>
                </a:effectLst>
                <a:latin typeface="Oswald Regular"/>
                <a:ea typeface="Oswald Regular"/>
                <a:cs typeface="Oswald Regular"/>
                <a:sym typeface="Oswald Regular"/>
              </a:rPr>
              <a:t>Catherine Duarte </a:t>
            </a:r>
            <a:endParaRPr sz="1200" dirty="0">
              <a:ln w="0"/>
              <a:solidFill>
                <a:schemeClr val="tx1"/>
              </a:solidFill>
              <a:effectLst>
                <a:outerShdw blurRad="38100" dist="19050" dir="2700000" algn="tl" rotWithShape="0">
                  <a:schemeClr val="dk1">
                    <a:alpha val="40000"/>
                  </a:schemeClr>
                </a:outerShdw>
              </a:effectLst>
              <a:latin typeface="Oswald Regular"/>
              <a:ea typeface="Oswald Regular"/>
              <a:cs typeface="Oswald Regular"/>
              <a:sym typeface="Oswald Regular"/>
            </a:endParaRPr>
          </a:p>
        </p:txBody>
      </p:sp>
      <p:sp>
        <p:nvSpPr>
          <p:cNvPr id="912" name="Google Shape;912;p52"/>
          <p:cNvSpPr txBox="1"/>
          <p:nvPr/>
        </p:nvSpPr>
        <p:spPr>
          <a:xfrm flipH="1">
            <a:off x="4419681" y="4128737"/>
            <a:ext cx="1802190" cy="880187"/>
          </a:xfrm>
          <a:prstGeom prst="rect">
            <a:avLst/>
          </a:prstGeom>
          <a:noFill/>
          <a:ln>
            <a:noFill/>
          </a:ln>
        </p:spPr>
        <p:txBody>
          <a:bodyPr spcFirstLastPara="1" wrap="square" lIns="41575" tIns="41575" rIns="41575" bIns="41575" anchor="t" anchorCtr="0">
            <a:noAutofit/>
          </a:bodyPr>
          <a:lstStyle/>
          <a:p>
            <a:pPr marL="0" lvl="0" indent="0" algn="ctr" rtl="0">
              <a:spcBef>
                <a:spcPts val="0"/>
              </a:spcBef>
              <a:spcAft>
                <a:spcPts val="0"/>
              </a:spcAft>
              <a:buNone/>
            </a:pPr>
            <a:r>
              <a:rPr lang="en-US" sz="1000" dirty="0" smtClean="0">
                <a:solidFill>
                  <a:schemeClr val="tx1">
                    <a:lumMod val="75000"/>
                    <a:lumOff val="25000"/>
                  </a:schemeClr>
                </a:solidFill>
                <a:latin typeface="Oswald" panose="020B0604020202020204" charset="0"/>
                <a:ea typeface="Quattrocento"/>
                <a:cs typeface="Quattrocento"/>
                <a:sym typeface="Quattrocento"/>
              </a:rPr>
              <a:t>Compliance Analyst II</a:t>
            </a:r>
          </a:p>
          <a:p>
            <a:pPr marL="0" lvl="0" indent="0" algn="ctr" rtl="0">
              <a:spcBef>
                <a:spcPts val="0"/>
              </a:spcBef>
              <a:spcAft>
                <a:spcPts val="0"/>
              </a:spcAft>
              <a:buNone/>
            </a:pPr>
            <a:r>
              <a:rPr lang="en-US" sz="1000" dirty="0" smtClean="0">
                <a:solidFill>
                  <a:schemeClr val="tx1">
                    <a:lumMod val="75000"/>
                    <a:lumOff val="25000"/>
                  </a:schemeClr>
                </a:solidFill>
                <a:latin typeface="Oswald" panose="020B0604020202020204" charset="0"/>
                <a:ea typeface="Quattrocento"/>
                <a:cs typeface="Quattrocento"/>
                <a:sym typeface="Quattrocento"/>
              </a:rPr>
              <a:t>Community Development Division</a:t>
            </a:r>
          </a:p>
          <a:p>
            <a:pPr marL="0" lvl="0" indent="0" algn="ctr" rtl="0">
              <a:spcBef>
                <a:spcPts val="0"/>
              </a:spcBef>
              <a:spcAft>
                <a:spcPts val="0"/>
              </a:spcAft>
              <a:buNone/>
            </a:pPr>
            <a:r>
              <a:rPr lang="en-US" sz="1000" dirty="0" smtClean="0">
                <a:solidFill>
                  <a:srgbClr val="999999"/>
                </a:solidFill>
                <a:latin typeface="Oswald" panose="020B0604020202020204" charset="0"/>
                <a:ea typeface="Quattrocento"/>
                <a:cs typeface="Quattrocento"/>
                <a:sym typeface="Quattrocento"/>
                <a:hlinkClick r:id="rId7"/>
              </a:rPr>
              <a:t>naomi.clark@coloradosprings.gov</a:t>
            </a:r>
            <a:r>
              <a:rPr lang="en-US" sz="1000" dirty="0" smtClean="0">
                <a:solidFill>
                  <a:srgbClr val="999999"/>
                </a:solidFill>
                <a:latin typeface="Oswald" panose="020B0604020202020204" charset="0"/>
                <a:ea typeface="Quattrocento"/>
                <a:cs typeface="Quattrocento"/>
                <a:sym typeface="Quattrocento"/>
              </a:rPr>
              <a:t> </a:t>
            </a:r>
          </a:p>
          <a:p>
            <a:pPr marL="0" lvl="0" indent="0" algn="ctr" rtl="0">
              <a:spcBef>
                <a:spcPts val="0"/>
              </a:spcBef>
              <a:spcAft>
                <a:spcPts val="0"/>
              </a:spcAft>
              <a:buNone/>
            </a:pPr>
            <a:r>
              <a:rPr lang="en-US" sz="1000" dirty="0" smtClean="0">
                <a:solidFill>
                  <a:schemeClr val="tx1">
                    <a:lumMod val="75000"/>
                    <a:lumOff val="25000"/>
                  </a:schemeClr>
                </a:solidFill>
                <a:latin typeface="Oswald" panose="020B0604020202020204" charset="0"/>
                <a:ea typeface="Quattrocento"/>
                <a:cs typeface="Quattrocento"/>
                <a:sym typeface="Quattrocento"/>
              </a:rPr>
              <a:t>719-385-6609</a:t>
            </a:r>
          </a:p>
        </p:txBody>
      </p:sp>
      <p:sp>
        <p:nvSpPr>
          <p:cNvPr id="913" name="Google Shape;913;p52"/>
          <p:cNvSpPr txBox="1"/>
          <p:nvPr/>
        </p:nvSpPr>
        <p:spPr>
          <a:xfrm flipH="1">
            <a:off x="2289338" y="4058305"/>
            <a:ext cx="1950806" cy="995531"/>
          </a:xfrm>
          <a:prstGeom prst="rect">
            <a:avLst/>
          </a:prstGeom>
          <a:noFill/>
          <a:ln>
            <a:noFill/>
          </a:ln>
        </p:spPr>
        <p:txBody>
          <a:bodyPr spcFirstLastPara="1" wrap="square" lIns="41575" tIns="41575" rIns="41575" bIns="41575" anchor="t" anchorCtr="0">
            <a:noAutofit/>
          </a:bodyPr>
          <a:lstStyle/>
          <a:p>
            <a:pPr marL="0" lvl="0" indent="0" algn="ctr" rtl="0">
              <a:spcBef>
                <a:spcPts val="0"/>
              </a:spcBef>
              <a:spcAft>
                <a:spcPts val="0"/>
              </a:spcAft>
              <a:buNone/>
            </a:pPr>
            <a:r>
              <a:rPr lang="en-US" sz="1000" dirty="0" smtClean="0">
                <a:solidFill>
                  <a:schemeClr val="tx1">
                    <a:lumMod val="75000"/>
                    <a:lumOff val="25000"/>
                  </a:schemeClr>
                </a:solidFill>
                <a:latin typeface="Oswald" panose="020B0604020202020204" charset="0"/>
                <a:ea typeface="Quattrocento"/>
                <a:cs typeface="Quattrocento"/>
                <a:sym typeface="Quattrocento"/>
              </a:rPr>
              <a:t>Senior Analyst</a:t>
            </a:r>
          </a:p>
          <a:p>
            <a:pPr marL="0" lvl="0" indent="0" algn="ctr" rtl="0">
              <a:spcBef>
                <a:spcPts val="0"/>
              </a:spcBef>
              <a:spcAft>
                <a:spcPts val="0"/>
              </a:spcAft>
              <a:buNone/>
            </a:pPr>
            <a:r>
              <a:rPr lang="en-US" sz="1000" dirty="0" smtClean="0">
                <a:solidFill>
                  <a:schemeClr val="tx1">
                    <a:lumMod val="75000"/>
                    <a:lumOff val="25000"/>
                  </a:schemeClr>
                </a:solidFill>
                <a:latin typeface="Oswald" panose="020B0604020202020204" charset="0"/>
                <a:ea typeface="Quattrocento"/>
                <a:cs typeface="Quattrocento"/>
                <a:sym typeface="Quattrocento"/>
              </a:rPr>
              <a:t>Community Development Division </a:t>
            </a:r>
          </a:p>
          <a:p>
            <a:pPr marL="0" lvl="0" indent="0" algn="ctr" rtl="0">
              <a:spcBef>
                <a:spcPts val="0"/>
              </a:spcBef>
              <a:spcAft>
                <a:spcPts val="0"/>
              </a:spcAft>
              <a:buNone/>
            </a:pPr>
            <a:r>
              <a:rPr lang="en-US" sz="1000" dirty="0" smtClean="0">
                <a:solidFill>
                  <a:srgbClr val="999999"/>
                </a:solidFill>
                <a:latin typeface="Oswald" panose="020B0604020202020204" charset="0"/>
                <a:ea typeface="Quattrocento"/>
                <a:cs typeface="Quattrocento"/>
                <a:sym typeface="Quattrocento"/>
                <a:hlinkClick r:id="rId8"/>
              </a:rPr>
              <a:t>catherine.duarte@coloradosprings.gov</a:t>
            </a:r>
            <a:endParaRPr lang="en-US" sz="1000" dirty="0" smtClean="0">
              <a:solidFill>
                <a:srgbClr val="999999"/>
              </a:solidFill>
              <a:latin typeface="Oswald" panose="020B0604020202020204" charset="0"/>
              <a:ea typeface="Quattrocento"/>
              <a:cs typeface="Quattrocento"/>
              <a:sym typeface="Quattrocento"/>
            </a:endParaRPr>
          </a:p>
          <a:p>
            <a:pPr marL="0" lvl="0" indent="0" algn="ctr" rtl="0">
              <a:spcBef>
                <a:spcPts val="0"/>
              </a:spcBef>
              <a:spcAft>
                <a:spcPts val="0"/>
              </a:spcAft>
              <a:buNone/>
            </a:pPr>
            <a:r>
              <a:rPr lang="en-US" sz="1000" dirty="0" smtClean="0">
                <a:solidFill>
                  <a:schemeClr val="tx1">
                    <a:lumMod val="75000"/>
                    <a:lumOff val="25000"/>
                  </a:schemeClr>
                </a:solidFill>
                <a:latin typeface="Oswald" panose="020B0604020202020204" charset="0"/>
                <a:ea typeface="Quattrocento"/>
                <a:cs typeface="Quattrocento"/>
                <a:sym typeface="Quattrocento"/>
              </a:rPr>
              <a:t>719-385-6876</a:t>
            </a:r>
            <a:endParaRPr sz="1000" dirty="0">
              <a:solidFill>
                <a:schemeClr val="tx1">
                  <a:lumMod val="75000"/>
                  <a:lumOff val="25000"/>
                </a:schemeClr>
              </a:solidFill>
              <a:latin typeface="Oswald" panose="020B0604020202020204" charset="0"/>
              <a:ea typeface="Quattrocento"/>
              <a:cs typeface="Quattrocento"/>
              <a:sym typeface="Quattrocento"/>
            </a:endParaRPr>
          </a:p>
        </p:txBody>
      </p:sp>
      <p:sp>
        <p:nvSpPr>
          <p:cNvPr id="914" name="Google Shape;914;p52"/>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17</a:t>
            </a:fld>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836" y="504693"/>
            <a:ext cx="1676100" cy="3408744"/>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2194" y="345951"/>
            <a:ext cx="1676100" cy="3371937"/>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59728" y="938974"/>
            <a:ext cx="1522096" cy="2974463"/>
          </a:xfrm>
          <a:prstGeom prst="rect">
            <a:avLst/>
          </a:prstGeom>
        </p:spPr>
      </p:pic>
      <p:pic>
        <p:nvPicPr>
          <p:cNvPr id="5"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755484" y="456883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54"/>
          <p:cNvSpPr txBox="1">
            <a:spLocks noGrp="1"/>
          </p:cNvSpPr>
          <p:nvPr>
            <p:ph type="title"/>
          </p:nvPr>
        </p:nvSpPr>
        <p:spPr>
          <a:xfrm>
            <a:off x="5564400" y="1044696"/>
            <a:ext cx="1692380" cy="77020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CREDITS</a:t>
            </a:r>
            <a:endParaRPr dirty="0"/>
          </a:p>
        </p:txBody>
      </p:sp>
      <p:sp>
        <p:nvSpPr>
          <p:cNvPr id="926" name="Google Shape;926;p54"/>
          <p:cNvSpPr txBox="1">
            <a:spLocks noGrp="1"/>
          </p:cNvSpPr>
          <p:nvPr>
            <p:ph type="body" idx="4294967295"/>
          </p:nvPr>
        </p:nvSpPr>
        <p:spPr>
          <a:xfrm>
            <a:off x="4681570" y="2266698"/>
            <a:ext cx="3773700" cy="1959668"/>
          </a:xfrm>
          <a:prstGeom prst="rect">
            <a:avLst/>
          </a:prstGeom>
        </p:spPr>
        <p:txBody>
          <a:bodyPr spcFirstLastPara="1" wrap="square" lIns="0" tIns="0" rIns="0" bIns="0" anchor="t" anchorCtr="0">
            <a:noAutofit/>
          </a:bodyPr>
          <a:lstStyle/>
          <a:p>
            <a:pPr marL="203200" lvl="0" indent="0" algn="l" rtl="0">
              <a:lnSpc>
                <a:spcPct val="115000"/>
              </a:lnSpc>
              <a:spcBef>
                <a:spcPts val="300"/>
              </a:spcBef>
              <a:spcAft>
                <a:spcPts val="0"/>
              </a:spcAft>
              <a:buClr>
                <a:schemeClr val="dk1"/>
              </a:buClr>
              <a:buSzPts val="500"/>
              <a:buFont typeface="Arial"/>
              <a:buNone/>
            </a:pPr>
            <a:endParaRPr sz="1000" dirty="0">
              <a:latin typeface="Oswald Regular" panose="020B0604020202020204" charset="0"/>
            </a:endParaRPr>
          </a:p>
          <a:p>
            <a:pPr marL="203200" lvl="0" indent="-165100" algn="l" rtl="0">
              <a:lnSpc>
                <a:spcPct val="115000"/>
              </a:lnSpc>
              <a:spcBef>
                <a:spcPts val="300"/>
              </a:spcBef>
              <a:spcAft>
                <a:spcPts val="0"/>
              </a:spcAft>
              <a:buClr>
                <a:srgbClr val="DAD2C0"/>
              </a:buClr>
              <a:buSzPts val="1000"/>
              <a:buFont typeface="Quattrocento"/>
              <a:buChar char="◂"/>
            </a:pPr>
            <a:r>
              <a:rPr lang="en-US" sz="1000" dirty="0" smtClean="0">
                <a:solidFill>
                  <a:schemeClr val="tx1">
                    <a:lumMod val="75000"/>
                    <a:lumOff val="25000"/>
                  </a:schemeClr>
                </a:solidFill>
                <a:latin typeface="Oswald Regular" panose="020B0604020202020204" charset="0"/>
              </a:rPr>
              <a:t>Presentation content, materials, resources, and information by: Naomi Clark- Compliance Analyst Community Development Division. City of Colorado Springs. </a:t>
            </a:r>
            <a:r>
              <a:rPr lang="en-US" sz="1000" dirty="0" smtClean="0">
                <a:latin typeface="Oswald Regular" panose="020B0604020202020204" charset="0"/>
                <a:hlinkClick r:id="rId3"/>
              </a:rPr>
              <a:t>Naomi.clark@coloradosprings.gov</a:t>
            </a:r>
            <a:r>
              <a:rPr lang="en-US" sz="1000" dirty="0" smtClean="0">
                <a:latin typeface="Oswald Regular" panose="020B0604020202020204" charset="0"/>
              </a:rPr>
              <a:t> </a:t>
            </a:r>
          </a:p>
          <a:p>
            <a:pPr marL="203200" lvl="0" indent="-165100" algn="l" rtl="0">
              <a:lnSpc>
                <a:spcPct val="115000"/>
              </a:lnSpc>
              <a:spcBef>
                <a:spcPts val="300"/>
              </a:spcBef>
              <a:spcAft>
                <a:spcPts val="0"/>
              </a:spcAft>
              <a:buClr>
                <a:srgbClr val="DAD2C0"/>
              </a:buClr>
              <a:buSzPts val="1000"/>
              <a:buFont typeface="Quattrocento"/>
              <a:buChar char="◂"/>
            </a:pPr>
            <a:r>
              <a:rPr lang="en-US" sz="1000" dirty="0" smtClean="0">
                <a:solidFill>
                  <a:schemeClr val="tx1">
                    <a:lumMod val="75000"/>
                    <a:lumOff val="25000"/>
                  </a:schemeClr>
                </a:solidFill>
                <a:latin typeface="Oswald Regular" panose="020B0604020202020204" charset="0"/>
              </a:rPr>
              <a:t>Presentation </a:t>
            </a:r>
            <a:r>
              <a:rPr lang="en-US" sz="1000" dirty="0">
                <a:solidFill>
                  <a:schemeClr val="tx1">
                    <a:lumMod val="75000"/>
                    <a:lumOff val="25000"/>
                  </a:schemeClr>
                </a:solidFill>
                <a:latin typeface="Oswald Regular" panose="020B0604020202020204" charset="0"/>
              </a:rPr>
              <a:t>template by </a:t>
            </a:r>
            <a:r>
              <a:rPr lang="en-US" sz="1000" u="sng" dirty="0" err="1">
                <a:highlight>
                  <a:srgbClr val="DAD2C0"/>
                </a:highlight>
                <a:latin typeface="Oswald Regular" panose="020B0604020202020204" charset="0"/>
                <a:hlinkClick r:id="rId4"/>
              </a:rPr>
              <a:t>Slidesgo</a:t>
            </a:r>
            <a:endParaRPr sz="1000" dirty="0">
              <a:highlight>
                <a:srgbClr val="DAD2C0"/>
              </a:highlight>
              <a:latin typeface="Oswald Regular" panose="020B0604020202020204" charset="0"/>
            </a:endParaRPr>
          </a:p>
          <a:p>
            <a:pPr marL="203200" lvl="0" indent="-165100" algn="l" rtl="0">
              <a:lnSpc>
                <a:spcPct val="115000"/>
              </a:lnSpc>
              <a:spcBef>
                <a:spcPts val="0"/>
              </a:spcBef>
              <a:spcAft>
                <a:spcPts val="0"/>
              </a:spcAft>
              <a:buClr>
                <a:srgbClr val="DAD2C0"/>
              </a:buClr>
              <a:buSzPts val="1000"/>
              <a:buFont typeface="Quattrocento"/>
              <a:buChar char="◂"/>
            </a:pPr>
            <a:r>
              <a:rPr lang="en-US" sz="1000" dirty="0">
                <a:solidFill>
                  <a:schemeClr val="tx1">
                    <a:lumMod val="75000"/>
                    <a:lumOff val="25000"/>
                  </a:schemeClr>
                </a:solidFill>
                <a:latin typeface="Oswald Regular" panose="020B0604020202020204" charset="0"/>
              </a:rPr>
              <a:t>Icons by </a:t>
            </a:r>
            <a:r>
              <a:rPr lang="en-US" sz="1000" u="sng" dirty="0" err="1">
                <a:highlight>
                  <a:srgbClr val="DAD2C0"/>
                </a:highlight>
                <a:latin typeface="Oswald Regular" panose="020B0604020202020204" charset="0"/>
                <a:hlinkClick r:id="rId5"/>
              </a:rPr>
              <a:t>Flaticon</a:t>
            </a:r>
            <a:endParaRPr sz="1000" dirty="0">
              <a:highlight>
                <a:srgbClr val="DAD2C0"/>
              </a:highlight>
              <a:latin typeface="Oswald Regular" panose="020B0604020202020204" charset="0"/>
            </a:endParaRPr>
          </a:p>
          <a:p>
            <a:pPr marL="203200" lvl="0" indent="-165100" algn="l" rtl="0">
              <a:lnSpc>
                <a:spcPct val="115000"/>
              </a:lnSpc>
              <a:spcBef>
                <a:spcPts val="0"/>
              </a:spcBef>
              <a:spcAft>
                <a:spcPts val="0"/>
              </a:spcAft>
              <a:buClr>
                <a:srgbClr val="DAD2C0"/>
              </a:buClr>
              <a:buSzPts val="1000"/>
              <a:buFont typeface="Quattrocento"/>
              <a:buChar char="◂"/>
            </a:pPr>
            <a:r>
              <a:rPr lang="en-US" sz="1000" dirty="0">
                <a:solidFill>
                  <a:schemeClr val="tx1">
                    <a:lumMod val="75000"/>
                    <a:lumOff val="25000"/>
                  </a:schemeClr>
                </a:solidFill>
                <a:latin typeface="Oswald Regular" panose="020B0604020202020204" charset="0"/>
              </a:rPr>
              <a:t>Infographics by </a:t>
            </a:r>
            <a:r>
              <a:rPr lang="en-US" sz="1000" u="sng" dirty="0" err="1">
                <a:highlight>
                  <a:srgbClr val="DAD2C0"/>
                </a:highlight>
                <a:latin typeface="Oswald Regular" panose="020B0604020202020204" charset="0"/>
                <a:hlinkClick r:id="rId6"/>
              </a:rPr>
              <a:t>Freepik</a:t>
            </a:r>
            <a:endParaRPr sz="1000" dirty="0">
              <a:highlight>
                <a:srgbClr val="DAD2C0"/>
              </a:highlight>
              <a:latin typeface="Oswald Regular" panose="020B0604020202020204" charset="0"/>
            </a:endParaRPr>
          </a:p>
          <a:p>
            <a:pPr marL="203200" lvl="0" indent="-165100" algn="l" rtl="0">
              <a:lnSpc>
                <a:spcPct val="115000"/>
              </a:lnSpc>
              <a:spcBef>
                <a:spcPts val="0"/>
              </a:spcBef>
              <a:spcAft>
                <a:spcPts val="0"/>
              </a:spcAft>
              <a:buClr>
                <a:srgbClr val="DAD2C0"/>
              </a:buClr>
              <a:buSzPts val="1000"/>
              <a:buFont typeface="Nunito Light"/>
              <a:buChar char="◂"/>
            </a:pPr>
            <a:r>
              <a:rPr lang="en-US" sz="1000" dirty="0">
                <a:solidFill>
                  <a:schemeClr val="tx1">
                    <a:lumMod val="75000"/>
                    <a:lumOff val="25000"/>
                  </a:schemeClr>
                </a:solidFill>
                <a:latin typeface="Oswald Regular" panose="020B0604020202020204" charset="0"/>
              </a:rPr>
              <a:t>Images created by </a:t>
            </a:r>
            <a:r>
              <a:rPr lang="en-US" sz="1000" u="sng" dirty="0" err="1">
                <a:highlight>
                  <a:srgbClr val="DAD2C0"/>
                </a:highlight>
                <a:latin typeface="Oswald Regular" panose="020B0604020202020204" charset="0"/>
                <a:hlinkClick r:id="rId6"/>
              </a:rPr>
              <a:t>Freepik</a:t>
            </a:r>
            <a:r>
              <a:rPr lang="en-US" sz="1000" dirty="0">
                <a:highlight>
                  <a:srgbClr val="DAD2C0"/>
                </a:highlight>
                <a:latin typeface="Oswald Regular" panose="020B0604020202020204" charset="0"/>
              </a:rPr>
              <a:t> </a:t>
            </a:r>
            <a:r>
              <a:rPr lang="en-US" sz="1000" dirty="0">
                <a:solidFill>
                  <a:schemeClr val="tx1">
                    <a:lumMod val="75000"/>
                    <a:lumOff val="25000"/>
                  </a:schemeClr>
                </a:solidFill>
                <a:latin typeface="Oswald Regular" panose="020B0604020202020204" charset="0"/>
              </a:rPr>
              <a:t>and </a:t>
            </a:r>
            <a:r>
              <a:rPr lang="en-US" sz="1000" u="sng" dirty="0" err="1">
                <a:solidFill>
                  <a:schemeClr val="tx1">
                    <a:lumMod val="75000"/>
                    <a:lumOff val="25000"/>
                  </a:schemeClr>
                </a:solidFill>
                <a:highlight>
                  <a:srgbClr val="DAD2C0"/>
                </a:highlight>
                <a:latin typeface="Oswald Regular" panose="020B0604020202020204" charset="0"/>
              </a:rPr>
              <a:t>mrsiraphol</a:t>
            </a:r>
            <a:r>
              <a:rPr lang="en-US" sz="1000" dirty="0">
                <a:solidFill>
                  <a:schemeClr val="tx1">
                    <a:lumMod val="75000"/>
                    <a:lumOff val="25000"/>
                  </a:schemeClr>
                </a:solidFill>
                <a:latin typeface="Oswald Regular" panose="020B0604020202020204" charset="0"/>
              </a:rPr>
              <a:t> -</a:t>
            </a:r>
            <a:r>
              <a:rPr lang="en-US" sz="1000" dirty="0" err="1">
                <a:solidFill>
                  <a:schemeClr val="tx1">
                    <a:lumMod val="75000"/>
                    <a:lumOff val="25000"/>
                  </a:schemeClr>
                </a:solidFill>
                <a:latin typeface="Oswald Regular" panose="020B0604020202020204" charset="0"/>
              </a:rPr>
              <a:t>Freepik</a:t>
            </a:r>
            <a:endParaRPr sz="1000" dirty="0">
              <a:solidFill>
                <a:schemeClr val="tx1">
                  <a:lumMod val="75000"/>
                  <a:lumOff val="25000"/>
                </a:schemeClr>
              </a:solidFill>
              <a:highlight>
                <a:srgbClr val="DAD2C0"/>
              </a:highlight>
              <a:latin typeface="Oswald Regular" panose="020B0604020202020204" charset="0"/>
            </a:endParaRPr>
          </a:p>
          <a:p>
            <a:pPr marL="203200" lvl="0" indent="-165100" algn="l" rtl="0">
              <a:lnSpc>
                <a:spcPct val="115000"/>
              </a:lnSpc>
              <a:spcBef>
                <a:spcPts val="0"/>
              </a:spcBef>
              <a:spcAft>
                <a:spcPts val="0"/>
              </a:spcAft>
              <a:buClr>
                <a:srgbClr val="DAD2C0"/>
              </a:buClr>
              <a:buSzPts val="1000"/>
              <a:buFont typeface="Quattrocento"/>
              <a:buChar char="◂"/>
            </a:pPr>
            <a:r>
              <a:rPr lang="en-US" sz="1000" dirty="0">
                <a:solidFill>
                  <a:schemeClr val="tx1">
                    <a:lumMod val="75000"/>
                    <a:lumOff val="25000"/>
                  </a:schemeClr>
                </a:solidFill>
                <a:latin typeface="Oswald Regular" panose="020B0604020202020204" charset="0"/>
              </a:rPr>
              <a:t>Author introduction slide photo created by </a:t>
            </a:r>
            <a:r>
              <a:rPr lang="en-US" sz="1000" dirty="0" err="1">
                <a:solidFill>
                  <a:schemeClr val="tx1">
                    <a:lumMod val="75000"/>
                    <a:lumOff val="25000"/>
                  </a:schemeClr>
                </a:solidFill>
                <a:latin typeface="Oswald Regular" panose="020B0604020202020204" charset="0"/>
              </a:rPr>
              <a:t>Freepik</a:t>
            </a:r>
            <a:endParaRPr sz="1000" dirty="0">
              <a:solidFill>
                <a:schemeClr val="tx1">
                  <a:lumMod val="75000"/>
                  <a:lumOff val="25000"/>
                </a:schemeClr>
              </a:solidFill>
              <a:latin typeface="Oswald Regular" panose="020B0604020202020204" charset="0"/>
            </a:endParaRPr>
          </a:p>
          <a:p>
            <a:pPr marL="203200" lvl="0" indent="-165100" algn="l" rtl="0">
              <a:lnSpc>
                <a:spcPct val="115000"/>
              </a:lnSpc>
              <a:spcBef>
                <a:spcPts val="0"/>
              </a:spcBef>
              <a:spcAft>
                <a:spcPts val="0"/>
              </a:spcAft>
              <a:buClr>
                <a:srgbClr val="DAD2C0"/>
              </a:buClr>
              <a:buSzPts val="1000"/>
              <a:buFont typeface="Quattrocento"/>
              <a:buChar char="◂"/>
            </a:pPr>
            <a:r>
              <a:rPr lang="en-US" sz="1000" dirty="0">
                <a:solidFill>
                  <a:schemeClr val="tx1">
                    <a:lumMod val="75000"/>
                    <a:lumOff val="25000"/>
                  </a:schemeClr>
                </a:solidFill>
                <a:latin typeface="Oswald Regular" panose="020B0604020202020204" charset="0"/>
              </a:rPr>
              <a:t>Text created by Freepik.com</a:t>
            </a:r>
            <a:endParaRPr sz="1000" dirty="0">
              <a:solidFill>
                <a:schemeClr val="tx1">
                  <a:lumMod val="75000"/>
                  <a:lumOff val="25000"/>
                </a:schemeClr>
              </a:solidFill>
              <a:latin typeface="Oswald Regular" panose="020B0604020202020204" charset="0"/>
            </a:endParaRPr>
          </a:p>
          <a:p>
            <a:pPr marL="0" lvl="0" indent="0" algn="l" rtl="0">
              <a:lnSpc>
                <a:spcPct val="115000"/>
              </a:lnSpc>
              <a:spcBef>
                <a:spcPts val="300"/>
              </a:spcBef>
              <a:spcAft>
                <a:spcPts val="0"/>
              </a:spcAft>
              <a:buNone/>
            </a:pPr>
            <a:endParaRPr sz="1000" dirty="0"/>
          </a:p>
        </p:txBody>
      </p:sp>
      <p:sp>
        <p:nvSpPr>
          <p:cNvPr id="927" name="Google Shape;927;p54"/>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18</a:t>
            </a:fld>
            <a:endParaRPr/>
          </a:p>
        </p:txBody>
      </p:sp>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5"/>
          <p:cNvSpPr txBox="1">
            <a:spLocks noGrp="1"/>
          </p:cNvSpPr>
          <p:nvPr>
            <p:ph type="title"/>
          </p:nvPr>
        </p:nvSpPr>
        <p:spPr>
          <a:xfrm>
            <a:off x="2976966" y="749392"/>
            <a:ext cx="3207365" cy="364346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Agenda</a:t>
            </a:r>
            <a:r>
              <a:rPr lang="en-US" dirty="0" smtClean="0">
                <a:latin typeface="Oswald Regular" panose="020B0604020202020204" charset="0"/>
              </a:rPr>
              <a:t/>
            </a:r>
            <a:br>
              <a:rPr lang="en-US" dirty="0" smtClean="0">
                <a:latin typeface="Oswald Regular" panose="020B0604020202020204" charset="0"/>
              </a:rPr>
            </a:br>
            <a:r>
              <a:rPr lang="en-US" sz="1100" dirty="0" smtClean="0">
                <a:latin typeface="Oswald Regular" panose="020B0604020202020204" charset="0"/>
              </a:rPr>
              <a:t>1.  Funding and Grant Overview </a:t>
            </a:r>
            <a:br>
              <a:rPr lang="en-US" sz="1100" dirty="0" smtClean="0">
                <a:latin typeface="Oswald Regular" panose="020B0604020202020204" charset="0"/>
              </a:rPr>
            </a:br>
            <a:r>
              <a:rPr lang="en-US" sz="1100" dirty="0" smtClean="0">
                <a:latin typeface="Oswald Regular" panose="020B0604020202020204" charset="0"/>
              </a:rPr>
              <a:t>2. Funding Priorities and Eligibility Requirements </a:t>
            </a:r>
            <a:br>
              <a:rPr lang="en-US" sz="1100" dirty="0" smtClean="0">
                <a:latin typeface="Oswald Regular" panose="020B0604020202020204" charset="0"/>
              </a:rPr>
            </a:br>
            <a:r>
              <a:rPr lang="en-US" sz="1100" dirty="0" smtClean="0">
                <a:latin typeface="Oswald Regular" panose="020B0604020202020204" charset="0"/>
              </a:rPr>
              <a:t>3. Meeting a National Objective and Environmental Review</a:t>
            </a:r>
            <a:br>
              <a:rPr lang="en-US" sz="1100" dirty="0" smtClean="0">
                <a:latin typeface="Oswald Regular" panose="020B0604020202020204" charset="0"/>
              </a:rPr>
            </a:br>
            <a:r>
              <a:rPr lang="en-US" sz="1100" dirty="0" smtClean="0">
                <a:latin typeface="Oswald Regular" panose="020B0604020202020204" charset="0"/>
              </a:rPr>
              <a:t>4. Federal Uniform Guidance and Construction requirements</a:t>
            </a:r>
            <a:br>
              <a:rPr lang="en-US" sz="1100" dirty="0" smtClean="0">
                <a:latin typeface="Oswald Regular" panose="020B0604020202020204" charset="0"/>
              </a:rPr>
            </a:br>
            <a:r>
              <a:rPr lang="en-US" sz="1100" dirty="0" smtClean="0">
                <a:latin typeface="Oswald Regular" panose="020B0604020202020204" charset="0"/>
              </a:rPr>
              <a:t>5. Record Keeping Requirements</a:t>
            </a:r>
            <a:br>
              <a:rPr lang="en-US" sz="1100" dirty="0" smtClean="0">
                <a:latin typeface="Oswald Regular" panose="020B0604020202020204" charset="0"/>
              </a:rPr>
            </a:br>
            <a:r>
              <a:rPr lang="en-US" sz="1100" dirty="0" smtClean="0">
                <a:latin typeface="Oswald Regular" panose="020B0604020202020204" charset="0"/>
              </a:rPr>
              <a:t>6. Application Information</a:t>
            </a:r>
            <a:endParaRPr sz="1100" dirty="0">
              <a:latin typeface="Oswald Regular" panose="020B0604020202020204" charset="0"/>
            </a:endParaRPr>
          </a:p>
        </p:txBody>
      </p:sp>
      <p:sp>
        <p:nvSpPr>
          <p:cNvPr id="315" name="Google Shape;315;p35"/>
          <p:cNvSpPr txBox="1">
            <a:spLocks noGrp="1"/>
          </p:cNvSpPr>
          <p:nvPr>
            <p:ph type="sldNum" idx="12"/>
          </p:nvPr>
        </p:nvSpPr>
        <p:spPr>
          <a:xfrm>
            <a:off x="8556784" y="47498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a:t>
            </a:fld>
            <a:endParaRPr/>
          </a:p>
        </p:txBody>
      </p: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7251" y="45339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txBox="1">
            <a:spLocks noGrp="1"/>
          </p:cNvSpPr>
          <p:nvPr>
            <p:ph type="title"/>
          </p:nvPr>
        </p:nvSpPr>
        <p:spPr>
          <a:xfrm flipH="1">
            <a:off x="106102" y="163227"/>
            <a:ext cx="8340000" cy="55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smtClean="0">
                <a:ln w="0"/>
                <a:solidFill>
                  <a:schemeClr val="tx2">
                    <a:lumMod val="50000"/>
                  </a:schemeClr>
                </a:solidFill>
                <a:effectLst>
                  <a:outerShdw blurRad="38100" dist="19050" dir="2700000" algn="tl" rotWithShape="0">
                    <a:schemeClr val="dk1">
                      <a:alpha val="40000"/>
                    </a:schemeClr>
                  </a:outerShdw>
                </a:effectLst>
              </a:rPr>
              <a:t>Funding Overview  </a:t>
            </a:r>
            <a:endParaRPr dirty="0">
              <a:ln w="0"/>
              <a:solidFill>
                <a:schemeClr val="tx2">
                  <a:lumMod val="50000"/>
                </a:schemeClr>
              </a:solidFill>
              <a:effectLst>
                <a:outerShdw blurRad="38100" dist="19050" dir="2700000" algn="tl" rotWithShape="0">
                  <a:schemeClr val="dk1">
                    <a:alpha val="40000"/>
                  </a:schemeClr>
                </a:outerShdw>
              </a:effectLst>
            </a:endParaRPr>
          </a:p>
        </p:txBody>
      </p:sp>
      <p:sp>
        <p:nvSpPr>
          <p:cNvPr id="197" name="Google Shape;197;p25"/>
          <p:cNvSpPr txBox="1">
            <a:spLocks noGrp="1"/>
          </p:cNvSpPr>
          <p:nvPr>
            <p:ph type="subTitle" idx="1"/>
          </p:nvPr>
        </p:nvSpPr>
        <p:spPr>
          <a:xfrm>
            <a:off x="433345" y="843104"/>
            <a:ext cx="3321612" cy="1232551"/>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1600" dirty="0" smtClean="0">
                <a:latin typeface="Oswald Regular" panose="020B0604020202020204" charset="0"/>
              </a:rPr>
              <a:t>The Community Development Division is pleased to announce the start of the application period for CDBG Public Facilities and Infrastructure proposals for the 2020-2021 program year. </a:t>
            </a:r>
            <a:endParaRPr sz="1600" dirty="0">
              <a:latin typeface="Oswald Regular" panose="020B0604020202020204" charset="0"/>
            </a:endParaRPr>
          </a:p>
        </p:txBody>
      </p:sp>
      <p:sp>
        <p:nvSpPr>
          <p:cNvPr id="2" name="TextBox 1"/>
          <p:cNvSpPr txBox="1"/>
          <p:nvPr/>
        </p:nvSpPr>
        <p:spPr>
          <a:xfrm>
            <a:off x="1294547" y="2295629"/>
            <a:ext cx="2789983" cy="400110"/>
          </a:xfrm>
          <a:prstGeom prst="rect">
            <a:avLst/>
          </a:prstGeom>
          <a:noFill/>
        </p:spPr>
        <p:txBody>
          <a:bodyPr wrap="square" rtlCol="0">
            <a:spAutoFit/>
          </a:bodyPr>
          <a:lstStyle/>
          <a:p>
            <a:pPr algn="ctr"/>
            <a:r>
              <a:rPr lang="en-US" sz="2000"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Who is </a:t>
            </a:r>
            <a:r>
              <a:rPr lang="en-US" sz="2000"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e</a:t>
            </a:r>
            <a:r>
              <a:rPr lang="en-US" sz="2000"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ligible to apply? </a:t>
            </a:r>
            <a:endParaRPr lang="en-US" sz="2000"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endParaRPr>
          </a:p>
        </p:txBody>
      </p:sp>
      <p:sp>
        <p:nvSpPr>
          <p:cNvPr id="3" name="TextBox 2"/>
          <p:cNvSpPr txBox="1"/>
          <p:nvPr/>
        </p:nvSpPr>
        <p:spPr>
          <a:xfrm>
            <a:off x="555559" y="2795947"/>
            <a:ext cx="4346590" cy="738664"/>
          </a:xfrm>
          <a:prstGeom prst="rect">
            <a:avLst/>
          </a:prstGeom>
          <a:noFill/>
        </p:spPr>
        <p:txBody>
          <a:bodyPr wrap="square" rtlCol="0">
            <a:spAutoFit/>
          </a:bodyPr>
          <a:lstStyle/>
          <a:p>
            <a:pPr marL="285750" indent="-285750" algn="ctr">
              <a:buFont typeface="Arial" panose="020B0604020202020204" pitchFamily="34" charset="0"/>
              <a:buChar char="•"/>
            </a:pPr>
            <a:r>
              <a:rPr lang="en-US" dirty="0" smtClean="0">
                <a:latin typeface="Oswald Regular" panose="020B0604020202020204" charset="0"/>
              </a:rPr>
              <a:t>Non-profit 501 (c) 3 organizations</a:t>
            </a:r>
          </a:p>
          <a:p>
            <a:pPr marL="285750" indent="-285750" algn="ctr">
              <a:buFont typeface="Arial" panose="020B0604020202020204" pitchFamily="34" charset="0"/>
              <a:buChar char="•"/>
            </a:pPr>
            <a:r>
              <a:rPr lang="en-US" dirty="0" smtClean="0">
                <a:latin typeface="Oswald Regular" panose="020B0604020202020204" charset="0"/>
              </a:rPr>
              <a:t>Faith-based organizations</a:t>
            </a:r>
          </a:p>
          <a:p>
            <a:pPr marL="285750" indent="-285750" algn="ctr">
              <a:buFont typeface="Arial" panose="020B0604020202020204" pitchFamily="34" charset="0"/>
              <a:buChar char="•"/>
            </a:pPr>
            <a:r>
              <a:rPr lang="en-US" dirty="0" smtClean="0">
                <a:latin typeface="Oswald Regular" panose="020B0604020202020204" charset="0"/>
              </a:rPr>
              <a:t>Public agencies  </a:t>
            </a:r>
            <a:endParaRPr lang="en-US" dirty="0">
              <a:latin typeface="Oswald Regular" panose="020B0604020202020204" charset="0"/>
            </a:endParaRPr>
          </a:p>
        </p:txBody>
      </p:sp>
      <p:sp>
        <p:nvSpPr>
          <p:cNvPr id="4" name="TextBox 3"/>
          <p:cNvSpPr txBox="1"/>
          <p:nvPr/>
        </p:nvSpPr>
        <p:spPr>
          <a:xfrm>
            <a:off x="4306074" y="3413035"/>
            <a:ext cx="4384867" cy="1723549"/>
          </a:xfrm>
          <a:prstGeom prst="rect">
            <a:avLst/>
          </a:prstGeom>
          <a:noFill/>
        </p:spPr>
        <p:txBody>
          <a:bodyPr wrap="square" rtlCol="0">
            <a:spAutoFit/>
          </a:bodyPr>
          <a:lstStyle/>
          <a:p>
            <a:pPr algn="ctr"/>
            <a:r>
              <a:rPr lang="en-US" sz="1600"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Funding Availability</a:t>
            </a:r>
          </a:p>
          <a:p>
            <a:pPr algn="ctr"/>
            <a:endParaRPr lang="en-US" dirty="0">
              <a:latin typeface="Oswald Regular" panose="020B0604020202020204" charset="0"/>
            </a:endParaRPr>
          </a:p>
          <a:p>
            <a:pPr algn="ctr"/>
            <a:r>
              <a:rPr lang="en-US" sz="1600"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Public Facilities and Infrastructure</a:t>
            </a:r>
          </a:p>
          <a:p>
            <a:pPr algn="ctr"/>
            <a:r>
              <a:rPr lang="en-US" dirty="0" smtClean="0">
                <a:latin typeface="Oswald Regular" panose="020B0604020202020204" charset="0"/>
              </a:rPr>
              <a:t>$1,000,000</a:t>
            </a:r>
          </a:p>
          <a:p>
            <a:pPr algn="ctr"/>
            <a:endParaRPr lang="en-US" sz="1600"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endParaRPr>
          </a:p>
          <a:p>
            <a:pPr algn="ctr"/>
            <a:r>
              <a:rPr lang="en-US" sz="1600" u="sng"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Minimum</a:t>
            </a:r>
            <a:r>
              <a:rPr lang="en-US" sz="1600"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 request amount</a:t>
            </a:r>
          </a:p>
          <a:p>
            <a:pPr algn="ctr"/>
            <a:r>
              <a:rPr lang="en-US" dirty="0" smtClean="0">
                <a:latin typeface="Oswald Regular" panose="020B0604020202020204" charset="0"/>
              </a:rPr>
              <a:t>$ 250,000</a:t>
            </a:r>
            <a:endParaRPr lang="en-US" dirty="0">
              <a:latin typeface="Oswald Regular" panose="020B0604020202020204" charset="0"/>
            </a:endParaRPr>
          </a:p>
        </p:txBody>
      </p:sp>
      <p:sp>
        <p:nvSpPr>
          <p:cNvPr id="5" name="TextBox 4"/>
          <p:cNvSpPr txBox="1"/>
          <p:nvPr/>
        </p:nvSpPr>
        <p:spPr>
          <a:xfrm>
            <a:off x="476929" y="4768663"/>
            <a:ext cx="4425220" cy="430887"/>
          </a:xfrm>
          <a:prstGeom prst="rect">
            <a:avLst/>
          </a:prstGeom>
          <a:noFill/>
        </p:spPr>
        <p:txBody>
          <a:bodyPr wrap="square" rtlCol="0">
            <a:spAutoFit/>
          </a:bodyPr>
          <a:lstStyle/>
          <a:p>
            <a:r>
              <a:rPr lang="en-US" sz="1100" dirty="0" smtClean="0">
                <a:latin typeface="Oswald Regular" panose="020B0604020202020204" charset="0"/>
              </a:rPr>
              <a:t>For more information please visit: </a:t>
            </a:r>
            <a:r>
              <a:rPr lang="en-US" sz="1100" dirty="0" smtClean="0">
                <a:latin typeface="Oswald Regular" panose="020B0604020202020204" charset="0"/>
                <a:hlinkClick r:id="rId5"/>
              </a:rPr>
              <a:t>www.coloradosprings.gov/community-development</a:t>
            </a:r>
            <a:r>
              <a:rPr lang="en-US" sz="1100" dirty="0" smtClean="0">
                <a:latin typeface="Oswald Regular" panose="020B0604020202020204" charset="0"/>
              </a:rPr>
              <a:t>   </a:t>
            </a:r>
            <a:endParaRPr lang="en-US" sz="1100" dirty="0">
              <a:latin typeface="Oswald Regular" panose="020B060402020202020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02" y="4746120"/>
            <a:ext cx="327243" cy="352870"/>
          </a:xfrm>
          <a:prstGeom prst="rect">
            <a:avLst/>
          </a:prstGeom>
        </p:spPr>
      </p:pic>
      <p:pic>
        <p:nvPicPr>
          <p:cNvPr id="6"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0078" y="4533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subTitle" idx="1"/>
          </p:nvPr>
        </p:nvSpPr>
        <p:spPr>
          <a:xfrm>
            <a:off x="51686" y="1528335"/>
            <a:ext cx="4601121" cy="1507104"/>
          </a:xfrm>
          <a:prstGeom prst="rect">
            <a:avLst/>
          </a:prstGeom>
        </p:spPr>
        <p:txBody>
          <a:bodyPr spcFirstLastPara="1" wrap="square" lIns="0" tIns="0" rIns="0" bIns="0" anchor="t" anchorCtr="0">
            <a:noAutofit/>
          </a:bodyPr>
          <a:lstStyle/>
          <a:p>
            <a:pPr marL="0" indent="0" algn="l"/>
            <a:r>
              <a:rPr lang="en-US" sz="1100" dirty="0">
                <a:solidFill>
                  <a:schemeClr val="tx1">
                    <a:lumMod val="75000"/>
                    <a:lumOff val="25000"/>
                  </a:schemeClr>
                </a:solidFill>
                <a:latin typeface="Oswald Regular" panose="020B0604020202020204" charset="0"/>
              </a:rPr>
              <a:t>Community Development Block Grant (CDBG) funds are provided by the U.S. Department of Housing and Urban Development (HUD) in order to improve local communities by providing decent housing, improved infrastructure, public facilities and services, and improved economic opportunities. Federal law requires that these housing and community development grant funds meet a national objective by benefitting primarily low- and moderate-income residents, preventing or eliminating slums or blight, or by meeting an urgent need from a declared disaster.</a:t>
            </a:r>
            <a:r>
              <a:rPr lang="en-US" sz="1100" dirty="0">
                <a:latin typeface="Oswald Regular" panose="020B0604020202020204" charset="0"/>
              </a:rPr>
              <a:t> </a:t>
            </a:r>
          </a:p>
          <a:p>
            <a:pPr marL="0" lvl="0" indent="0" algn="l" rtl="0">
              <a:spcBef>
                <a:spcPts val="0"/>
              </a:spcBef>
              <a:spcAft>
                <a:spcPts val="0"/>
              </a:spcAft>
              <a:buNone/>
            </a:pPr>
            <a:endParaRPr sz="1600" dirty="0">
              <a:latin typeface="Oswald Regular" panose="020B0604020202020204" charset="0"/>
            </a:endParaRPr>
          </a:p>
        </p:txBody>
      </p:sp>
      <p:sp>
        <p:nvSpPr>
          <p:cNvPr id="203" name="Google Shape;203;p26"/>
          <p:cNvSpPr txBox="1">
            <a:spLocks noGrp="1"/>
          </p:cNvSpPr>
          <p:nvPr>
            <p:ph type="title"/>
          </p:nvPr>
        </p:nvSpPr>
        <p:spPr>
          <a:xfrm flipH="1">
            <a:off x="0" y="960920"/>
            <a:ext cx="4233900" cy="422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dirty="0" smtClean="0">
                <a:ln w="0"/>
                <a:solidFill>
                  <a:schemeClr val="tx2">
                    <a:lumMod val="50000"/>
                  </a:schemeClr>
                </a:solidFill>
                <a:effectLst>
                  <a:outerShdw blurRad="38100" dist="19050" dir="2700000" algn="tl" rotWithShape="0">
                    <a:schemeClr val="dk1">
                      <a:alpha val="40000"/>
                    </a:schemeClr>
                  </a:outerShdw>
                </a:effectLst>
              </a:rPr>
              <a:t>Community Development Block Grant </a:t>
            </a:r>
            <a:endParaRPr dirty="0">
              <a:ln w="0"/>
              <a:solidFill>
                <a:schemeClr val="tx2">
                  <a:lumMod val="50000"/>
                </a:schemeClr>
              </a:solidFill>
              <a:effectLst>
                <a:outerShdw blurRad="38100" dist="19050" dir="2700000" algn="tl" rotWithShape="0">
                  <a:schemeClr val="dk1">
                    <a:alpha val="40000"/>
                  </a:schemeClr>
                </a:outerShdw>
              </a:effectLst>
            </a:endParaRPr>
          </a:p>
        </p:txBody>
      </p:sp>
      <p:sp>
        <p:nvSpPr>
          <p:cNvPr id="204" name="Google Shape;204;p26"/>
          <p:cNvSpPr txBox="1">
            <a:spLocks noGrp="1"/>
          </p:cNvSpPr>
          <p:nvPr>
            <p:ph type="sldNum" idx="12"/>
          </p:nvPr>
        </p:nvSpPr>
        <p:spPr>
          <a:xfrm>
            <a:off x="233584" y="31363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4</a:t>
            </a:fld>
            <a:endParaRPr dirty="0"/>
          </a:p>
        </p:txBody>
      </p:sp>
      <p:sp>
        <p:nvSpPr>
          <p:cNvPr id="2" name="TextBox 1"/>
          <p:cNvSpPr txBox="1"/>
          <p:nvPr/>
        </p:nvSpPr>
        <p:spPr>
          <a:xfrm>
            <a:off x="836496" y="4304060"/>
            <a:ext cx="4423416" cy="1154162"/>
          </a:xfrm>
          <a:prstGeom prst="rect">
            <a:avLst/>
          </a:prstGeom>
          <a:noFill/>
        </p:spPr>
        <p:txBody>
          <a:bodyPr wrap="square" rtlCol="0">
            <a:spAutoFit/>
          </a:bodyPr>
          <a:lstStyle/>
          <a:p>
            <a:r>
              <a:rPr lang="en-US" sz="1100" dirty="0">
                <a:solidFill>
                  <a:schemeClr val="tx1">
                    <a:lumMod val="75000"/>
                    <a:lumOff val="25000"/>
                  </a:schemeClr>
                </a:solidFill>
                <a:latin typeface="Oswald Regular" panose="020B0604020202020204" charset="0"/>
                <a:ea typeface="Cambria Math" panose="02040503050406030204" pitchFamily="18" charset="0"/>
              </a:rPr>
              <a:t>The Community Development Division manages the City of Colorado Springs entitlement funds from the U.S. Department of </a:t>
            </a:r>
            <a:r>
              <a:rPr lang="en-US" sz="1100" dirty="0" smtClean="0">
                <a:solidFill>
                  <a:schemeClr val="tx1">
                    <a:lumMod val="75000"/>
                    <a:lumOff val="25000"/>
                  </a:schemeClr>
                </a:solidFill>
                <a:latin typeface="Oswald Regular" panose="020B0604020202020204" charset="0"/>
                <a:ea typeface="Cambria Math" panose="02040503050406030204" pitchFamily="18" charset="0"/>
              </a:rPr>
              <a:t>Housing </a:t>
            </a:r>
            <a:r>
              <a:rPr lang="en-US" sz="1100" dirty="0">
                <a:solidFill>
                  <a:schemeClr val="tx1">
                    <a:lumMod val="75000"/>
                    <a:lumOff val="25000"/>
                  </a:schemeClr>
                </a:solidFill>
                <a:latin typeface="Oswald Regular" panose="020B0604020202020204" charset="0"/>
                <a:ea typeface="Cambria Math" panose="02040503050406030204" pitchFamily="18" charset="0"/>
              </a:rPr>
              <a:t>and Urban Development. Our mission is to create strong, sustainable, inclusive communities and quality affordable homes for all people in Colorado Springs. </a:t>
            </a:r>
          </a:p>
          <a:p>
            <a:r>
              <a:rPr lang="en-US" sz="1100" dirty="0">
                <a:latin typeface="Oswald Regular" panose="020B0604020202020204" charset="0"/>
              </a:rPr>
              <a:t> </a:t>
            </a:r>
          </a:p>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163" y="2841126"/>
            <a:ext cx="1975890" cy="1317919"/>
          </a:xfrm>
          <a:prstGeom prst="rect">
            <a:avLst/>
          </a:prstGeom>
        </p:spPr>
      </p:pic>
      <p:sp>
        <p:nvSpPr>
          <p:cNvPr id="4" name="TextBox 3"/>
          <p:cNvSpPr txBox="1"/>
          <p:nvPr/>
        </p:nvSpPr>
        <p:spPr>
          <a:xfrm>
            <a:off x="6375282" y="4543336"/>
            <a:ext cx="2836767" cy="600164"/>
          </a:xfrm>
          <a:prstGeom prst="rect">
            <a:avLst/>
          </a:prstGeom>
          <a:noFill/>
        </p:spPr>
        <p:txBody>
          <a:bodyPr wrap="square" rtlCol="0">
            <a:spAutoFit/>
          </a:bodyPr>
          <a:lstStyle/>
          <a:p>
            <a:pPr algn="ctr"/>
            <a:r>
              <a:rPr lang="en-US" sz="1100" b="1" dirty="0" smtClean="0">
                <a:latin typeface="Oswald Regular" panose="020B0604020202020204" charset="0"/>
              </a:rPr>
              <a:t>For more information please visit</a:t>
            </a:r>
            <a:r>
              <a:rPr lang="en-US" sz="1100" b="1" dirty="0">
                <a:latin typeface="Oswald Regular" panose="020B0604020202020204" charset="0"/>
              </a:rPr>
              <a:t>: </a:t>
            </a:r>
            <a:r>
              <a:rPr lang="en-US" sz="1100" dirty="0">
                <a:latin typeface="Oswald Regular" panose="020B0604020202020204" charset="0"/>
                <a:hlinkClick r:id="rId6"/>
              </a:rPr>
              <a:t>https://</a:t>
            </a:r>
            <a:r>
              <a:rPr lang="en-US" sz="1100" dirty="0" smtClean="0">
                <a:latin typeface="Oswald Regular" panose="020B0604020202020204" charset="0"/>
                <a:hlinkClick r:id="rId6"/>
              </a:rPr>
              <a:t>coloradosprings.gov/community-development</a:t>
            </a:r>
            <a:r>
              <a:rPr lang="en-US" sz="1100" dirty="0" smtClean="0">
                <a:latin typeface="Oswald Regular" panose="020B0604020202020204" charset="0"/>
              </a:rPr>
              <a:t> </a:t>
            </a:r>
            <a:endParaRPr lang="en-US" sz="1100" dirty="0">
              <a:latin typeface="Oswald Regular" panose="020B060402020202020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1335" y="4159045"/>
            <a:ext cx="384659" cy="414783"/>
          </a:xfrm>
          <a:prstGeom prst="rect">
            <a:avLst/>
          </a:prstGeom>
        </p:spPr>
      </p:pic>
      <p:pic>
        <p:nvPicPr>
          <p:cNvPr id="6"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032" y="260989"/>
            <a:ext cx="8925600" cy="475500"/>
          </a:xfrm>
        </p:spPr>
        <p:txBody>
          <a:bodyPr/>
          <a:lstStyle/>
          <a:p>
            <a:pPr algn="ctr"/>
            <a:r>
              <a:rPr lang="en-US" sz="4000" dirty="0" smtClean="0">
                <a:ln w="0"/>
                <a:solidFill>
                  <a:schemeClr val="tx2">
                    <a:lumMod val="50000"/>
                  </a:schemeClr>
                </a:solidFill>
                <a:effectLst>
                  <a:outerShdw blurRad="38100" dist="19050" dir="2700000" algn="tl" rotWithShape="0">
                    <a:schemeClr val="dk1">
                      <a:alpha val="40000"/>
                    </a:schemeClr>
                  </a:outerShdw>
                </a:effectLst>
              </a:rPr>
              <a:t>Funding Priorities </a:t>
            </a:r>
            <a:endParaRPr lang="en-US" sz="4000" dirty="0">
              <a:ln w="0"/>
              <a:solidFill>
                <a:schemeClr val="tx2">
                  <a:lumMod val="50000"/>
                </a:schemeClr>
              </a:solidFill>
              <a:effectLst>
                <a:outerShdw blurRad="38100" dist="19050" dir="2700000" algn="tl" rotWithShape="0">
                  <a:schemeClr val="dk1">
                    <a:alpha val="40000"/>
                  </a:schemeClr>
                </a:outerShdw>
              </a:effectLst>
            </a:endParaRPr>
          </a:p>
        </p:txBody>
      </p:sp>
      <p:sp>
        <p:nvSpPr>
          <p:cNvPr id="3" name="Title 2"/>
          <p:cNvSpPr>
            <a:spLocks noGrp="1"/>
          </p:cNvSpPr>
          <p:nvPr>
            <p:ph type="title" idx="2"/>
          </p:nvPr>
        </p:nvSpPr>
        <p:spPr>
          <a:xfrm>
            <a:off x="1335950" y="3136351"/>
            <a:ext cx="2385900" cy="167400"/>
          </a:xfrm>
        </p:spPr>
        <p:txBody>
          <a:bodyPr/>
          <a:lstStyle/>
          <a:p>
            <a:r>
              <a:rPr lang="en-US" sz="1600" b="1" dirty="0" smtClean="0">
                <a:solidFill>
                  <a:schemeClr val="tx1">
                    <a:lumMod val="75000"/>
                    <a:lumOff val="25000"/>
                  </a:schemeClr>
                </a:solidFill>
                <a:latin typeface="Oswald Regular" panose="020B0604020202020204" charset="0"/>
              </a:rPr>
              <a:t>1. Projects expanding access for people with disabilities </a:t>
            </a:r>
            <a:endParaRPr lang="en-US" sz="1600" b="1" dirty="0">
              <a:solidFill>
                <a:schemeClr val="tx1">
                  <a:lumMod val="75000"/>
                  <a:lumOff val="25000"/>
                </a:schemeClr>
              </a:solidFill>
              <a:latin typeface="Oswald Regular" panose="020B0604020202020204" charset="0"/>
            </a:endParaRPr>
          </a:p>
        </p:txBody>
      </p:sp>
      <p:sp>
        <p:nvSpPr>
          <p:cNvPr id="4" name="Title 3"/>
          <p:cNvSpPr>
            <a:spLocks noGrp="1"/>
          </p:cNvSpPr>
          <p:nvPr>
            <p:ph type="title" idx="3"/>
          </p:nvPr>
        </p:nvSpPr>
        <p:spPr>
          <a:xfrm>
            <a:off x="5491435" y="3136351"/>
            <a:ext cx="2385900" cy="167400"/>
          </a:xfrm>
        </p:spPr>
        <p:txBody>
          <a:bodyPr/>
          <a:lstStyle/>
          <a:p>
            <a:r>
              <a:rPr lang="en-US" b="1" dirty="0" smtClean="0">
                <a:solidFill>
                  <a:schemeClr val="tx1">
                    <a:lumMod val="75000"/>
                    <a:lumOff val="25000"/>
                  </a:schemeClr>
                </a:solidFill>
              </a:rPr>
              <a:t>2. Projects identified in City or partnering organizations’ plans </a:t>
            </a:r>
            <a:endParaRPr lang="en-US" b="1" dirty="0">
              <a:solidFill>
                <a:schemeClr val="tx1">
                  <a:lumMod val="75000"/>
                  <a:lumOff val="25000"/>
                </a:schemeClr>
              </a:solidFill>
            </a:endParaRPr>
          </a:p>
        </p:txBody>
      </p:sp>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a:t>
            </a:fld>
            <a:endParaRPr lang="en-US"/>
          </a:p>
        </p:txBody>
      </p:sp>
      <p:sp>
        <p:nvSpPr>
          <p:cNvPr id="6" name="Subtitle 5"/>
          <p:cNvSpPr>
            <a:spLocks noGrp="1"/>
          </p:cNvSpPr>
          <p:nvPr>
            <p:ph type="subTitle" idx="1"/>
          </p:nvPr>
        </p:nvSpPr>
        <p:spPr>
          <a:xfrm>
            <a:off x="404037" y="3530261"/>
            <a:ext cx="4053131" cy="1462787"/>
          </a:xfrm>
        </p:spPr>
        <p:txBody>
          <a:bodyPr/>
          <a:lstStyle/>
          <a:p>
            <a:pPr algn="l"/>
            <a:r>
              <a:rPr lang="en-US" sz="1100" dirty="0" smtClean="0">
                <a:solidFill>
                  <a:schemeClr val="tx1">
                    <a:lumMod val="75000"/>
                    <a:lumOff val="25000"/>
                  </a:schemeClr>
                </a:solidFill>
                <a:latin typeface="Oswald Regular" panose="020B0604020202020204" charset="0"/>
              </a:rPr>
              <a:t>These are projects that create or expand accessibility can include, but are not limited to: </a:t>
            </a:r>
          </a:p>
          <a:p>
            <a:pPr algn="l"/>
            <a:endParaRPr lang="en-US" sz="1100" dirty="0" smtClean="0">
              <a:solidFill>
                <a:schemeClr val="tx1">
                  <a:lumMod val="75000"/>
                  <a:lumOff val="25000"/>
                </a:schemeClr>
              </a:solidFill>
              <a:latin typeface="Oswald Regular" panose="020B0604020202020204" charset="0"/>
            </a:endParaRPr>
          </a:p>
          <a:p>
            <a:pPr algn="l">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ADA improvements for sidewalk, curb improvements, or trails</a:t>
            </a:r>
          </a:p>
          <a:p>
            <a:pPr algn="l">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Facility improvements to meet ADA standards</a:t>
            </a:r>
          </a:p>
          <a:p>
            <a:pPr algn="l">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Transit infrastructure</a:t>
            </a:r>
            <a:endParaRPr lang="en-US" sz="1100" dirty="0">
              <a:solidFill>
                <a:schemeClr val="tx1">
                  <a:lumMod val="75000"/>
                  <a:lumOff val="25000"/>
                </a:schemeClr>
              </a:solidFill>
              <a:latin typeface="Oswald Regular" panose="020B0604020202020204" charset="0"/>
            </a:endParaRPr>
          </a:p>
        </p:txBody>
      </p:sp>
      <p:sp>
        <p:nvSpPr>
          <p:cNvPr id="7" name="Subtitle 6"/>
          <p:cNvSpPr>
            <a:spLocks noGrp="1"/>
          </p:cNvSpPr>
          <p:nvPr>
            <p:ph type="subTitle" idx="4"/>
          </p:nvPr>
        </p:nvSpPr>
        <p:spPr>
          <a:xfrm>
            <a:off x="4644301" y="3529950"/>
            <a:ext cx="3938300" cy="1613550"/>
          </a:xfrm>
        </p:spPr>
        <p:txBody>
          <a:bodyPr/>
          <a:lstStyle/>
          <a:p>
            <a:pPr algn="l"/>
            <a:r>
              <a:rPr lang="en-US" sz="1100" dirty="0" smtClean="0">
                <a:solidFill>
                  <a:schemeClr val="tx1">
                    <a:lumMod val="75000"/>
                    <a:lumOff val="25000"/>
                  </a:schemeClr>
                </a:solidFill>
                <a:latin typeface="Oswald Regular" panose="020B0604020202020204" charset="0"/>
              </a:rPr>
              <a:t>The Community Development Division aims to use Public Facility and Infrastructure funds to support already publicly vetted plans that serve to benefit vulnerable communities. Examples of these types of plans include, but are not limited to: </a:t>
            </a:r>
          </a:p>
          <a:p>
            <a:pPr lvl="1" algn="l">
              <a:buFont typeface="Arial" panose="020B0604020202020204" pitchFamily="34" charset="0"/>
              <a:buChar char="•"/>
            </a:pPr>
            <a:r>
              <a:rPr lang="en-US" sz="1100" dirty="0" err="1" smtClean="0">
                <a:solidFill>
                  <a:schemeClr val="tx1">
                    <a:lumMod val="75000"/>
                    <a:lumOff val="25000"/>
                  </a:schemeClr>
                </a:solidFill>
                <a:latin typeface="Oswald Regular" panose="020B0604020202020204" charset="0"/>
              </a:rPr>
              <a:t>PlanCOS</a:t>
            </a:r>
            <a:endParaRPr lang="en-US" sz="1100" dirty="0" smtClean="0">
              <a:solidFill>
                <a:schemeClr val="tx1">
                  <a:lumMod val="75000"/>
                  <a:lumOff val="25000"/>
                </a:schemeClr>
              </a:solidFill>
              <a:latin typeface="Oswald Regular" panose="020B0604020202020204" charset="0"/>
            </a:endParaRPr>
          </a:p>
          <a:p>
            <a:pPr lvl="1" algn="l">
              <a:buFont typeface="Arial" panose="020B0604020202020204" pitchFamily="34" charset="0"/>
              <a:buChar char="•"/>
            </a:pPr>
            <a:r>
              <a:rPr lang="en-US" sz="1100" dirty="0" err="1" smtClean="0">
                <a:solidFill>
                  <a:schemeClr val="tx1">
                    <a:lumMod val="75000"/>
                    <a:lumOff val="25000"/>
                  </a:schemeClr>
                </a:solidFill>
                <a:latin typeface="Oswald Regular" panose="020B0604020202020204" charset="0"/>
              </a:rPr>
              <a:t>HomeCOS</a:t>
            </a:r>
            <a:endParaRPr lang="en-US" sz="1100" dirty="0" smtClean="0">
              <a:solidFill>
                <a:schemeClr val="tx1">
                  <a:lumMod val="75000"/>
                  <a:lumOff val="25000"/>
                </a:schemeClr>
              </a:solidFill>
              <a:latin typeface="Oswald Regular" panose="020B0604020202020204" charset="0"/>
            </a:endParaRPr>
          </a:p>
          <a:p>
            <a:pPr lvl="1" algn="l">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Mill Street Neighborhood Plan </a:t>
            </a:r>
          </a:p>
          <a:p>
            <a:pPr lvl="1" algn="l">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Age Friendly Colorado Springs</a:t>
            </a:r>
          </a:p>
          <a:p>
            <a:pPr lvl="1" algn="l">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Academy Boulevard Corridor: Great Streets Plan </a:t>
            </a:r>
          </a:p>
          <a:p>
            <a:endParaRPr lang="en-US" dirty="0"/>
          </a:p>
        </p:txBody>
      </p:sp>
      <p:pic>
        <p:nvPicPr>
          <p:cNvPr id="8"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244" y="4609958"/>
            <a:ext cx="609600" cy="609600"/>
          </a:xfrm>
          <a:prstGeom prst="rect">
            <a:avLst/>
          </a:prstGeom>
        </p:spPr>
      </p:pic>
    </p:spTree>
    <p:extLst>
      <p:ext uri="{BB962C8B-B14F-4D97-AF65-F5344CB8AC3E}">
        <p14:creationId xmlns:p14="http://schemas.microsoft.com/office/powerpoint/2010/main" val="3491970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Google Shape;327;p37"/>
          <p:cNvSpPr txBox="1">
            <a:spLocks noGrp="1"/>
          </p:cNvSpPr>
          <p:nvPr>
            <p:ph type="subTitle" idx="1"/>
          </p:nvPr>
        </p:nvSpPr>
        <p:spPr>
          <a:xfrm>
            <a:off x="4733613" y="203199"/>
            <a:ext cx="4410386" cy="1748939"/>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Who may apply? </a:t>
            </a:r>
          </a:p>
          <a:p>
            <a:pPr marL="171450" lvl="0" indent="-171450" algn="l" rtl="0">
              <a:spcBef>
                <a:spcPts val="0"/>
              </a:spcBef>
              <a:spcAft>
                <a:spcPts val="0"/>
              </a:spcAft>
              <a:buClr>
                <a:schemeClr val="dk1"/>
              </a:buClr>
              <a:buSzPts val="1100"/>
              <a:buFont typeface="Arial" panose="020B0604020202020204" pitchFamily="34" charset="0"/>
              <a:buChar char="•"/>
            </a:pPr>
            <a:r>
              <a:rPr lang="en-US" dirty="0" smtClean="0">
                <a:solidFill>
                  <a:schemeClr val="tx1">
                    <a:lumMod val="75000"/>
                    <a:lumOff val="25000"/>
                  </a:schemeClr>
                </a:solidFill>
                <a:latin typeface="Oswald Regular" panose="020B0604020202020204" charset="0"/>
              </a:rPr>
              <a:t>Non-profit 501 (c) 3 organizations</a:t>
            </a:r>
          </a:p>
          <a:p>
            <a:pPr marL="171450" lvl="0" indent="-171450" algn="l" rtl="0">
              <a:spcBef>
                <a:spcPts val="0"/>
              </a:spcBef>
              <a:spcAft>
                <a:spcPts val="0"/>
              </a:spcAft>
              <a:buClr>
                <a:schemeClr val="dk1"/>
              </a:buClr>
              <a:buSzPts val="1100"/>
              <a:buFont typeface="Arial" panose="020B0604020202020204" pitchFamily="34" charset="0"/>
              <a:buChar char="•"/>
            </a:pPr>
            <a:r>
              <a:rPr lang="en-US" dirty="0" smtClean="0">
                <a:solidFill>
                  <a:schemeClr val="tx1">
                    <a:lumMod val="75000"/>
                    <a:lumOff val="25000"/>
                  </a:schemeClr>
                </a:solidFill>
                <a:latin typeface="Oswald Regular" panose="020B0604020202020204" charset="0"/>
              </a:rPr>
              <a:t>Faith-based organizations and/or;</a:t>
            </a:r>
          </a:p>
          <a:p>
            <a:pPr marL="171450" lvl="0" indent="-171450" algn="l" rtl="0">
              <a:spcBef>
                <a:spcPts val="0"/>
              </a:spcBef>
              <a:spcAft>
                <a:spcPts val="0"/>
              </a:spcAft>
              <a:buClr>
                <a:schemeClr val="dk1"/>
              </a:buClr>
              <a:buSzPts val="1100"/>
              <a:buFont typeface="Arial" panose="020B0604020202020204" pitchFamily="34" charset="0"/>
              <a:buChar char="•"/>
            </a:pPr>
            <a:r>
              <a:rPr lang="en-US" dirty="0" smtClean="0">
                <a:solidFill>
                  <a:schemeClr val="tx1">
                    <a:lumMod val="75000"/>
                    <a:lumOff val="25000"/>
                  </a:schemeClr>
                </a:solidFill>
                <a:latin typeface="Oswald Regular" panose="020B0604020202020204" charset="0"/>
              </a:rPr>
              <a:t>Public Agencies </a:t>
            </a:r>
          </a:p>
          <a:p>
            <a:pPr marL="0" lvl="0" indent="0" algn="l" rtl="0">
              <a:spcBef>
                <a:spcPts val="0"/>
              </a:spcBef>
              <a:spcAft>
                <a:spcPts val="0"/>
              </a:spcAft>
              <a:buClr>
                <a:schemeClr val="dk1"/>
              </a:buClr>
              <a:buSzPts val="1100"/>
            </a:pPr>
            <a:endParaRPr lang="en-US" dirty="0">
              <a:latin typeface="Oswald Regular" panose="020B0604020202020204" charset="0"/>
            </a:endParaRPr>
          </a:p>
          <a:p>
            <a:pPr marL="0" lvl="0" indent="0" algn="l" rtl="0">
              <a:spcBef>
                <a:spcPts val="0"/>
              </a:spcBef>
              <a:spcAft>
                <a:spcPts val="0"/>
              </a:spcAft>
              <a:buClr>
                <a:schemeClr val="dk1"/>
              </a:buClr>
              <a:buSzPts val="1100"/>
            </a:pPr>
            <a:r>
              <a:rPr lang="en-US"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What is considered a public facility/infrastructure? </a:t>
            </a:r>
          </a:p>
          <a:p>
            <a:pPr marL="0" lvl="0" indent="0" algn="l" rtl="0">
              <a:spcBef>
                <a:spcPts val="0"/>
              </a:spcBef>
              <a:spcAft>
                <a:spcPts val="0"/>
              </a:spcAft>
              <a:buClr>
                <a:schemeClr val="dk1"/>
              </a:buClr>
              <a:buSzPts val="1100"/>
            </a:pPr>
            <a:r>
              <a:rPr lang="en-US" dirty="0" smtClean="0">
                <a:solidFill>
                  <a:schemeClr val="tx1">
                    <a:lumMod val="75000"/>
                    <a:lumOff val="25000"/>
                  </a:schemeClr>
                </a:solidFill>
                <a:latin typeface="Oswald Regular" panose="020B0604020202020204" charset="0"/>
              </a:rPr>
              <a:t>All facilities and infrastructure that are publicly owned or owned by a non-profit. Regardless of ownership, facilities must be open to the public during normal working hours. </a:t>
            </a:r>
            <a:endParaRPr dirty="0">
              <a:solidFill>
                <a:schemeClr val="tx1">
                  <a:lumMod val="75000"/>
                  <a:lumOff val="25000"/>
                </a:schemeClr>
              </a:solidFill>
              <a:latin typeface="Oswald Regular" panose="020B0604020202020204" charset="0"/>
            </a:endParaRPr>
          </a:p>
          <a:p>
            <a:pPr marL="0" lvl="0" indent="0" algn="l" rtl="0">
              <a:spcBef>
                <a:spcPts val="0"/>
              </a:spcBef>
              <a:spcAft>
                <a:spcPts val="0"/>
              </a:spcAft>
              <a:buNone/>
            </a:pPr>
            <a:endParaRPr dirty="0"/>
          </a:p>
        </p:txBody>
      </p:sp>
      <p:sp>
        <p:nvSpPr>
          <p:cNvPr id="328" name="Google Shape;328;p37"/>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6</a:t>
            </a:fld>
            <a:endParaRPr/>
          </a:p>
        </p:txBody>
      </p:sp>
      <p:sp>
        <p:nvSpPr>
          <p:cNvPr id="329" name="Google Shape;329;p37"/>
          <p:cNvSpPr txBox="1">
            <a:spLocks noGrp="1"/>
          </p:cNvSpPr>
          <p:nvPr>
            <p:ph type="title" idx="2"/>
          </p:nvPr>
        </p:nvSpPr>
        <p:spPr>
          <a:xfrm>
            <a:off x="2267348" y="0"/>
            <a:ext cx="2304651" cy="201168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dirty="0" smtClean="0">
                <a:ln w="0"/>
                <a:solidFill>
                  <a:schemeClr val="tx2">
                    <a:lumMod val="50000"/>
                  </a:schemeClr>
                </a:solidFill>
                <a:effectLst>
                  <a:outerShdw blurRad="38100" dist="19050" dir="2700000" algn="tl" rotWithShape="0">
                    <a:schemeClr val="dk1">
                      <a:alpha val="40000"/>
                    </a:schemeClr>
                  </a:outerShdw>
                </a:effectLst>
              </a:rPr>
              <a:t>CDBG Public Facilities &amp; Infrastructure:</a:t>
            </a:r>
            <a:r>
              <a:rPr lang="en-US" sz="2400" dirty="0" smtClean="0"/>
              <a:t/>
            </a:r>
            <a:br>
              <a:rPr lang="en-US" sz="2400" dirty="0" smtClean="0"/>
            </a:br>
            <a:r>
              <a:rPr lang="en-US" sz="2400" dirty="0" smtClean="0"/>
              <a:t>Project Eligibility</a:t>
            </a:r>
            <a:br>
              <a:rPr lang="en-US" sz="2400" dirty="0" smtClean="0"/>
            </a:br>
            <a:endParaRPr sz="2400" dirty="0"/>
          </a:p>
        </p:txBody>
      </p:sp>
      <p:graphicFrame>
        <p:nvGraphicFramePr>
          <p:cNvPr id="4" name="Table 3"/>
          <p:cNvGraphicFramePr>
            <a:graphicFrameLocks noGrp="1"/>
          </p:cNvGraphicFramePr>
          <p:nvPr>
            <p:extLst>
              <p:ext uri="{D42A27DB-BD31-4B8C-83A1-F6EECF244321}">
                <p14:modId xmlns:p14="http://schemas.microsoft.com/office/powerpoint/2010/main" val="2290142806"/>
              </p:ext>
            </p:extLst>
          </p:nvPr>
        </p:nvGraphicFramePr>
        <p:xfrm>
          <a:off x="2216311" y="2109498"/>
          <a:ext cx="2517302" cy="2953591"/>
        </p:xfrm>
        <a:graphic>
          <a:graphicData uri="http://schemas.openxmlformats.org/drawingml/2006/table">
            <a:tbl>
              <a:tblPr firstRow="1" bandRow="1">
                <a:tableStyleId>{5940675A-B579-460E-94D1-54222C63F5DA}</a:tableStyleId>
              </a:tblPr>
              <a:tblGrid>
                <a:gridCol w="2517302">
                  <a:extLst>
                    <a:ext uri="{9D8B030D-6E8A-4147-A177-3AD203B41FA5}">
                      <a16:colId xmlns:a16="http://schemas.microsoft.com/office/drawing/2014/main" val="3938810553"/>
                    </a:ext>
                  </a:extLst>
                </a:gridCol>
              </a:tblGrid>
              <a:tr h="424448">
                <a:tc>
                  <a:txBody>
                    <a:bodyPr/>
                    <a:lstStyle/>
                    <a:p>
                      <a:pPr algn="ctr"/>
                      <a:r>
                        <a:rPr lang="en-US" sz="1200" dirty="0" smtClean="0">
                          <a:solidFill>
                            <a:schemeClr val="tx1">
                              <a:lumMod val="75000"/>
                              <a:lumOff val="25000"/>
                            </a:schemeClr>
                          </a:solidFill>
                          <a:latin typeface="Oswald Regular" panose="020B0604020202020204" charset="0"/>
                        </a:rPr>
                        <a:t>Project Requirements </a:t>
                      </a:r>
                      <a:endParaRPr lang="en-US" sz="1200" dirty="0">
                        <a:solidFill>
                          <a:schemeClr val="tx1">
                            <a:lumMod val="75000"/>
                            <a:lumOff val="25000"/>
                          </a:schemeClr>
                        </a:solidFill>
                        <a:latin typeface="Oswald Regular" panose="020B0604020202020204" charset="0"/>
                      </a:endParaRPr>
                    </a:p>
                  </a:txBody>
                  <a:tcPr>
                    <a:solidFill>
                      <a:schemeClr val="tx2">
                        <a:lumMod val="75000"/>
                      </a:schemeClr>
                    </a:solidFill>
                  </a:tcPr>
                </a:tc>
                <a:extLst>
                  <a:ext uri="{0D108BD9-81ED-4DB2-BD59-A6C34878D82A}">
                    <a16:rowId xmlns:a16="http://schemas.microsoft.com/office/drawing/2014/main" val="2451005918"/>
                  </a:ext>
                </a:extLst>
              </a:tr>
              <a:tr h="2529143">
                <a:tc>
                  <a:txBody>
                    <a:bodyPr/>
                    <a:lstStyle/>
                    <a:p>
                      <a:r>
                        <a:rPr lang="en-US" sz="1000" dirty="0" smtClean="0">
                          <a:solidFill>
                            <a:schemeClr val="tx1">
                              <a:lumMod val="75000"/>
                              <a:lumOff val="25000"/>
                            </a:schemeClr>
                          </a:solidFill>
                          <a:latin typeface="Oswald Regular" panose="020B0604020202020204" charset="0"/>
                        </a:rPr>
                        <a:t>Be located within the Colorado Springs limits </a:t>
                      </a:r>
                    </a:p>
                    <a:p>
                      <a:endParaRPr lang="en-US" sz="1000" dirty="0" smtClean="0">
                        <a:solidFill>
                          <a:schemeClr val="tx1">
                            <a:lumMod val="75000"/>
                            <a:lumOff val="25000"/>
                          </a:schemeClr>
                        </a:solidFill>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smtClean="0">
                          <a:solidFill>
                            <a:schemeClr val="tx1">
                              <a:lumMod val="75000"/>
                              <a:lumOff val="25000"/>
                            </a:schemeClr>
                          </a:solidFill>
                          <a:latin typeface="Oswald Regular" panose="020B0604020202020204" charset="0"/>
                        </a:rPr>
                        <a:t>Serve</a:t>
                      </a:r>
                      <a:r>
                        <a:rPr lang="en-US" sz="1000" baseline="0" dirty="0" smtClean="0">
                          <a:solidFill>
                            <a:schemeClr val="tx1">
                              <a:lumMod val="75000"/>
                              <a:lumOff val="25000"/>
                            </a:schemeClr>
                          </a:solidFill>
                          <a:latin typeface="Oswald Regular" panose="020B0604020202020204" charset="0"/>
                        </a:rPr>
                        <a:t> low-income communities by being located in a majority LMI (51% or over) Census tract and/or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00" baseline="0" dirty="0" smtClean="0">
                        <a:solidFill>
                          <a:schemeClr val="tx1">
                            <a:lumMod val="75000"/>
                            <a:lumOff val="25000"/>
                          </a:schemeClr>
                        </a:solidFill>
                        <a:latin typeface="Oswald Regular" panose="020B0604020202020204" charset="0"/>
                      </a:endParaRPr>
                    </a:p>
                    <a:p>
                      <a:r>
                        <a:rPr lang="en-US" sz="1000" dirty="0" smtClean="0">
                          <a:solidFill>
                            <a:schemeClr val="tx1">
                              <a:lumMod val="75000"/>
                              <a:lumOff val="25000"/>
                            </a:schemeClr>
                          </a:solidFill>
                          <a:latin typeface="Oswald Regular" panose="020B0604020202020204" charset="0"/>
                        </a:rPr>
                        <a:t>Serve</a:t>
                      </a:r>
                      <a:r>
                        <a:rPr lang="en-US" sz="1000" baseline="0" dirty="0" smtClean="0">
                          <a:solidFill>
                            <a:schemeClr val="tx1">
                              <a:lumMod val="75000"/>
                              <a:lumOff val="25000"/>
                            </a:schemeClr>
                          </a:solidFill>
                          <a:latin typeface="Oswald Regular" panose="020B0604020202020204" charset="0"/>
                        </a:rPr>
                        <a:t> populations presumed to be low-income such as: </a:t>
                      </a:r>
                    </a:p>
                    <a:p>
                      <a:pPr marL="171450" indent="-171450">
                        <a:buFont typeface="Arial" panose="020B0604020202020204" pitchFamily="34" charset="0"/>
                        <a:buChar char="•"/>
                      </a:pPr>
                      <a:r>
                        <a:rPr lang="en-US" sz="1000" baseline="0" dirty="0" smtClean="0">
                          <a:solidFill>
                            <a:schemeClr val="tx1">
                              <a:lumMod val="75000"/>
                              <a:lumOff val="25000"/>
                            </a:schemeClr>
                          </a:solidFill>
                          <a:latin typeface="Oswald Regular" panose="020B0604020202020204" charset="0"/>
                        </a:rPr>
                        <a:t>People experiencing homelessness</a:t>
                      </a:r>
                    </a:p>
                    <a:p>
                      <a:pPr marL="171450" indent="-171450">
                        <a:buFont typeface="Arial" panose="020B0604020202020204" pitchFamily="34" charset="0"/>
                        <a:buChar char="•"/>
                      </a:pPr>
                      <a:r>
                        <a:rPr lang="en-US" sz="1000" baseline="0" dirty="0" smtClean="0">
                          <a:solidFill>
                            <a:schemeClr val="tx1">
                              <a:lumMod val="75000"/>
                              <a:lumOff val="25000"/>
                            </a:schemeClr>
                          </a:solidFill>
                          <a:latin typeface="Oswald Regular" panose="020B0604020202020204" charset="0"/>
                        </a:rPr>
                        <a:t>Victims of domestic violence</a:t>
                      </a:r>
                    </a:p>
                    <a:p>
                      <a:pPr marL="171450" indent="-171450">
                        <a:buFont typeface="Arial" panose="020B0604020202020204" pitchFamily="34" charset="0"/>
                        <a:buChar char="•"/>
                      </a:pPr>
                      <a:r>
                        <a:rPr lang="en-US" sz="1000" baseline="0" dirty="0" smtClean="0">
                          <a:solidFill>
                            <a:schemeClr val="tx1">
                              <a:lumMod val="75000"/>
                              <a:lumOff val="25000"/>
                            </a:schemeClr>
                          </a:solidFill>
                          <a:latin typeface="Oswald Regular" panose="020B0604020202020204" charset="0"/>
                        </a:rPr>
                        <a:t>Seniors</a:t>
                      </a:r>
                    </a:p>
                    <a:p>
                      <a:pPr marL="171450" indent="-171450">
                        <a:buFont typeface="Arial" panose="020B0604020202020204" pitchFamily="34" charset="0"/>
                        <a:buChar char="•"/>
                      </a:pPr>
                      <a:r>
                        <a:rPr lang="en-US" sz="1000" baseline="0" dirty="0" smtClean="0">
                          <a:solidFill>
                            <a:schemeClr val="tx1">
                              <a:lumMod val="75000"/>
                              <a:lumOff val="25000"/>
                            </a:schemeClr>
                          </a:solidFill>
                          <a:latin typeface="Oswald Regular" panose="020B0604020202020204" charset="0"/>
                        </a:rPr>
                        <a:t>Migrant Workers</a:t>
                      </a:r>
                    </a:p>
                    <a:p>
                      <a:pPr marL="171450" indent="-171450">
                        <a:buFont typeface="Arial" panose="020B0604020202020204" pitchFamily="34" charset="0"/>
                        <a:buChar char="•"/>
                      </a:pPr>
                      <a:r>
                        <a:rPr lang="en-US" sz="1000" baseline="0" dirty="0" smtClean="0">
                          <a:solidFill>
                            <a:schemeClr val="tx1">
                              <a:lumMod val="75000"/>
                              <a:lumOff val="25000"/>
                            </a:schemeClr>
                          </a:solidFill>
                          <a:latin typeface="Oswald Regular" panose="020B0604020202020204" charset="0"/>
                        </a:rPr>
                        <a:t>Refugees </a:t>
                      </a:r>
                    </a:p>
                    <a:p>
                      <a:pPr marL="171450" indent="-171450">
                        <a:buFont typeface="Arial" panose="020B0604020202020204" pitchFamily="34" charset="0"/>
                        <a:buChar char="•"/>
                      </a:pPr>
                      <a:r>
                        <a:rPr lang="en-US" sz="1000" baseline="0" dirty="0" smtClean="0">
                          <a:solidFill>
                            <a:schemeClr val="tx1">
                              <a:lumMod val="75000"/>
                              <a:lumOff val="25000"/>
                            </a:schemeClr>
                          </a:solidFill>
                          <a:latin typeface="Oswald Regular" panose="020B0604020202020204" charset="0"/>
                        </a:rPr>
                        <a:t>Disabled adults</a:t>
                      </a:r>
                      <a:endParaRPr lang="en-US" sz="1000" dirty="0" smtClean="0">
                        <a:solidFill>
                          <a:schemeClr val="tx1">
                            <a:lumMod val="75000"/>
                            <a:lumOff val="25000"/>
                          </a:schemeClr>
                        </a:solidFill>
                        <a:latin typeface="Oswald Regular" panose="020B060402020202020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000" dirty="0" smtClean="0">
                        <a:solidFill>
                          <a:schemeClr val="tx1">
                            <a:lumMod val="75000"/>
                            <a:lumOff val="25000"/>
                          </a:schemeClr>
                        </a:solidFill>
                        <a:latin typeface="Oswald Regular" panose="020B0604020202020204" charset="0"/>
                      </a:endParaRPr>
                    </a:p>
                    <a:p>
                      <a:endParaRPr lang="en-US" sz="1000" dirty="0">
                        <a:solidFill>
                          <a:schemeClr val="tx1">
                            <a:lumMod val="75000"/>
                            <a:lumOff val="25000"/>
                          </a:schemeClr>
                        </a:solidFill>
                        <a:latin typeface="Oswald Regular" panose="020B0604020202020204" charset="0"/>
                      </a:endParaRPr>
                    </a:p>
                  </a:txBody>
                  <a:tcPr>
                    <a:solidFill>
                      <a:srgbClr val="F8F7F2"/>
                    </a:solidFill>
                  </a:tcPr>
                </a:tc>
                <a:extLst>
                  <a:ext uri="{0D108BD9-81ED-4DB2-BD59-A6C34878D82A}">
                    <a16:rowId xmlns:a16="http://schemas.microsoft.com/office/drawing/2014/main" val="245708517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73501908"/>
              </p:ext>
            </p:extLst>
          </p:nvPr>
        </p:nvGraphicFramePr>
        <p:xfrm>
          <a:off x="5175929" y="2109498"/>
          <a:ext cx="3325864" cy="2953591"/>
        </p:xfrm>
        <a:graphic>
          <a:graphicData uri="http://schemas.openxmlformats.org/drawingml/2006/table">
            <a:tbl>
              <a:tblPr firstRow="1" bandRow="1">
                <a:tableStyleId>{5940675A-B579-460E-94D1-54222C63F5DA}</a:tableStyleId>
              </a:tblPr>
              <a:tblGrid>
                <a:gridCol w="3325864">
                  <a:extLst>
                    <a:ext uri="{9D8B030D-6E8A-4147-A177-3AD203B41FA5}">
                      <a16:colId xmlns:a16="http://schemas.microsoft.com/office/drawing/2014/main" val="1935266047"/>
                    </a:ext>
                  </a:extLst>
                </a:gridCol>
              </a:tblGrid>
              <a:tr h="301831">
                <a:tc>
                  <a:txBody>
                    <a:bodyPr/>
                    <a:lstStyle/>
                    <a:p>
                      <a:pPr algn="ctr"/>
                      <a:r>
                        <a:rPr lang="en-US" sz="1200" dirty="0" smtClean="0">
                          <a:solidFill>
                            <a:schemeClr val="tx1">
                              <a:lumMod val="65000"/>
                              <a:lumOff val="35000"/>
                            </a:schemeClr>
                          </a:solidFill>
                          <a:latin typeface="Oswald Regular" panose="020B0604020202020204" charset="0"/>
                        </a:rPr>
                        <a:t>Eligible Types of Projects</a:t>
                      </a:r>
                      <a:endParaRPr lang="en-US" sz="1200" dirty="0">
                        <a:solidFill>
                          <a:schemeClr val="tx1">
                            <a:lumMod val="65000"/>
                            <a:lumOff val="35000"/>
                          </a:schemeClr>
                        </a:solidFill>
                        <a:latin typeface="Oswald Regular" panose="020B0604020202020204" charset="0"/>
                      </a:endParaRPr>
                    </a:p>
                  </a:txBody>
                  <a:tcPr>
                    <a:solidFill>
                      <a:schemeClr val="tx2">
                        <a:lumMod val="75000"/>
                      </a:schemeClr>
                    </a:solidFill>
                  </a:tcPr>
                </a:tc>
                <a:extLst>
                  <a:ext uri="{0D108BD9-81ED-4DB2-BD59-A6C34878D82A}">
                    <a16:rowId xmlns:a16="http://schemas.microsoft.com/office/drawing/2014/main" val="1394637725"/>
                  </a:ext>
                </a:extLst>
              </a:tr>
              <a:tr h="2474598">
                <a:tc>
                  <a:txBody>
                    <a:bodyPr/>
                    <a:lstStyle/>
                    <a:p>
                      <a:pPr marL="0" lvl="0" indent="0">
                        <a:buFont typeface="Arial" panose="020B0604020202020204" pitchFamily="34" charset="0"/>
                        <a:buNone/>
                      </a:pPr>
                      <a:r>
                        <a:rPr lang="en-US" sz="1100" b="0" i="0" u="none" strike="noStrike" cap="none" dirty="0" smtClean="0">
                          <a:solidFill>
                            <a:schemeClr val="tx1">
                              <a:lumMod val="65000"/>
                              <a:lumOff val="35000"/>
                            </a:schemeClr>
                          </a:solidFill>
                          <a:effectLst/>
                          <a:latin typeface="Oswald Regular" panose="020B0604020202020204" charset="0"/>
                          <a:ea typeface="+mn-ea"/>
                          <a:cs typeface="+mn-cs"/>
                          <a:sym typeface="Arial"/>
                        </a:rPr>
                        <a:t>Broadband access</a:t>
                      </a:r>
                    </a:p>
                    <a:p>
                      <a:pPr marL="0" lvl="0" indent="0">
                        <a:buFont typeface="Arial" panose="020B0604020202020204" pitchFamily="34" charset="0"/>
                        <a:buNone/>
                      </a:pPr>
                      <a:endParaRPr lang="en-US" sz="1100" b="1" i="0" u="none" strike="noStrike" cap="none" dirty="0" smtClean="0">
                        <a:solidFill>
                          <a:schemeClr val="tx1">
                            <a:lumMod val="65000"/>
                            <a:lumOff val="35000"/>
                          </a:schemeClr>
                        </a:solidFill>
                        <a:effectLst/>
                        <a:latin typeface="Oswald Regular" panose="020B0604020202020204" charset="0"/>
                        <a:ea typeface="+mn-ea"/>
                        <a:cs typeface="+mn-cs"/>
                        <a:sym typeface="Arial"/>
                      </a:endParaRPr>
                    </a:p>
                    <a:p>
                      <a:pPr marL="0" lvl="0" indent="0">
                        <a:buFont typeface="Arial" panose="020B0604020202020204" pitchFamily="34" charset="0"/>
                        <a:buNone/>
                      </a:pPr>
                      <a:r>
                        <a:rPr lang="en-US" sz="1100" b="0" i="0" u="none" strike="noStrike" cap="none" dirty="0" smtClean="0">
                          <a:solidFill>
                            <a:schemeClr val="tx1">
                              <a:lumMod val="65000"/>
                              <a:lumOff val="35000"/>
                            </a:schemeClr>
                          </a:solidFill>
                          <a:effectLst/>
                          <a:latin typeface="Oswald Regular" panose="020B0604020202020204" charset="0"/>
                          <a:ea typeface="+mn-ea"/>
                          <a:cs typeface="+mn-cs"/>
                          <a:sym typeface="Arial"/>
                        </a:rPr>
                        <a:t>Infrastructure improvements (construction or installation) </a:t>
                      </a:r>
                      <a:r>
                        <a:rPr lang="en-US" sz="1100" b="0" i="1" u="none" strike="noStrike" cap="none" dirty="0" smtClean="0">
                          <a:solidFill>
                            <a:schemeClr val="tx1">
                              <a:lumMod val="65000"/>
                              <a:lumOff val="35000"/>
                            </a:schemeClr>
                          </a:solidFill>
                          <a:effectLst/>
                          <a:latin typeface="Oswald Regular" panose="020B0604020202020204" charset="0"/>
                          <a:ea typeface="+mn-ea"/>
                          <a:cs typeface="+mn-cs"/>
                          <a:sym typeface="Arial"/>
                        </a:rPr>
                        <a:t>including, but not limited to</a:t>
                      </a:r>
                      <a:r>
                        <a:rPr lang="en-US" sz="1100" b="0" i="1" u="none" strike="noStrike" cap="none" baseline="0" dirty="0" smtClean="0">
                          <a:solidFill>
                            <a:schemeClr val="tx1">
                              <a:lumMod val="65000"/>
                              <a:lumOff val="35000"/>
                            </a:schemeClr>
                          </a:solidFill>
                          <a:effectLst/>
                          <a:latin typeface="Oswald Regular" panose="020B0604020202020204" charset="0"/>
                          <a:ea typeface="+mn-ea"/>
                          <a:cs typeface="+mn-cs"/>
                          <a:sym typeface="Arial"/>
                        </a:rPr>
                        <a:t> </a:t>
                      </a:r>
                      <a:r>
                        <a:rPr lang="en-US" sz="1100" b="0" i="0" u="none" strike="noStrike" cap="none" dirty="0" smtClean="0">
                          <a:solidFill>
                            <a:schemeClr val="tx1">
                              <a:lumMod val="65000"/>
                              <a:lumOff val="35000"/>
                            </a:schemeClr>
                          </a:solidFill>
                          <a:effectLst/>
                          <a:latin typeface="Oswald Regular" panose="020B0604020202020204" charset="0"/>
                          <a:ea typeface="+mn-ea"/>
                          <a:cs typeface="+mn-cs"/>
                          <a:sym typeface="Arial"/>
                        </a:rPr>
                        <a:t>streets, curbs, and water and sewer lines;</a:t>
                      </a:r>
                    </a:p>
                    <a:p>
                      <a:pPr marL="171450" lvl="0" indent="-171450">
                        <a:buFont typeface="Arial" panose="020B0604020202020204" pitchFamily="34" charset="0"/>
                        <a:buChar char="•"/>
                      </a:pPr>
                      <a:endParaRPr lang="en-US" sz="1100" b="0" i="0" u="none" strike="noStrike" cap="none" dirty="0" smtClean="0">
                        <a:solidFill>
                          <a:schemeClr val="tx1">
                            <a:lumMod val="65000"/>
                            <a:lumOff val="35000"/>
                          </a:schemeClr>
                        </a:solidFill>
                        <a:effectLst/>
                        <a:latin typeface="Oswald Regular" panose="020B0604020202020204" charset="0"/>
                        <a:ea typeface="+mn-ea"/>
                        <a:cs typeface="+mn-cs"/>
                        <a:sym typeface="Arial"/>
                      </a:endParaRPr>
                    </a:p>
                    <a:p>
                      <a:pPr lvl="0"/>
                      <a:r>
                        <a:rPr lang="en-US" sz="1100" b="0" i="0" u="none" strike="noStrike" cap="none" dirty="0" smtClean="0">
                          <a:solidFill>
                            <a:schemeClr val="tx1">
                              <a:lumMod val="65000"/>
                              <a:lumOff val="35000"/>
                            </a:schemeClr>
                          </a:solidFill>
                          <a:effectLst/>
                          <a:latin typeface="Oswald Regular" panose="020B0604020202020204" charset="0"/>
                          <a:ea typeface="+mn-ea"/>
                          <a:cs typeface="+mn-cs"/>
                          <a:sym typeface="Arial"/>
                        </a:rPr>
                        <a:t>Neighborhood facilities </a:t>
                      </a:r>
                      <a:r>
                        <a:rPr lang="en-US" sz="1100" b="0" i="1" u="none" strike="noStrike" cap="none" dirty="0" smtClean="0">
                          <a:solidFill>
                            <a:schemeClr val="tx1">
                              <a:lumMod val="65000"/>
                              <a:lumOff val="35000"/>
                            </a:schemeClr>
                          </a:solidFill>
                          <a:effectLst/>
                          <a:latin typeface="Oswald Regular" panose="020B0604020202020204" charset="0"/>
                          <a:ea typeface="+mn-ea"/>
                          <a:cs typeface="+mn-cs"/>
                          <a:sym typeface="Arial"/>
                        </a:rPr>
                        <a:t>including, but not limited to </a:t>
                      </a:r>
                      <a:r>
                        <a:rPr lang="en-US" sz="1100" b="0" i="0" u="none" strike="noStrike" cap="none" dirty="0" smtClean="0">
                          <a:solidFill>
                            <a:schemeClr val="tx1">
                              <a:lumMod val="65000"/>
                              <a:lumOff val="35000"/>
                            </a:schemeClr>
                          </a:solidFill>
                          <a:effectLst/>
                          <a:latin typeface="Oswald Regular" panose="020B0604020202020204" charset="0"/>
                          <a:ea typeface="+mn-ea"/>
                          <a:cs typeface="+mn-cs"/>
                          <a:sym typeface="Arial"/>
                        </a:rPr>
                        <a:t>public schools, trails, libraries, recreational facilities, parks, playgrounds;</a:t>
                      </a:r>
                    </a:p>
                    <a:p>
                      <a:pPr lvl="0"/>
                      <a:endParaRPr lang="en-US" sz="1100" b="1" i="0" u="none" strike="noStrike" cap="none" dirty="0" smtClean="0">
                        <a:solidFill>
                          <a:schemeClr val="tx1">
                            <a:lumMod val="65000"/>
                            <a:lumOff val="35000"/>
                          </a:schemeClr>
                        </a:solidFill>
                        <a:effectLst/>
                        <a:latin typeface="Oswald Regular" panose="020B0604020202020204" charset="0"/>
                        <a:ea typeface="+mn-ea"/>
                        <a:cs typeface="+mn-cs"/>
                        <a:sym typeface="Arial"/>
                      </a:endParaRPr>
                    </a:p>
                    <a:p>
                      <a:pPr lvl="0"/>
                      <a:r>
                        <a:rPr lang="en-US" sz="1100" b="0" i="0" u="none" strike="noStrike" cap="none" dirty="0" smtClean="0">
                          <a:solidFill>
                            <a:schemeClr val="tx1">
                              <a:lumMod val="65000"/>
                              <a:lumOff val="35000"/>
                            </a:schemeClr>
                          </a:solidFill>
                          <a:effectLst/>
                          <a:latin typeface="Oswald Regular" panose="020B0604020202020204" charset="0"/>
                          <a:ea typeface="+mn-ea"/>
                          <a:cs typeface="+mn-cs"/>
                          <a:sym typeface="Arial"/>
                        </a:rPr>
                        <a:t>Improvements for facilities for persons with special needs such as  people experiencing homelessness, victims of domestic violence, seniors, migrant workers, refugees, disabled adults, etc.</a:t>
                      </a:r>
                      <a:endParaRPr lang="en-US" sz="1100" b="1" i="0" u="none" strike="noStrike" cap="none" dirty="0" smtClean="0">
                        <a:solidFill>
                          <a:schemeClr val="tx1">
                            <a:lumMod val="65000"/>
                            <a:lumOff val="35000"/>
                          </a:schemeClr>
                        </a:solidFill>
                        <a:effectLst/>
                        <a:latin typeface="Oswald Regular" panose="020B0604020202020204" charset="0"/>
                        <a:ea typeface="+mn-ea"/>
                        <a:cs typeface="+mn-cs"/>
                        <a:sym typeface="Arial"/>
                      </a:endParaRPr>
                    </a:p>
                    <a:p>
                      <a:endParaRPr lang="en-US" dirty="0">
                        <a:solidFill>
                          <a:schemeClr val="tx1">
                            <a:lumMod val="65000"/>
                            <a:lumOff val="35000"/>
                          </a:schemeClr>
                        </a:solidFill>
                      </a:endParaRPr>
                    </a:p>
                  </a:txBody>
                  <a:tcPr>
                    <a:solidFill>
                      <a:srgbClr val="F8F7F2"/>
                    </a:solidFill>
                  </a:tcPr>
                </a:tc>
                <a:extLst>
                  <a:ext uri="{0D108BD9-81ED-4DB2-BD59-A6C34878D82A}">
                    <a16:rowId xmlns:a16="http://schemas.microsoft.com/office/drawing/2014/main" val="2812149608"/>
                  </a:ext>
                </a:extLst>
              </a:tr>
            </a:tbl>
          </a:graphicData>
        </a:graphic>
      </p:graphicFrame>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9873" y="20319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27"/>
          <p:cNvSpPr txBox="1">
            <a:spLocks noGrp="1"/>
          </p:cNvSpPr>
          <p:nvPr>
            <p:ph type="subTitle" idx="1"/>
          </p:nvPr>
        </p:nvSpPr>
        <p:spPr>
          <a:xfrm>
            <a:off x="0" y="4164475"/>
            <a:ext cx="5843655" cy="694800"/>
          </a:xfrm>
          <a:prstGeom prst="rect">
            <a:avLst/>
          </a:prstGeom>
        </p:spPr>
        <p:txBody>
          <a:bodyPr spcFirstLastPara="1" wrap="square" lIns="0" tIns="0" rIns="0" bIns="0" anchor="t" anchorCtr="0">
            <a:noAutofit/>
          </a:bodyPr>
          <a:lstStyle/>
          <a:p>
            <a:pPr marL="0" lvl="0" indent="0" rtl="0">
              <a:spcBef>
                <a:spcPts val="0"/>
              </a:spcBef>
              <a:spcAft>
                <a:spcPts val="0"/>
              </a:spcAft>
              <a:buClr>
                <a:schemeClr val="dk1"/>
              </a:buClr>
              <a:buSzPts val="1100"/>
              <a:buFont typeface="Arial"/>
              <a:buNone/>
            </a:pPr>
            <a:r>
              <a:rPr lang="en-US" sz="4400"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Meeting a National Objective </a:t>
            </a:r>
            <a:endParaRPr sz="4400"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endParaRPr>
          </a:p>
          <a:p>
            <a:pPr marL="0" lvl="0" indent="0" rtl="0">
              <a:spcBef>
                <a:spcPts val="0"/>
              </a:spcBef>
              <a:spcAft>
                <a:spcPts val="0"/>
              </a:spcAft>
              <a:buClr>
                <a:schemeClr val="dk1"/>
              </a:buClr>
              <a:buSzPts val="1100"/>
              <a:buFont typeface="Arial"/>
              <a:buNone/>
            </a:pPr>
            <a:endParaRPr dirty="0"/>
          </a:p>
          <a:p>
            <a:pPr marL="0" lvl="0" indent="0" rtl="0">
              <a:spcBef>
                <a:spcPts val="0"/>
              </a:spcBef>
              <a:spcAft>
                <a:spcPts val="0"/>
              </a:spcAft>
              <a:buNone/>
            </a:pPr>
            <a:endParaRPr dirty="0"/>
          </a:p>
        </p:txBody>
      </p:sp>
      <p:graphicFrame>
        <p:nvGraphicFramePr>
          <p:cNvPr id="3" name="Table 2"/>
          <p:cNvGraphicFramePr>
            <a:graphicFrameLocks noGrp="1"/>
          </p:cNvGraphicFramePr>
          <p:nvPr>
            <p:extLst>
              <p:ext uri="{D42A27DB-BD31-4B8C-83A1-F6EECF244321}">
                <p14:modId xmlns:p14="http://schemas.microsoft.com/office/powerpoint/2010/main" val="2967277352"/>
              </p:ext>
            </p:extLst>
          </p:nvPr>
        </p:nvGraphicFramePr>
        <p:xfrm>
          <a:off x="0" y="1237247"/>
          <a:ext cx="4270035" cy="2617965"/>
        </p:xfrm>
        <a:graphic>
          <a:graphicData uri="http://schemas.openxmlformats.org/drawingml/2006/table">
            <a:tbl>
              <a:tblPr firstRow="1" bandRow="1">
                <a:tableStyleId>{5940675A-B579-460E-94D1-54222C63F5DA}</a:tableStyleId>
              </a:tblPr>
              <a:tblGrid>
                <a:gridCol w="4270035">
                  <a:extLst>
                    <a:ext uri="{9D8B030D-6E8A-4147-A177-3AD203B41FA5}">
                      <a16:colId xmlns:a16="http://schemas.microsoft.com/office/drawing/2014/main" val="2125273916"/>
                    </a:ext>
                  </a:extLst>
                </a:gridCol>
              </a:tblGrid>
              <a:tr h="476415">
                <a:tc>
                  <a:txBody>
                    <a:bodyPr/>
                    <a:lstStyle/>
                    <a:p>
                      <a:pPr algn="ctr"/>
                      <a:r>
                        <a:rPr lang="en-US" sz="1800" dirty="0" smtClean="0">
                          <a:solidFill>
                            <a:schemeClr val="tx1"/>
                          </a:solidFill>
                          <a:latin typeface="Oswald Regular" panose="020B0604020202020204" charset="0"/>
                        </a:rPr>
                        <a:t>Low-Moderate Clientele</a:t>
                      </a:r>
                      <a:r>
                        <a:rPr lang="en-US" sz="1800" baseline="0" dirty="0" smtClean="0">
                          <a:solidFill>
                            <a:schemeClr val="tx1"/>
                          </a:solidFill>
                          <a:latin typeface="Oswald Regular" panose="020B0604020202020204" charset="0"/>
                        </a:rPr>
                        <a:t> (LMC) Benefit </a:t>
                      </a:r>
                      <a:endParaRPr lang="en-US" sz="1800" dirty="0">
                        <a:solidFill>
                          <a:schemeClr val="tx1"/>
                        </a:solidFill>
                        <a:latin typeface="Oswald Regular" panose="020B0604020202020204" charset="0"/>
                      </a:endParaRPr>
                    </a:p>
                  </a:txBody>
                  <a:tcPr>
                    <a:solidFill>
                      <a:schemeClr val="tx2">
                        <a:lumMod val="75000"/>
                      </a:schemeClr>
                    </a:solidFill>
                  </a:tcPr>
                </a:tc>
                <a:extLst>
                  <a:ext uri="{0D108BD9-81ED-4DB2-BD59-A6C34878D82A}">
                    <a16:rowId xmlns:a16="http://schemas.microsoft.com/office/drawing/2014/main" val="3893441035"/>
                  </a:ext>
                </a:extLst>
              </a:tr>
              <a:tr h="476415">
                <a:tc>
                  <a:txBody>
                    <a:bodyPr/>
                    <a:lstStyle/>
                    <a:p>
                      <a:r>
                        <a:rPr lang="en-US" sz="1100" dirty="0" smtClean="0">
                          <a:solidFill>
                            <a:schemeClr val="tx1">
                              <a:lumMod val="75000"/>
                              <a:lumOff val="25000"/>
                            </a:schemeClr>
                          </a:solidFill>
                          <a:latin typeface="Oswald Regular" panose="020B0604020202020204" charset="0"/>
                        </a:rPr>
                        <a:t>At</a:t>
                      </a:r>
                      <a:r>
                        <a:rPr lang="en-US" sz="1100" baseline="0" dirty="0" smtClean="0">
                          <a:solidFill>
                            <a:schemeClr val="tx1">
                              <a:lumMod val="75000"/>
                              <a:lumOff val="25000"/>
                            </a:schemeClr>
                          </a:solidFill>
                          <a:latin typeface="Oswald Regular" panose="020B0604020202020204" charset="0"/>
                        </a:rPr>
                        <a:t> least 51% of clients served qualify as LMI</a:t>
                      </a:r>
                    </a:p>
                    <a:p>
                      <a:r>
                        <a:rPr lang="en-US" sz="1100" baseline="0" dirty="0" smtClean="0">
                          <a:solidFill>
                            <a:schemeClr val="tx2">
                              <a:lumMod val="50000"/>
                            </a:schemeClr>
                          </a:solidFill>
                          <a:latin typeface="Oswald Regular" panose="020B0604020202020204" charset="0"/>
                        </a:rPr>
                        <a:t>Documentation: </a:t>
                      </a:r>
                      <a:r>
                        <a:rPr lang="en-US" sz="1100" baseline="0" dirty="0" smtClean="0">
                          <a:solidFill>
                            <a:schemeClr val="tx1">
                              <a:lumMod val="75000"/>
                              <a:lumOff val="25000"/>
                            </a:schemeClr>
                          </a:solidFill>
                          <a:latin typeface="Oswald Regular" panose="020B0604020202020204" charset="0"/>
                        </a:rPr>
                        <a:t>Intake forms, verification of clients’ family size and income. </a:t>
                      </a:r>
                      <a:endParaRPr lang="en-US" sz="1100" dirty="0">
                        <a:solidFill>
                          <a:schemeClr val="tx1">
                            <a:lumMod val="75000"/>
                            <a:lumOff val="25000"/>
                          </a:schemeClr>
                        </a:solidFill>
                        <a:latin typeface="Oswald Regular" panose="020B0604020202020204" charset="0"/>
                      </a:endParaRPr>
                    </a:p>
                  </a:txBody>
                  <a:tcPr>
                    <a:solidFill>
                      <a:srgbClr val="F8F7F2"/>
                    </a:solidFill>
                  </a:tcPr>
                </a:tc>
                <a:extLst>
                  <a:ext uri="{0D108BD9-81ED-4DB2-BD59-A6C34878D82A}">
                    <a16:rowId xmlns:a16="http://schemas.microsoft.com/office/drawing/2014/main" val="2219484113"/>
                  </a:ext>
                </a:extLst>
              </a:tr>
              <a:tr h="476415">
                <a:tc>
                  <a:txBody>
                    <a:bodyPr/>
                    <a:lstStyle/>
                    <a:p>
                      <a:r>
                        <a:rPr lang="en-US" sz="1100" dirty="0" smtClean="0">
                          <a:solidFill>
                            <a:schemeClr val="tx1">
                              <a:lumMod val="75000"/>
                              <a:lumOff val="25000"/>
                            </a:schemeClr>
                          </a:solidFill>
                          <a:latin typeface="Oswald Regular" panose="020B0604020202020204" charset="0"/>
                        </a:rPr>
                        <a:t>Having income eligibility requirements that limit the service to persons meeting the LMI income requirement. </a:t>
                      </a:r>
                    </a:p>
                    <a:p>
                      <a:r>
                        <a:rPr lang="en-US" sz="1100" dirty="0" smtClean="0">
                          <a:solidFill>
                            <a:schemeClr val="tx2">
                              <a:lumMod val="50000"/>
                            </a:schemeClr>
                          </a:solidFill>
                          <a:latin typeface="Oswald Regular" panose="020B0604020202020204" charset="0"/>
                        </a:rPr>
                        <a:t>Documentation: </a:t>
                      </a:r>
                      <a:r>
                        <a:rPr lang="en-US" sz="1100" dirty="0" smtClean="0">
                          <a:solidFill>
                            <a:schemeClr val="tx1">
                              <a:lumMod val="75000"/>
                              <a:lumOff val="25000"/>
                            </a:schemeClr>
                          </a:solidFill>
                          <a:latin typeface="Oswald Regular" panose="020B0604020202020204" charset="0"/>
                        </a:rPr>
                        <a:t>agency’s procedures, intake/application forms, etc. </a:t>
                      </a:r>
                      <a:endParaRPr lang="en-US" sz="1100" dirty="0">
                        <a:solidFill>
                          <a:schemeClr val="tx1">
                            <a:lumMod val="75000"/>
                            <a:lumOff val="25000"/>
                          </a:schemeClr>
                        </a:solidFill>
                        <a:latin typeface="Oswald Regular" panose="020B0604020202020204" charset="0"/>
                      </a:endParaRPr>
                    </a:p>
                  </a:txBody>
                  <a:tcPr>
                    <a:solidFill>
                      <a:srgbClr val="F8F7F2"/>
                    </a:solidFill>
                  </a:tcPr>
                </a:tc>
                <a:extLst>
                  <a:ext uri="{0D108BD9-81ED-4DB2-BD59-A6C34878D82A}">
                    <a16:rowId xmlns:a16="http://schemas.microsoft.com/office/drawing/2014/main" val="1466094007"/>
                  </a:ext>
                </a:extLst>
              </a:tr>
              <a:tr h="476415">
                <a:tc>
                  <a:txBody>
                    <a:bodyPr/>
                    <a:lstStyle/>
                    <a:p>
                      <a:r>
                        <a:rPr lang="en-US" sz="1100" dirty="0" smtClean="0">
                          <a:solidFill>
                            <a:schemeClr val="tx1">
                              <a:lumMod val="75000"/>
                              <a:lumOff val="25000"/>
                            </a:schemeClr>
                          </a:solidFill>
                          <a:latin typeface="Oswald Regular" panose="020B0604020202020204" charset="0"/>
                        </a:rPr>
                        <a:t>Providing services to groups primarily presumed to be LMI such</a:t>
                      </a:r>
                      <a:r>
                        <a:rPr lang="en-US" sz="1100" baseline="0" dirty="0" smtClean="0">
                          <a:solidFill>
                            <a:schemeClr val="tx1">
                              <a:lumMod val="75000"/>
                              <a:lumOff val="25000"/>
                            </a:schemeClr>
                          </a:solidFill>
                          <a:latin typeface="Oswald Regular" panose="020B0604020202020204" charset="0"/>
                        </a:rPr>
                        <a:t> as abused children, battered spouses, elderly persons, severely disabled adults, etc. </a:t>
                      </a:r>
                    </a:p>
                  </a:txBody>
                  <a:tcPr>
                    <a:solidFill>
                      <a:srgbClr val="F8F7F2"/>
                    </a:solidFill>
                  </a:tcPr>
                </a:tc>
                <a:extLst>
                  <a:ext uri="{0D108BD9-81ED-4DB2-BD59-A6C34878D82A}">
                    <a16:rowId xmlns:a16="http://schemas.microsoft.com/office/drawing/2014/main" val="3858789021"/>
                  </a:ext>
                </a:extLst>
              </a:tr>
              <a:tr h="476415">
                <a:tc>
                  <a:txBody>
                    <a:bodyPr/>
                    <a:lstStyle/>
                    <a:p>
                      <a:r>
                        <a:rPr lang="en-US" sz="1100" dirty="0" smtClean="0">
                          <a:solidFill>
                            <a:schemeClr val="tx1">
                              <a:lumMod val="75000"/>
                              <a:lumOff val="25000"/>
                            </a:schemeClr>
                          </a:solidFill>
                          <a:latin typeface="Oswald Regular" panose="020B0604020202020204" charset="0"/>
                        </a:rPr>
                        <a:t>Being</a:t>
                      </a:r>
                      <a:r>
                        <a:rPr lang="en-US" sz="1100" baseline="0" dirty="0" smtClean="0">
                          <a:solidFill>
                            <a:schemeClr val="tx1">
                              <a:lumMod val="75000"/>
                              <a:lumOff val="25000"/>
                            </a:schemeClr>
                          </a:solidFill>
                          <a:latin typeface="Oswald Regular" panose="020B0604020202020204" charset="0"/>
                        </a:rPr>
                        <a:t> of such a nature and in a location that it may be concluded that the activity’s clientele are LMI. </a:t>
                      </a:r>
                    </a:p>
                    <a:p>
                      <a:r>
                        <a:rPr lang="en-US" sz="1100" baseline="0" dirty="0" smtClean="0">
                          <a:solidFill>
                            <a:schemeClr val="tx2">
                              <a:lumMod val="50000"/>
                            </a:schemeClr>
                          </a:solidFill>
                          <a:latin typeface="Oswald Regular" panose="020B0604020202020204" charset="0"/>
                        </a:rPr>
                        <a:t>Examples: </a:t>
                      </a:r>
                      <a:r>
                        <a:rPr lang="en-US" sz="1100" baseline="0" dirty="0" smtClean="0">
                          <a:solidFill>
                            <a:schemeClr val="tx1">
                              <a:lumMod val="75000"/>
                              <a:lumOff val="25000"/>
                            </a:schemeClr>
                          </a:solidFill>
                          <a:latin typeface="Oswald Regular" panose="020B0604020202020204" charset="0"/>
                        </a:rPr>
                        <a:t>Homeless shelters, refugee housing, etc.</a:t>
                      </a:r>
                      <a:endParaRPr lang="en-US" sz="1100" dirty="0">
                        <a:solidFill>
                          <a:schemeClr val="tx1">
                            <a:lumMod val="75000"/>
                            <a:lumOff val="25000"/>
                          </a:schemeClr>
                        </a:solidFill>
                        <a:latin typeface="Oswald Regular" panose="020B0604020202020204" charset="0"/>
                      </a:endParaRPr>
                    </a:p>
                  </a:txBody>
                  <a:tcPr>
                    <a:solidFill>
                      <a:srgbClr val="F8F7F2"/>
                    </a:solidFill>
                  </a:tcPr>
                </a:tc>
                <a:extLst>
                  <a:ext uri="{0D108BD9-81ED-4DB2-BD59-A6C34878D82A}">
                    <a16:rowId xmlns:a16="http://schemas.microsoft.com/office/drawing/2014/main" val="426848469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717225174"/>
              </p:ext>
            </p:extLst>
          </p:nvPr>
        </p:nvGraphicFramePr>
        <p:xfrm>
          <a:off x="4563493" y="1237247"/>
          <a:ext cx="4610277" cy="2617965"/>
        </p:xfrm>
        <a:graphic>
          <a:graphicData uri="http://schemas.openxmlformats.org/drawingml/2006/table">
            <a:tbl>
              <a:tblPr firstRow="1" bandRow="1">
                <a:tableStyleId>{5940675A-B579-460E-94D1-54222C63F5DA}</a:tableStyleId>
              </a:tblPr>
              <a:tblGrid>
                <a:gridCol w="4610277">
                  <a:extLst>
                    <a:ext uri="{9D8B030D-6E8A-4147-A177-3AD203B41FA5}">
                      <a16:colId xmlns:a16="http://schemas.microsoft.com/office/drawing/2014/main" val="678423821"/>
                    </a:ext>
                  </a:extLst>
                </a:gridCol>
              </a:tblGrid>
              <a:tr h="456918">
                <a:tc>
                  <a:txBody>
                    <a:bodyPr/>
                    <a:lstStyle/>
                    <a:p>
                      <a:pPr algn="ctr"/>
                      <a:r>
                        <a:rPr lang="en-US" sz="1800" dirty="0" smtClean="0">
                          <a:solidFill>
                            <a:schemeClr val="tx1"/>
                          </a:solidFill>
                          <a:latin typeface="Oswald Regular" panose="020B0604020202020204" charset="0"/>
                        </a:rPr>
                        <a:t>Low-Moderate Area (LMA) Benefit</a:t>
                      </a:r>
                      <a:r>
                        <a:rPr lang="en-US" sz="1800" baseline="0" dirty="0" smtClean="0">
                          <a:solidFill>
                            <a:schemeClr val="tx1"/>
                          </a:solidFill>
                          <a:latin typeface="Oswald Regular" panose="020B0604020202020204" charset="0"/>
                        </a:rPr>
                        <a:t> </a:t>
                      </a:r>
                      <a:endParaRPr lang="en-US" sz="1800" dirty="0">
                        <a:solidFill>
                          <a:schemeClr val="tx1"/>
                        </a:solidFill>
                        <a:latin typeface="Oswald Regular" panose="020B0604020202020204" charset="0"/>
                      </a:endParaRPr>
                    </a:p>
                  </a:txBody>
                  <a:tcPr>
                    <a:solidFill>
                      <a:schemeClr val="tx2">
                        <a:lumMod val="75000"/>
                      </a:schemeClr>
                    </a:solidFill>
                  </a:tcPr>
                </a:tc>
                <a:extLst>
                  <a:ext uri="{0D108BD9-81ED-4DB2-BD59-A6C34878D82A}">
                    <a16:rowId xmlns:a16="http://schemas.microsoft.com/office/drawing/2014/main" val="1574070165"/>
                  </a:ext>
                </a:extLst>
              </a:tr>
              <a:tr h="471165">
                <a:tc>
                  <a:txBody>
                    <a:bodyPr/>
                    <a:lstStyle/>
                    <a:p>
                      <a:r>
                        <a:rPr lang="en-US" sz="1100" dirty="0" smtClean="0">
                          <a:solidFill>
                            <a:schemeClr val="tx1">
                              <a:lumMod val="75000"/>
                              <a:lumOff val="25000"/>
                            </a:schemeClr>
                          </a:solidFill>
                          <a:latin typeface="Oswald Regular" panose="020B0604020202020204" charset="0"/>
                        </a:rPr>
                        <a:t>Projects that take place in a primarily low-income, residential census tract </a:t>
                      </a:r>
                      <a:endParaRPr lang="en-US" sz="1100" dirty="0">
                        <a:solidFill>
                          <a:schemeClr val="tx1">
                            <a:lumMod val="75000"/>
                            <a:lumOff val="25000"/>
                          </a:schemeClr>
                        </a:solidFill>
                        <a:latin typeface="Oswald Regular" panose="020B0604020202020204" charset="0"/>
                      </a:endParaRPr>
                    </a:p>
                  </a:txBody>
                  <a:tcPr>
                    <a:solidFill>
                      <a:srgbClr val="F8F7F2"/>
                    </a:solidFill>
                  </a:tcPr>
                </a:tc>
                <a:extLst>
                  <a:ext uri="{0D108BD9-81ED-4DB2-BD59-A6C34878D82A}">
                    <a16:rowId xmlns:a16="http://schemas.microsoft.com/office/drawing/2014/main" val="1197321567"/>
                  </a:ext>
                </a:extLst>
              </a:tr>
              <a:tr h="637623">
                <a:tc>
                  <a:txBody>
                    <a:bodyPr/>
                    <a:lstStyle/>
                    <a:p>
                      <a:r>
                        <a:rPr lang="en-US" sz="1100" dirty="0" smtClean="0">
                          <a:solidFill>
                            <a:schemeClr val="tx1">
                              <a:lumMod val="75000"/>
                              <a:lumOff val="25000"/>
                            </a:schemeClr>
                          </a:solidFill>
                          <a:latin typeface="Oswald Regular" panose="020B0604020202020204" charset="0"/>
                        </a:rPr>
                        <a:t>Service</a:t>
                      </a:r>
                      <a:r>
                        <a:rPr lang="en-US" sz="1100" baseline="0" dirty="0" smtClean="0">
                          <a:solidFill>
                            <a:schemeClr val="tx1">
                              <a:lumMod val="75000"/>
                              <a:lumOff val="25000"/>
                            </a:schemeClr>
                          </a:solidFill>
                          <a:latin typeface="Oswald Regular" panose="020B0604020202020204" charset="0"/>
                        </a:rPr>
                        <a:t> area that serves primarily low-income residents. </a:t>
                      </a:r>
                    </a:p>
                    <a:p>
                      <a:r>
                        <a:rPr lang="en-US" sz="1100" baseline="0" dirty="0" smtClean="0">
                          <a:solidFill>
                            <a:schemeClr val="tx2">
                              <a:lumMod val="50000"/>
                            </a:schemeClr>
                          </a:solidFill>
                          <a:latin typeface="Oswald Regular" panose="020B0604020202020204" charset="0"/>
                        </a:rPr>
                        <a:t>Documentation: </a:t>
                      </a:r>
                      <a:r>
                        <a:rPr lang="en-US" sz="1100" baseline="0" dirty="0" smtClean="0">
                          <a:solidFill>
                            <a:schemeClr val="tx1">
                              <a:lumMod val="75000"/>
                              <a:lumOff val="25000"/>
                            </a:schemeClr>
                          </a:solidFill>
                          <a:latin typeface="Oswald Regular" panose="020B0604020202020204" charset="0"/>
                        </a:rPr>
                        <a:t>maps showing project service areas, LMI census tract verification</a:t>
                      </a:r>
                      <a:endParaRPr lang="en-US" sz="1100" dirty="0">
                        <a:solidFill>
                          <a:schemeClr val="tx1">
                            <a:lumMod val="75000"/>
                            <a:lumOff val="25000"/>
                          </a:schemeClr>
                        </a:solidFill>
                        <a:latin typeface="Oswald Regular" panose="020B0604020202020204" charset="0"/>
                      </a:endParaRPr>
                    </a:p>
                  </a:txBody>
                  <a:tcPr>
                    <a:solidFill>
                      <a:srgbClr val="F8F7F2"/>
                    </a:solidFill>
                  </a:tcPr>
                </a:tc>
                <a:extLst>
                  <a:ext uri="{0D108BD9-81ED-4DB2-BD59-A6C34878D82A}">
                    <a16:rowId xmlns:a16="http://schemas.microsoft.com/office/drawing/2014/main" val="3843086026"/>
                  </a:ext>
                </a:extLst>
              </a:tr>
              <a:tr h="518949">
                <a:tc>
                  <a:txBody>
                    <a:bodyPr/>
                    <a:lstStyle/>
                    <a:p>
                      <a:r>
                        <a:rPr lang="en-US" sz="1100" dirty="0" smtClean="0">
                          <a:solidFill>
                            <a:schemeClr val="tx1">
                              <a:lumMod val="75000"/>
                              <a:lumOff val="25000"/>
                            </a:schemeClr>
                          </a:solidFill>
                          <a:latin typeface="Oswald Regular" panose="020B0604020202020204" charset="0"/>
                        </a:rPr>
                        <a:t>If the public facility serves a primarily residential area,</a:t>
                      </a:r>
                      <a:r>
                        <a:rPr lang="en-US" sz="1100" baseline="0" dirty="0" smtClean="0">
                          <a:solidFill>
                            <a:schemeClr val="tx1">
                              <a:lumMod val="75000"/>
                              <a:lumOff val="25000"/>
                            </a:schemeClr>
                          </a:solidFill>
                          <a:latin typeface="Oswald Regular" panose="020B0604020202020204" charset="0"/>
                        </a:rPr>
                        <a:t> it must meet LMA benefit criteria even if it is also providing jobs for low-and moderate-income residents. </a:t>
                      </a:r>
                      <a:endParaRPr lang="en-US" sz="1100" dirty="0">
                        <a:solidFill>
                          <a:schemeClr val="tx1">
                            <a:lumMod val="75000"/>
                            <a:lumOff val="25000"/>
                          </a:schemeClr>
                        </a:solidFill>
                        <a:latin typeface="Oswald Regular" panose="020B0604020202020204" charset="0"/>
                      </a:endParaRPr>
                    </a:p>
                  </a:txBody>
                  <a:tcPr>
                    <a:solidFill>
                      <a:srgbClr val="F8F7F2"/>
                    </a:solidFill>
                  </a:tcPr>
                </a:tc>
                <a:extLst>
                  <a:ext uri="{0D108BD9-81ED-4DB2-BD59-A6C34878D82A}">
                    <a16:rowId xmlns:a16="http://schemas.microsoft.com/office/drawing/2014/main" val="536928173"/>
                  </a:ext>
                </a:extLst>
              </a:tr>
              <a:tr h="533310">
                <a:tc>
                  <a:txBody>
                    <a:bodyPr/>
                    <a:lstStyle/>
                    <a:p>
                      <a:pPr algn="ctr"/>
                      <a:endParaRPr lang="en-US" sz="1100" b="1" baseline="0" dirty="0" smtClean="0">
                        <a:solidFill>
                          <a:schemeClr val="tx1">
                            <a:lumMod val="75000"/>
                            <a:lumOff val="25000"/>
                          </a:schemeClr>
                        </a:solidFill>
                        <a:latin typeface="Oswald Regular" panose="020B0604020202020204" charset="0"/>
                      </a:endParaRPr>
                    </a:p>
                    <a:p>
                      <a:pPr algn="ctr"/>
                      <a:r>
                        <a:rPr lang="en-US" sz="1100" b="1" baseline="0" dirty="0" smtClean="0">
                          <a:solidFill>
                            <a:schemeClr val="tx1">
                              <a:lumMod val="75000"/>
                              <a:lumOff val="25000"/>
                            </a:schemeClr>
                          </a:solidFill>
                          <a:latin typeface="Oswald Regular" panose="020B0604020202020204" charset="0"/>
                        </a:rPr>
                        <a:t>Most infrastructure projects will fall within this national objective. </a:t>
                      </a:r>
                      <a:endParaRPr lang="en-US" sz="1100" b="1" dirty="0">
                        <a:solidFill>
                          <a:schemeClr val="tx1">
                            <a:lumMod val="75000"/>
                            <a:lumOff val="25000"/>
                          </a:schemeClr>
                        </a:solidFill>
                        <a:latin typeface="Oswald Regular" panose="020B0604020202020204" charset="0"/>
                      </a:endParaRPr>
                    </a:p>
                  </a:txBody>
                  <a:tcPr>
                    <a:solidFill>
                      <a:srgbClr val="F8F7F2"/>
                    </a:solidFill>
                  </a:tcPr>
                </a:tc>
                <a:extLst>
                  <a:ext uri="{0D108BD9-81ED-4DB2-BD59-A6C34878D82A}">
                    <a16:rowId xmlns:a16="http://schemas.microsoft.com/office/drawing/2014/main" val="742888059"/>
                  </a:ext>
                </a:extLst>
              </a:tr>
            </a:tbl>
          </a:graphicData>
        </a:graphic>
      </p:graphicFrame>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533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70694"/>
            <a:ext cx="7285429" cy="772757"/>
          </a:xfrm>
        </p:spPr>
        <p:txBody>
          <a:bodyPr/>
          <a:lstStyle/>
          <a:p>
            <a:r>
              <a:rPr lang="en-US" sz="4000" dirty="0" smtClean="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rPr>
              <a:t>Meeting a National Objective </a:t>
            </a:r>
            <a:endParaRPr lang="en-US" sz="4000" dirty="0">
              <a:ln w="0"/>
              <a:solidFill>
                <a:schemeClr val="tx2">
                  <a:lumMod val="50000"/>
                </a:schemeClr>
              </a:solidFill>
              <a:effectLst>
                <a:outerShdw blurRad="38100" dist="19050" dir="2700000" algn="tl" rotWithShape="0">
                  <a:schemeClr val="dk1">
                    <a:alpha val="40000"/>
                  </a:schemeClr>
                </a:outerShdw>
              </a:effectLst>
              <a:latin typeface="Oswald Regular" panose="020B0604020202020204" charset="0"/>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994853659"/>
              </p:ext>
            </p:extLst>
          </p:nvPr>
        </p:nvGraphicFramePr>
        <p:xfrm>
          <a:off x="0" y="1510279"/>
          <a:ext cx="9144000" cy="1996326"/>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val="74259711"/>
                    </a:ext>
                  </a:extLst>
                </a:gridCol>
              </a:tblGrid>
              <a:tr h="322774">
                <a:tc>
                  <a:txBody>
                    <a:bodyPr/>
                    <a:lstStyle/>
                    <a:p>
                      <a:pPr algn="ctr"/>
                      <a:r>
                        <a:rPr lang="en-US" sz="1600" dirty="0" smtClean="0">
                          <a:latin typeface="Oswald Regular" panose="020B0604020202020204" charset="0"/>
                        </a:rPr>
                        <a:t>Low-Moderate Income Clientele (LMC) Benefit</a:t>
                      </a:r>
                      <a:endParaRPr lang="en-US" sz="1600" dirty="0">
                        <a:latin typeface="Oswald Regular" panose="020B0604020202020204" charset="0"/>
                      </a:endParaRPr>
                    </a:p>
                  </a:txBody>
                  <a:tcPr>
                    <a:solidFill>
                      <a:schemeClr val="tx2">
                        <a:lumMod val="90000"/>
                      </a:schemeClr>
                    </a:solidFill>
                  </a:tcPr>
                </a:tc>
                <a:extLst>
                  <a:ext uri="{0D108BD9-81ED-4DB2-BD59-A6C34878D82A}">
                    <a16:rowId xmlns:a16="http://schemas.microsoft.com/office/drawing/2014/main" val="1379329964"/>
                  </a:ext>
                </a:extLst>
              </a:tr>
              <a:tr h="59424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1" i="1" dirty="0" smtClean="0">
                          <a:solidFill>
                            <a:schemeClr val="tx1">
                              <a:lumMod val="75000"/>
                              <a:lumOff val="25000"/>
                            </a:schemeClr>
                          </a:solidFill>
                          <a:latin typeface="Oswald Regular" panose="020B0604020202020204" charset="0"/>
                        </a:rPr>
                        <a:t>Who is considered LMI?</a:t>
                      </a:r>
                      <a:r>
                        <a:rPr lang="en-US" sz="1050" dirty="0" smtClean="0">
                          <a:solidFill>
                            <a:schemeClr val="tx1">
                              <a:lumMod val="75000"/>
                              <a:lumOff val="25000"/>
                            </a:schemeClr>
                          </a:solidFill>
                          <a:latin typeface="Oswald Regular" panose="020B0604020202020204" charset="0"/>
                        </a:rPr>
                        <a:t>  Client income eligibility is determined by HUD’s annually updated income limits. For more info, visit </a:t>
                      </a:r>
                      <a:r>
                        <a:rPr lang="en-US" sz="1050" u="sng" dirty="0" smtClean="0">
                          <a:solidFill>
                            <a:schemeClr val="tx1">
                              <a:lumMod val="75000"/>
                              <a:lumOff val="25000"/>
                            </a:schemeClr>
                          </a:solidFill>
                          <a:latin typeface="Oswald Regular" panose="020B0604020202020204" charset="0"/>
                          <a:hlinkClick r:id="rId5"/>
                        </a:rPr>
                        <a:t>https://www.huduser.gov/portal/datasets/il.html</a:t>
                      </a:r>
                      <a:r>
                        <a:rPr lang="en-US" sz="1050" dirty="0" smtClean="0">
                          <a:solidFill>
                            <a:schemeClr val="tx1">
                              <a:lumMod val="75000"/>
                              <a:lumOff val="25000"/>
                            </a:schemeClr>
                          </a:solidFill>
                          <a:latin typeface="Oswald Regular" panose="020B0604020202020204" charset="0"/>
                        </a:rPr>
                        <a:t>. Choose current “IL Documentation” button and search by Area/MSA.</a:t>
                      </a:r>
                    </a:p>
                    <a:p>
                      <a:endParaRPr lang="en-US" sz="1050" dirty="0">
                        <a:latin typeface="Oswald Regular" panose="020B0604020202020204" charset="0"/>
                      </a:endParaRPr>
                    </a:p>
                  </a:txBody>
                  <a:tcPr/>
                </a:tc>
                <a:extLst>
                  <a:ext uri="{0D108BD9-81ED-4DB2-BD59-A6C34878D82A}">
                    <a16:rowId xmlns:a16="http://schemas.microsoft.com/office/drawing/2014/main" val="2495052633"/>
                  </a:ext>
                </a:extLst>
              </a:tr>
              <a:tr h="294636">
                <a:tc>
                  <a:txBody>
                    <a:bodyPr/>
                    <a:lstStyle/>
                    <a:p>
                      <a:pPr algn="ctr"/>
                      <a:r>
                        <a:rPr lang="en-US" sz="1600" dirty="0" smtClean="0">
                          <a:latin typeface="Oswald Regular" panose="020B0604020202020204" charset="0"/>
                        </a:rPr>
                        <a:t>Low-Moderate Income Area (LMA)</a:t>
                      </a:r>
                      <a:r>
                        <a:rPr lang="en-US" sz="1600" baseline="0" dirty="0" smtClean="0">
                          <a:latin typeface="Oswald Regular" panose="020B0604020202020204" charset="0"/>
                        </a:rPr>
                        <a:t> </a:t>
                      </a:r>
                      <a:r>
                        <a:rPr lang="en-US" sz="1600" dirty="0" smtClean="0">
                          <a:latin typeface="Oswald Regular" panose="020B0604020202020204" charset="0"/>
                        </a:rPr>
                        <a:t>Benefit </a:t>
                      </a:r>
                      <a:endParaRPr lang="en-US" sz="1600" dirty="0">
                        <a:latin typeface="Oswald Regular" panose="020B0604020202020204" charset="0"/>
                      </a:endParaRPr>
                    </a:p>
                  </a:txBody>
                  <a:tcPr>
                    <a:solidFill>
                      <a:schemeClr val="tx2">
                        <a:lumMod val="90000"/>
                      </a:schemeClr>
                    </a:solidFill>
                  </a:tcPr>
                </a:tc>
                <a:extLst>
                  <a:ext uri="{0D108BD9-81ED-4DB2-BD59-A6C34878D82A}">
                    <a16:rowId xmlns:a16="http://schemas.microsoft.com/office/drawing/2014/main" val="3111953227"/>
                  </a:ext>
                </a:extLst>
              </a:tr>
              <a:tr h="594246">
                <a:tc>
                  <a:txBody>
                    <a:bodyPr/>
                    <a:lstStyle/>
                    <a:p>
                      <a:pPr algn="ctr"/>
                      <a:r>
                        <a:rPr lang="en-US" sz="1050" b="1" i="1" u="none" strike="noStrike" cap="none" dirty="0" smtClean="0">
                          <a:solidFill>
                            <a:schemeClr val="tx1">
                              <a:lumMod val="75000"/>
                              <a:lumOff val="25000"/>
                            </a:schemeClr>
                          </a:solidFill>
                          <a:effectLst/>
                          <a:latin typeface="Oswald Regular" panose="020B0604020202020204" charset="0"/>
                          <a:ea typeface="+mn-ea"/>
                          <a:cs typeface="+mn-cs"/>
                          <a:sym typeface="Arial"/>
                        </a:rPr>
                        <a:t>How do I identify an LMA area benefit?  </a:t>
                      </a:r>
                      <a:r>
                        <a:rPr lang="en-US" sz="1050" b="0" i="0" u="none" strike="noStrike" cap="none" dirty="0" smtClean="0">
                          <a:solidFill>
                            <a:schemeClr val="tx1">
                              <a:lumMod val="75000"/>
                              <a:lumOff val="25000"/>
                            </a:schemeClr>
                          </a:solidFill>
                          <a:effectLst/>
                          <a:latin typeface="Oswald Regular" panose="020B0604020202020204" charset="0"/>
                          <a:ea typeface="+mn-ea"/>
                          <a:cs typeface="+mn-cs"/>
                          <a:sym typeface="Arial"/>
                        </a:rPr>
                        <a:t>Area benefit is defined by HUD’s outlined service map areas and guidance on area benefit determination. For more information on how to demonstrate an LMA benefit please visit: </a:t>
                      </a:r>
                      <a:r>
                        <a:rPr lang="en-US" sz="1050" b="0" i="0" u="sng" strike="noStrike" cap="none" dirty="0" smtClean="0">
                          <a:solidFill>
                            <a:schemeClr val="tx1"/>
                          </a:solidFill>
                          <a:effectLst/>
                          <a:latin typeface="Oswald Regular" panose="020B0604020202020204" charset="0"/>
                          <a:ea typeface="+mn-ea"/>
                          <a:cs typeface="+mn-cs"/>
                          <a:sym typeface="Arial"/>
                          <a:hlinkClick r:id="rId6"/>
                        </a:rPr>
                        <a:t>https://www.hudexchange.info/programs/acs-low-mod-summary-data/</a:t>
                      </a:r>
                      <a:r>
                        <a:rPr lang="en-US" sz="1050" b="0" i="0" u="sng" strike="noStrike" cap="none" dirty="0" smtClean="0">
                          <a:solidFill>
                            <a:schemeClr val="tx1"/>
                          </a:solidFill>
                          <a:effectLst/>
                          <a:latin typeface="Oswald Regular" panose="020B0604020202020204" charset="0"/>
                          <a:ea typeface="+mn-ea"/>
                          <a:cs typeface="+mn-cs"/>
                          <a:sym typeface="Arial"/>
                        </a:rPr>
                        <a:t> . </a:t>
                      </a:r>
                      <a:endParaRPr lang="en-US" sz="1050" b="0" i="0" u="none" strike="noStrike" cap="none" dirty="0" smtClean="0">
                        <a:solidFill>
                          <a:schemeClr val="tx1"/>
                        </a:solidFill>
                        <a:effectLst/>
                        <a:latin typeface="Oswald Regular" panose="020B0604020202020204" charset="0"/>
                        <a:ea typeface="+mn-ea"/>
                        <a:cs typeface="+mn-cs"/>
                        <a:sym typeface="Arial"/>
                      </a:endParaRPr>
                    </a:p>
                    <a:p>
                      <a:pPr algn="ctr"/>
                      <a:r>
                        <a:rPr lang="en-US" sz="1050" b="0" i="0" u="none" strike="noStrike" cap="none" dirty="0" smtClean="0">
                          <a:solidFill>
                            <a:schemeClr val="tx1">
                              <a:lumMod val="75000"/>
                              <a:lumOff val="25000"/>
                            </a:schemeClr>
                          </a:solidFill>
                          <a:effectLst/>
                          <a:latin typeface="Oswald Regular" panose="020B0604020202020204" charset="0"/>
                          <a:ea typeface="+mn-ea"/>
                          <a:cs typeface="+mn-cs"/>
                          <a:sym typeface="Arial"/>
                        </a:rPr>
                        <a:t>To access data on HUD LMA service areas please visit</a:t>
                      </a:r>
                      <a:r>
                        <a:rPr lang="en-US" sz="1050" b="0" i="0" u="none" strike="noStrike" cap="none" dirty="0" smtClean="0">
                          <a:solidFill>
                            <a:schemeClr val="tx1"/>
                          </a:solidFill>
                          <a:effectLst/>
                          <a:latin typeface="Oswald Regular" panose="020B0604020202020204" charset="0"/>
                          <a:ea typeface="+mn-ea"/>
                          <a:cs typeface="+mn-cs"/>
                          <a:sym typeface="Arial"/>
                        </a:rPr>
                        <a:t>: </a:t>
                      </a:r>
                      <a:r>
                        <a:rPr lang="en-US" sz="1050" b="0" i="0" u="sng" strike="noStrike" cap="none" dirty="0" smtClean="0">
                          <a:solidFill>
                            <a:schemeClr val="tx1"/>
                          </a:solidFill>
                          <a:effectLst/>
                          <a:latin typeface="Oswald Regular" panose="020B0604020202020204" charset="0"/>
                          <a:ea typeface="+mn-ea"/>
                          <a:cs typeface="+mn-cs"/>
                          <a:sym typeface="Arial"/>
                          <a:hlinkClick r:id="rId7"/>
                        </a:rPr>
                        <a:t>https://hud.maps.arcgis.com/home/item.html?id=ffd0597e8af24f88b501b7e7f326bedd</a:t>
                      </a:r>
                      <a:r>
                        <a:rPr lang="en-US" sz="1050" b="0" i="0" u="sng" strike="noStrike" cap="none" baseline="0" dirty="0" smtClean="0">
                          <a:solidFill>
                            <a:schemeClr val="tx1"/>
                          </a:solidFill>
                          <a:effectLst/>
                          <a:latin typeface="Oswald Regular" panose="020B0604020202020204" charset="0"/>
                          <a:ea typeface="+mn-ea"/>
                          <a:cs typeface="+mn-cs"/>
                          <a:sym typeface="Arial"/>
                        </a:rPr>
                        <a:t> </a:t>
                      </a:r>
                      <a:endParaRPr lang="en-US" sz="1050" b="0" i="0" u="none" strike="noStrike" cap="none" dirty="0" smtClean="0">
                        <a:solidFill>
                          <a:schemeClr val="tx1"/>
                        </a:solidFill>
                        <a:effectLst/>
                        <a:latin typeface="Oswald Regular" panose="020B0604020202020204" charset="0"/>
                        <a:ea typeface="+mn-ea"/>
                        <a:cs typeface="+mn-cs"/>
                        <a:sym typeface="Arial"/>
                      </a:endParaRPr>
                    </a:p>
                    <a:p>
                      <a:endParaRPr lang="en-US" sz="1050" dirty="0">
                        <a:latin typeface="Oswald Regular" panose="020B0604020202020204" charset="0"/>
                      </a:endParaRPr>
                    </a:p>
                  </a:txBody>
                  <a:tcPr/>
                </a:tc>
                <a:extLst>
                  <a:ext uri="{0D108BD9-81ED-4DB2-BD59-A6C34878D82A}">
                    <a16:rowId xmlns:a16="http://schemas.microsoft.com/office/drawing/2014/main" val="1196313287"/>
                  </a:ext>
                </a:extLst>
              </a:tr>
            </a:tbl>
          </a:graphicData>
        </a:graphic>
      </p:graphicFrame>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51984" y="4533851"/>
            <a:ext cx="609600" cy="609600"/>
          </a:xfrm>
          <a:prstGeom prst="rect">
            <a:avLst/>
          </a:prstGeom>
        </p:spPr>
      </p:pic>
    </p:spTree>
    <p:extLst>
      <p:ext uri="{BB962C8B-B14F-4D97-AF65-F5344CB8AC3E}">
        <p14:creationId xmlns:p14="http://schemas.microsoft.com/office/powerpoint/2010/main" val="1516180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4"/>
          <p:cNvSpPr txBox="1">
            <a:spLocks noGrp="1"/>
          </p:cNvSpPr>
          <p:nvPr>
            <p:ph type="title"/>
          </p:nvPr>
        </p:nvSpPr>
        <p:spPr>
          <a:xfrm>
            <a:off x="1335439" y="383093"/>
            <a:ext cx="2466000" cy="1326944"/>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800" dirty="0" smtClean="0">
                <a:ln w="0"/>
                <a:solidFill>
                  <a:schemeClr val="tx2">
                    <a:lumMod val="50000"/>
                  </a:schemeClr>
                </a:solidFill>
                <a:effectLst>
                  <a:outerShdw blurRad="38100" dist="19050" dir="2700000" algn="tl" rotWithShape="0">
                    <a:schemeClr val="dk1">
                      <a:alpha val="40000"/>
                    </a:schemeClr>
                  </a:outerShdw>
                </a:effectLst>
              </a:rPr>
              <a:t>Grant Overview for Applicants </a:t>
            </a:r>
            <a:br>
              <a:rPr lang="en-US" sz="2800" dirty="0" smtClean="0">
                <a:ln w="0"/>
                <a:solidFill>
                  <a:schemeClr val="tx2">
                    <a:lumMod val="50000"/>
                  </a:schemeClr>
                </a:solidFill>
                <a:effectLst>
                  <a:outerShdw blurRad="38100" dist="19050" dir="2700000" algn="tl" rotWithShape="0">
                    <a:schemeClr val="dk1">
                      <a:alpha val="40000"/>
                    </a:schemeClr>
                  </a:outerShdw>
                </a:effectLst>
              </a:rPr>
            </a:br>
            <a:r>
              <a:rPr lang="en-US" sz="2800" dirty="0" smtClean="0">
                <a:ln w="0"/>
                <a:solidFill>
                  <a:schemeClr val="tx2">
                    <a:lumMod val="50000"/>
                  </a:schemeClr>
                </a:solidFill>
                <a:effectLst>
                  <a:outerShdw blurRad="38100" dist="19050" dir="2700000" algn="tl" rotWithShape="0">
                    <a:schemeClr val="dk1">
                      <a:alpha val="40000"/>
                    </a:schemeClr>
                  </a:outerShdw>
                </a:effectLst>
              </a:rPr>
              <a:t>2 CFR 200 Part F </a:t>
            </a:r>
            <a:endParaRPr sz="2800" dirty="0">
              <a:ln w="0"/>
              <a:solidFill>
                <a:schemeClr val="tx2">
                  <a:lumMod val="50000"/>
                </a:schemeClr>
              </a:solidFill>
              <a:effectLst>
                <a:outerShdw blurRad="38100" dist="19050" dir="2700000" algn="tl" rotWithShape="0">
                  <a:schemeClr val="dk1">
                    <a:alpha val="40000"/>
                  </a:schemeClr>
                </a:outerShdw>
              </a:effectLst>
            </a:endParaRPr>
          </a:p>
        </p:txBody>
      </p:sp>
      <p:sp>
        <p:nvSpPr>
          <p:cNvPr id="307" name="Google Shape;307;p34"/>
          <p:cNvSpPr txBox="1">
            <a:spLocks noGrp="1"/>
          </p:cNvSpPr>
          <p:nvPr>
            <p:ph type="subTitle" idx="1"/>
          </p:nvPr>
        </p:nvSpPr>
        <p:spPr>
          <a:xfrm>
            <a:off x="113790" y="2145928"/>
            <a:ext cx="3687649" cy="2927929"/>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sz="1100" dirty="0" smtClean="0">
                <a:solidFill>
                  <a:schemeClr val="tx1">
                    <a:lumMod val="75000"/>
                    <a:lumOff val="25000"/>
                  </a:schemeClr>
                </a:solidFill>
                <a:latin typeface="Oswald Regular" panose="020B0604020202020204" charset="0"/>
              </a:rPr>
              <a:t>This Subsection of Chapter 2 of the Code of Federal Regulations specifically outlines the uniform administrative requirements, cost principles, and audit requirements for federal awards. This regulations provides guidance on: </a:t>
            </a:r>
          </a:p>
          <a:p>
            <a:pPr marL="171450" lvl="0" indent="-171450" algn="l" rtl="0">
              <a:spcBef>
                <a:spcPts val="0"/>
              </a:spcBef>
              <a:spcAft>
                <a:spcPts val="0"/>
              </a:spcAft>
              <a:buClr>
                <a:schemeClr val="dk1"/>
              </a:buClr>
              <a:buSzPts val="1100"/>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Internal controls </a:t>
            </a:r>
          </a:p>
          <a:p>
            <a:pPr marL="171450" lvl="0" indent="-171450" algn="l" rtl="0">
              <a:spcBef>
                <a:spcPts val="0"/>
              </a:spcBef>
              <a:spcAft>
                <a:spcPts val="0"/>
              </a:spcAft>
              <a:buClr>
                <a:schemeClr val="dk1"/>
              </a:buClr>
              <a:buSzPts val="1100"/>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Standards for financial management </a:t>
            </a:r>
          </a:p>
          <a:p>
            <a:pPr marL="171450" lvl="0" indent="-171450" algn="l" rtl="0">
              <a:spcBef>
                <a:spcPts val="0"/>
              </a:spcBef>
              <a:spcAft>
                <a:spcPts val="0"/>
              </a:spcAft>
              <a:buClr>
                <a:schemeClr val="dk1"/>
              </a:buClr>
              <a:buSzPts val="1100"/>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Cost principles </a:t>
            </a:r>
          </a:p>
          <a:p>
            <a:pPr marL="171450" lvl="0" indent="-171450" algn="l" rtl="0">
              <a:spcBef>
                <a:spcPts val="0"/>
              </a:spcBef>
              <a:spcAft>
                <a:spcPts val="0"/>
              </a:spcAft>
              <a:buClr>
                <a:schemeClr val="dk1"/>
              </a:buClr>
              <a:buSzPts val="1100"/>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Audit requirements</a:t>
            </a:r>
          </a:p>
          <a:p>
            <a:pPr marL="171450" lvl="0" indent="-171450" algn="l" rtl="0">
              <a:spcBef>
                <a:spcPts val="0"/>
              </a:spcBef>
              <a:spcAft>
                <a:spcPts val="0"/>
              </a:spcAft>
              <a:buClr>
                <a:schemeClr val="dk1"/>
              </a:buClr>
              <a:buSzPts val="1100"/>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Procurement standards </a:t>
            </a:r>
          </a:p>
          <a:p>
            <a:pPr marL="171450" lvl="0" indent="-171450" algn="l" rtl="0">
              <a:spcBef>
                <a:spcPts val="0"/>
              </a:spcBef>
              <a:spcAft>
                <a:spcPts val="0"/>
              </a:spcAft>
              <a:buClr>
                <a:schemeClr val="dk1"/>
              </a:buClr>
              <a:buSzPts val="1100"/>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Conflict of Interest</a:t>
            </a:r>
          </a:p>
          <a:p>
            <a:pPr marL="171450" lvl="0" indent="-171450" algn="l" rtl="0">
              <a:spcBef>
                <a:spcPts val="0"/>
              </a:spcBef>
              <a:spcAft>
                <a:spcPts val="0"/>
              </a:spcAft>
              <a:buClr>
                <a:schemeClr val="dk1"/>
              </a:buClr>
              <a:buSzPts val="1100"/>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Program income</a:t>
            </a:r>
          </a:p>
          <a:p>
            <a:pPr marL="171450" lvl="0" indent="-171450" algn="l" rtl="0">
              <a:spcBef>
                <a:spcPts val="0"/>
              </a:spcBef>
              <a:spcAft>
                <a:spcPts val="0"/>
              </a:spcAft>
              <a:buClr>
                <a:schemeClr val="dk1"/>
              </a:buClr>
              <a:buSzPts val="1100"/>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rPr>
              <a:t>Direct and indirect costs </a:t>
            </a:r>
          </a:p>
          <a:p>
            <a:pPr marL="0" lvl="0" indent="0" algn="l" rtl="0">
              <a:spcBef>
                <a:spcPts val="0"/>
              </a:spcBef>
              <a:spcAft>
                <a:spcPts val="0"/>
              </a:spcAft>
              <a:buClr>
                <a:schemeClr val="dk1"/>
              </a:buClr>
              <a:buSzPts val="1100"/>
            </a:pPr>
            <a:endParaRPr lang="en-US" sz="1100" dirty="0">
              <a:solidFill>
                <a:schemeClr val="tx1">
                  <a:lumMod val="75000"/>
                  <a:lumOff val="25000"/>
                </a:schemeClr>
              </a:solidFill>
              <a:latin typeface="Oswald Regular" panose="020B0604020202020204" charset="0"/>
            </a:endParaRPr>
          </a:p>
          <a:p>
            <a:pPr marL="0" indent="0" algn="l">
              <a:buClr>
                <a:schemeClr val="dk1"/>
              </a:buClr>
              <a:buSzPts val="1100"/>
            </a:pPr>
            <a:r>
              <a:rPr lang="en-US" sz="1100" dirty="0">
                <a:solidFill>
                  <a:schemeClr val="tx1">
                    <a:lumMod val="75000"/>
                    <a:lumOff val="25000"/>
                  </a:schemeClr>
                </a:solidFill>
                <a:latin typeface="Oswald Regular" panose="020B0604020202020204" charset="0"/>
              </a:rPr>
              <a:t>For more information please visit HUD guidelines on 2 </a:t>
            </a:r>
            <a:r>
              <a:rPr lang="en-US" sz="1100" dirty="0" smtClean="0">
                <a:solidFill>
                  <a:schemeClr val="tx1">
                    <a:lumMod val="75000"/>
                    <a:lumOff val="25000"/>
                  </a:schemeClr>
                </a:solidFill>
                <a:latin typeface="Oswald Regular" panose="020B0604020202020204" charset="0"/>
              </a:rPr>
              <a:t>CFR 200 Part F: </a:t>
            </a:r>
            <a:r>
              <a:rPr lang="en-US" sz="1100" dirty="0">
                <a:latin typeface="Oswald Regular" panose="020B0604020202020204" charset="0"/>
                <a:hlinkClick r:id="rId5"/>
              </a:rPr>
              <a:t>https://www.hud.gov/sites/documents/CFR200.PDF</a:t>
            </a:r>
            <a:r>
              <a:rPr lang="en-US" sz="1100" dirty="0">
                <a:latin typeface="Oswald Regular" panose="020B0604020202020204" charset="0"/>
              </a:rPr>
              <a:t> </a:t>
            </a:r>
            <a:endParaRPr lang="ru-RU" sz="1100" dirty="0">
              <a:latin typeface="Oswald Regular" panose="020B0604020202020204" charset="0"/>
            </a:endParaRPr>
          </a:p>
          <a:p>
            <a:pPr marL="0" lvl="0" indent="0" algn="l" rtl="0">
              <a:spcBef>
                <a:spcPts val="0"/>
              </a:spcBef>
              <a:spcAft>
                <a:spcPts val="0"/>
              </a:spcAft>
              <a:buClr>
                <a:schemeClr val="dk1"/>
              </a:buClr>
              <a:buSzPts val="1100"/>
            </a:pPr>
            <a:endParaRPr lang="en-US" dirty="0" smtClean="0"/>
          </a:p>
          <a:p>
            <a:pPr marL="171450" lvl="0" indent="-171450" algn="l" rtl="0">
              <a:spcBef>
                <a:spcPts val="0"/>
              </a:spcBef>
              <a:spcAft>
                <a:spcPts val="0"/>
              </a:spcAft>
              <a:buClr>
                <a:schemeClr val="dk1"/>
              </a:buClr>
              <a:buSzPts val="1100"/>
              <a:buFont typeface="Arial" panose="020B0604020202020204" pitchFamily="34" charset="0"/>
              <a:buChar char="•"/>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308" name="Google Shape;308;p34"/>
          <p:cNvSpPr txBox="1">
            <a:spLocks noGrp="1"/>
          </p:cNvSpPr>
          <p:nvPr>
            <p:ph type="sldNum" idx="12"/>
          </p:nvPr>
        </p:nvSpPr>
        <p:spPr>
          <a:xfrm>
            <a:off x="8365084" y="31363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US"/>
              <a:t>9</a:t>
            </a:fld>
            <a:endParaRPr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90" y="96908"/>
            <a:ext cx="1026100" cy="1145707"/>
          </a:xfrm>
          <a:prstGeom prst="rect">
            <a:avLst/>
          </a:prstGeom>
        </p:spPr>
      </p:pic>
      <p:sp>
        <p:nvSpPr>
          <p:cNvPr id="3" name="TextBox 2"/>
          <p:cNvSpPr txBox="1"/>
          <p:nvPr/>
        </p:nvSpPr>
        <p:spPr>
          <a:xfrm>
            <a:off x="5819679" y="2145928"/>
            <a:ext cx="2819755" cy="2308324"/>
          </a:xfrm>
          <a:prstGeom prst="rect">
            <a:avLst/>
          </a:prstGeom>
          <a:noFill/>
        </p:spPr>
        <p:txBody>
          <a:bodyPr wrap="square" rtlCol="0">
            <a:spAutoFit/>
          </a:bodyPr>
          <a:lstStyle/>
          <a:p>
            <a:pPr algn="ctr"/>
            <a:r>
              <a:rPr lang="en-US" sz="2400" dirty="0" smtClean="0">
                <a:ln w="0"/>
                <a:solidFill>
                  <a:schemeClr val="tx2">
                    <a:lumMod val="50000"/>
                  </a:schemeClr>
                </a:solidFill>
                <a:effectLst>
                  <a:outerShdw blurRad="38100" dist="19050" dir="2700000" algn="tl" rotWithShape="0">
                    <a:schemeClr val="dk1">
                      <a:alpha val="40000"/>
                    </a:schemeClr>
                  </a:outerShdw>
                </a:effectLst>
                <a:latin typeface="Oswald" panose="020B0604020202020204" charset="0"/>
              </a:rPr>
              <a:t>Do you need to: </a:t>
            </a:r>
          </a:p>
          <a:p>
            <a:pPr algn="ctr"/>
            <a:r>
              <a:rPr lang="en-US" sz="2400" dirty="0" smtClean="0">
                <a:ln w="0"/>
                <a:solidFill>
                  <a:schemeClr val="tx2">
                    <a:lumMod val="50000"/>
                  </a:schemeClr>
                </a:solidFill>
                <a:effectLst>
                  <a:outerShdw blurRad="38100" dist="19050" dir="2700000" algn="tl" rotWithShape="0">
                    <a:schemeClr val="dk1">
                      <a:alpha val="40000"/>
                    </a:schemeClr>
                  </a:outerShdw>
                </a:effectLst>
                <a:latin typeface="Oswald" panose="020B0604020202020204" charset="0"/>
              </a:rPr>
              <a:t>relocate tenants,</a:t>
            </a:r>
          </a:p>
          <a:p>
            <a:pPr algn="ctr"/>
            <a:r>
              <a:rPr lang="en-US" sz="2400" dirty="0" smtClean="0">
                <a:ln w="0"/>
                <a:solidFill>
                  <a:schemeClr val="tx2">
                    <a:lumMod val="50000"/>
                  </a:schemeClr>
                </a:solidFill>
                <a:effectLst>
                  <a:outerShdw blurRad="38100" dist="19050" dir="2700000" algn="tl" rotWithShape="0">
                    <a:schemeClr val="dk1">
                      <a:alpha val="40000"/>
                    </a:schemeClr>
                  </a:outerShdw>
                </a:effectLst>
                <a:latin typeface="Oswald" panose="020B0604020202020204" charset="0"/>
              </a:rPr>
              <a:t>hire firms,</a:t>
            </a:r>
          </a:p>
          <a:p>
            <a:pPr algn="ctr"/>
            <a:r>
              <a:rPr lang="en-US" sz="2400" dirty="0" smtClean="0">
                <a:ln w="0"/>
                <a:solidFill>
                  <a:schemeClr val="tx2">
                    <a:lumMod val="50000"/>
                  </a:schemeClr>
                </a:solidFill>
                <a:effectLst>
                  <a:outerShdw blurRad="38100" dist="19050" dir="2700000" algn="tl" rotWithShape="0">
                    <a:schemeClr val="dk1">
                      <a:alpha val="40000"/>
                    </a:schemeClr>
                  </a:outerShdw>
                </a:effectLst>
                <a:latin typeface="Oswald" panose="020B0604020202020204" charset="0"/>
              </a:rPr>
              <a:t>break ground, or</a:t>
            </a:r>
          </a:p>
          <a:p>
            <a:pPr algn="ctr"/>
            <a:r>
              <a:rPr lang="en-US" sz="2400" dirty="0" smtClean="0">
                <a:ln w="0"/>
                <a:solidFill>
                  <a:schemeClr val="tx2">
                    <a:lumMod val="50000"/>
                  </a:schemeClr>
                </a:solidFill>
                <a:effectLst>
                  <a:outerShdw blurRad="38100" dist="19050" dir="2700000" algn="tl" rotWithShape="0">
                    <a:schemeClr val="dk1">
                      <a:alpha val="40000"/>
                    </a:schemeClr>
                  </a:outerShdw>
                </a:effectLst>
                <a:latin typeface="Oswald" panose="020B0604020202020204" charset="0"/>
              </a:rPr>
              <a:t>bid your project?</a:t>
            </a:r>
            <a:endParaRPr lang="en-US" sz="2400" dirty="0">
              <a:ln w="0"/>
              <a:solidFill>
                <a:schemeClr val="tx2">
                  <a:lumMod val="50000"/>
                </a:schemeClr>
              </a:solidFill>
              <a:effectLst>
                <a:outerShdw blurRad="38100" dist="19050" dir="2700000" algn="tl" rotWithShape="0">
                  <a:schemeClr val="dk1">
                    <a:alpha val="40000"/>
                  </a:schemeClr>
                </a:outerShdw>
              </a:effectLst>
              <a:latin typeface="Oswald" panose="020B0604020202020204" charset="0"/>
            </a:endParaRPr>
          </a:p>
          <a:p>
            <a:pPr algn="ctr"/>
            <a:endParaRPr lang="en-US" sz="2400" dirty="0">
              <a:ln w="0"/>
              <a:solidFill>
                <a:schemeClr val="tx2">
                  <a:lumMod val="50000"/>
                </a:schemeClr>
              </a:solidFill>
              <a:effectLst>
                <a:outerShdw blurRad="38100" dist="19050" dir="2700000" algn="tl" rotWithShape="0">
                  <a:schemeClr val="dk1">
                    <a:alpha val="40000"/>
                  </a:schemeClr>
                </a:outerShdw>
              </a:effectLst>
              <a:latin typeface="Oswald" panose="020B0604020202020204" charset="0"/>
            </a:endParaRPr>
          </a:p>
        </p:txBody>
      </p:sp>
      <p:sp>
        <p:nvSpPr>
          <p:cNvPr id="4" name="TextBox 3"/>
          <p:cNvSpPr txBox="1"/>
          <p:nvPr/>
        </p:nvSpPr>
        <p:spPr>
          <a:xfrm>
            <a:off x="5996763" y="383093"/>
            <a:ext cx="3108960" cy="1615827"/>
          </a:xfrm>
          <a:prstGeom prst="rect">
            <a:avLst/>
          </a:prstGeom>
          <a:noFill/>
        </p:spPr>
        <p:txBody>
          <a:bodyPr wrap="square" rtlCol="0">
            <a:spAutoFit/>
          </a:bodyPr>
          <a:lstStyle/>
          <a:p>
            <a:r>
              <a:rPr lang="en-US" sz="1100" dirty="0" smtClean="0">
                <a:solidFill>
                  <a:schemeClr val="tx1">
                    <a:lumMod val="75000"/>
                    <a:lumOff val="25000"/>
                  </a:schemeClr>
                </a:solidFill>
                <a:latin typeface="Oswald Regular" panose="020B0604020202020204" charset="0"/>
              </a:rPr>
              <a:t>In addition to adherence to 2 CFR part 200, projects must also adhere to federal regulations involving the processes involving acquisition, design (or other professional services) and construction. These regulations include: </a:t>
            </a:r>
          </a:p>
          <a:p>
            <a:pPr marL="171450" indent="-171450">
              <a:buFont typeface="Arial" panose="020B0604020202020204" pitchFamily="34" charset="0"/>
              <a:buChar char="•"/>
            </a:pPr>
            <a:r>
              <a:rPr lang="en-US" sz="1100" dirty="0" smtClean="0">
                <a:latin typeface="Oswald Regular" panose="020B0604020202020204" charset="0"/>
                <a:hlinkClick r:id="rId7"/>
              </a:rPr>
              <a:t>Uniform Relocation Act </a:t>
            </a:r>
            <a:endParaRPr lang="en-US" sz="1100" dirty="0" smtClean="0">
              <a:latin typeface="Oswald Regular" panose="020B0604020202020204" charset="0"/>
            </a:endParaRPr>
          </a:p>
          <a:p>
            <a:pPr marL="171450" indent="-171450">
              <a:buFont typeface="Arial" panose="020B0604020202020204" pitchFamily="34" charset="0"/>
              <a:buChar char="•"/>
            </a:pPr>
            <a:r>
              <a:rPr lang="en-US" sz="1100" dirty="0" smtClean="0">
                <a:latin typeface="Oswald Regular" panose="020B0604020202020204" charset="0"/>
                <a:hlinkClick r:id="rId8"/>
              </a:rPr>
              <a:t>Davis Bacon Labor Standards </a:t>
            </a:r>
            <a:endParaRPr lang="en-US" sz="1100" dirty="0" smtClean="0">
              <a:latin typeface="Oswald Regular" panose="020B0604020202020204" charset="0"/>
            </a:endParaRPr>
          </a:p>
          <a:p>
            <a:pPr marL="171450" indent="-171450">
              <a:buFont typeface="Arial" panose="020B0604020202020204" pitchFamily="34" charset="0"/>
              <a:buChar char="•"/>
            </a:pPr>
            <a:r>
              <a:rPr lang="en-US" sz="1100" dirty="0" smtClean="0">
                <a:latin typeface="Oswald Regular" panose="020B0604020202020204" charset="0"/>
                <a:hlinkClick r:id="rId9"/>
              </a:rPr>
              <a:t>Section 3 and M/WBE Outreach </a:t>
            </a:r>
            <a:endParaRPr lang="en-US" sz="1100" dirty="0" smtClean="0">
              <a:latin typeface="Oswald Regular" panose="020B0604020202020204" charset="0"/>
            </a:endParaRPr>
          </a:p>
          <a:p>
            <a:pPr marL="171450" indent="-171450">
              <a:buFont typeface="Arial" panose="020B0604020202020204" pitchFamily="34" charset="0"/>
              <a:buChar char="•"/>
            </a:pPr>
            <a:r>
              <a:rPr lang="en-US" sz="1100" dirty="0" smtClean="0">
                <a:solidFill>
                  <a:schemeClr val="tx1">
                    <a:lumMod val="75000"/>
                    <a:lumOff val="25000"/>
                  </a:schemeClr>
                </a:solidFill>
                <a:latin typeface="Oswald Regular" panose="020B0604020202020204" charset="0"/>
                <a:hlinkClick r:id="rId10"/>
              </a:rPr>
              <a:t>Environmental reviews </a:t>
            </a:r>
            <a:endParaRPr lang="en-US" sz="1100" dirty="0" smtClean="0">
              <a:solidFill>
                <a:schemeClr val="tx1">
                  <a:lumMod val="75000"/>
                  <a:lumOff val="25000"/>
                </a:schemeClr>
              </a:solidFill>
              <a:latin typeface="Oswald Regular" panose="020B0604020202020204" charset="0"/>
            </a:endParaRPr>
          </a:p>
          <a:p>
            <a:endParaRPr lang="en-US" sz="1100" dirty="0" smtClean="0">
              <a:solidFill>
                <a:schemeClr val="tx1">
                  <a:lumMod val="65000"/>
                  <a:lumOff val="35000"/>
                </a:schemeClr>
              </a:solidFill>
              <a:latin typeface="Oswald Regular" panose="020B0604020202020204" charset="0"/>
            </a:endParaRPr>
          </a:p>
        </p:txBody>
      </p:sp>
      <p:pic>
        <p:nvPicPr>
          <p:cNvPr id="6"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29834" y="452037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ack and White Architectur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4020</TotalTime>
  <Words>5381</Words>
  <Application>Microsoft Office PowerPoint</Application>
  <PresentationFormat>On-screen Show (16:9)</PresentationFormat>
  <Paragraphs>419</Paragraphs>
  <Slides>18</Slides>
  <Notes>18</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Oswald Regular</vt:lpstr>
      <vt:lpstr>Times New Roman</vt:lpstr>
      <vt:lpstr>Cambria Math</vt:lpstr>
      <vt:lpstr>Oswald</vt:lpstr>
      <vt:lpstr>MS Mincho</vt:lpstr>
      <vt:lpstr>Quattrocento</vt:lpstr>
      <vt:lpstr>Calibri</vt:lpstr>
      <vt:lpstr>Nunito Light</vt:lpstr>
      <vt:lpstr>Lao UI</vt:lpstr>
      <vt:lpstr>Arial</vt:lpstr>
      <vt:lpstr>Gill Sans MT</vt:lpstr>
      <vt:lpstr>Black and White Architecture</vt:lpstr>
      <vt:lpstr>CDBG Public Facilities and Infrastructure Applicant Presentation </vt:lpstr>
      <vt:lpstr>Agenda 1.  Funding and Grant Overview  2. Funding Priorities and Eligibility Requirements  3. Meeting a National Objective and Environmental Review 4. Federal Uniform Guidance and Construction requirements 5. Record Keeping Requirements 6. Application Information</vt:lpstr>
      <vt:lpstr>Funding Overview  </vt:lpstr>
      <vt:lpstr>Community Development Block Grant </vt:lpstr>
      <vt:lpstr>Funding Priorities </vt:lpstr>
      <vt:lpstr>CDBG Public Facilities &amp; Infrastructure: Project Eligibility </vt:lpstr>
      <vt:lpstr>PowerPoint Presentation</vt:lpstr>
      <vt:lpstr>Meeting a National Objective </vt:lpstr>
      <vt:lpstr>Grant Overview for Applicants  2 CFR 200 Part F </vt:lpstr>
      <vt:lpstr>ENVIRONMENTAL REVIEWS</vt:lpstr>
      <vt:lpstr>Record Keeping and Reporting </vt:lpstr>
      <vt:lpstr>Before Submitting your Application   </vt:lpstr>
      <vt:lpstr>IMPORTANT: BEFORE you enter or submit an application, please attend one of the three office hour sessions to discuss basic eligibility information, and schedule a separate phone call with the community development division to discuss the details of the project.  </vt:lpstr>
      <vt:lpstr>Submitting An Application  </vt:lpstr>
      <vt:lpstr>Submitting an Application</vt:lpstr>
      <vt:lpstr>Grant Application Review</vt:lpstr>
      <vt:lpstr>Thank you and Our Team </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CDBG Public Facilities and Infrastructure Applicant Presentation</dc:title>
  <dc:creator>Clark, Naomi J</dc:creator>
  <cp:lastModifiedBy>Clark, Naomi J</cp:lastModifiedBy>
  <cp:revision>128</cp:revision>
  <dcterms:modified xsi:type="dcterms:W3CDTF">2020-09-29T23:21:47Z</dcterms:modified>
</cp:coreProperties>
</file>